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2"/>
  </p:sldMasterIdLst>
  <p:notesMasterIdLst>
    <p:notesMasterId r:id="rId41"/>
  </p:notesMasterIdLst>
  <p:handoutMasterIdLst>
    <p:handoutMasterId r:id="rId42"/>
  </p:handoutMasterIdLst>
  <p:sldIdLst>
    <p:sldId id="256" r:id="rId3"/>
    <p:sldId id="277" r:id="rId4"/>
    <p:sldId id="280" r:id="rId5"/>
    <p:sldId id="278" r:id="rId6"/>
    <p:sldId id="281" r:id="rId7"/>
    <p:sldId id="311" r:id="rId8"/>
    <p:sldId id="279" r:id="rId9"/>
    <p:sldId id="310" r:id="rId10"/>
    <p:sldId id="282" r:id="rId11"/>
    <p:sldId id="283" r:id="rId12"/>
    <p:sldId id="312" r:id="rId13"/>
    <p:sldId id="313" r:id="rId14"/>
    <p:sldId id="284" r:id="rId15"/>
    <p:sldId id="286" r:id="rId16"/>
    <p:sldId id="287" r:id="rId17"/>
    <p:sldId id="285" r:id="rId18"/>
    <p:sldId id="288" r:id="rId19"/>
    <p:sldId id="289" r:id="rId20"/>
    <p:sldId id="290" r:id="rId21"/>
    <p:sldId id="291" r:id="rId22"/>
    <p:sldId id="292" r:id="rId23"/>
    <p:sldId id="293" r:id="rId24"/>
    <p:sldId id="294" r:id="rId25"/>
    <p:sldId id="295" r:id="rId26"/>
    <p:sldId id="296" r:id="rId27"/>
    <p:sldId id="297" r:id="rId28"/>
    <p:sldId id="298" r:id="rId29"/>
    <p:sldId id="299" r:id="rId30"/>
    <p:sldId id="300" r:id="rId31"/>
    <p:sldId id="303" r:id="rId32"/>
    <p:sldId id="301" r:id="rId33"/>
    <p:sldId id="304" r:id="rId34"/>
    <p:sldId id="305" r:id="rId35"/>
    <p:sldId id="306" r:id="rId36"/>
    <p:sldId id="307" r:id="rId37"/>
    <p:sldId id="308" r:id="rId38"/>
    <p:sldId id="309" r:id="rId39"/>
    <p:sldId id="302" r:id="rId40"/>
  </p:sldIdLst>
  <p:sldSz cx="9144000" cy="6858000" type="screen4x3"/>
  <p:notesSz cx="6858000" cy="9144000"/>
  <p:defaultTextStyle>
    <a:defPPr>
      <a:defRPr lang="en-US"/>
    </a:defPPr>
    <a:lvl1pPr marL="0" algn="l" rtl="0" latinLnBrk="0">
      <a:defRPr sz="1800" kern="1200">
        <a:solidFill>
          <a:schemeClr val="tx1"/>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0" autoAdjust="0"/>
    <p:restoredTop sz="93977" autoAdjust="0"/>
  </p:normalViewPr>
  <p:slideViewPr>
    <p:cSldViewPr>
      <p:cViewPr varScale="1">
        <p:scale>
          <a:sx n="114" d="100"/>
          <a:sy n="114" d="100"/>
        </p:scale>
        <p:origin x="1446"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handoutMaster" Target="handoutMasters/handoutMaster1.xml"/><Relationship Id="rId7" Type="http://schemas.openxmlformats.org/officeDocument/2006/relationships/slide" Target="slides/slide5.xml"/><Relationship Id="rId2" Type="http://schemas.openxmlformats.org/officeDocument/2006/relationships/slideMaster" Target="slideMasters/slideMaster1.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presProps" Target="presProp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ableStyles" Target="tableStyles.xml"/><Relationship Id="rId20" Type="http://schemas.openxmlformats.org/officeDocument/2006/relationships/slide" Target="slides/slide18.xml"/><Relationship Id="rId41"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rtlCol="0"/>
          <a:lstStyle>
            <a:lvl1pPr algn="r">
              <a:defRPr sz="1200"/>
            </a:lvl1pPr>
          </a:lstStyle>
          <a:p>
            <a:fld id="{9472DD5C-B6A9-4714-908F-0B8F74738B98}" type="datetimeFigureOut">
              <a:rPr lang="en-US" smtClean="0"/>
              <a:pPr/>
              <a:t>8/15/2019</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rtlCol="0" anchor="b"/>
          <a:lstStyle>
            <a:lvl1pPr algn="r">
              <a:defRPr sz="1200"/>
            </a:lvl1pPr>
          </a:lstStyle>
          <a:p>
            <a:fld id="{7C1C90DE-A98B-4173-B17E-434F189FC4DB}" type="slidenum">
              <a:rPr lang="en-US" smtClean="0"/>
              <a:pPr/>
              <a:t>‹#›</a:t>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rtlCol="0"/>
          <a:lstStyle>
            <a:lvl1pPr algn="r">
              <a:defRPr sz="1200"/>
            </a:lvl1pPr>
          </a:lstStyle>
          <a:p>
            <a:fld id="{193366E8-8A22-4400-BBA2-8D322280A6E8}" type="datetimeFigureOut">
              <a:rPr lang="en-US" smtClean="0"/>
              <a:pPr/>
              <a:t>8/15/2019</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rtlCol="0" anchor="b"/>
          <a:lstStyle>
            <a:lvl1pPr algn="r">
              <a:defRPr sz="1200"/>
            </a:lvl1pPr>
          </a:lstStyle>
          <a:p>
            <a:fld id="{3792D2CF-A01B-4515-8B40-3DC34258267A}"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rtl="0">
      <a:defRPr sz="1200" kern="1200">
        <a:solidFill>
          <a:schemeClr val="tx1"/>
        </a:solidFill>
        <a:latin typeface="+mn-lt"/>
        <a:ea typeface="+mn-ea"/>
        <a:cs typeface="+mn-cs"/>
      </a:defRPr>
    </a:lvl1pPr>
    <a:lvl2pPr marL="457200" algn="l" rtl="0">
      <a:defRPr sz="1200" kern="1200">
        <a:solidFill>
          <a:schemeClr val="tx1"/>
        </a:solidFill>
        <a:latin typeface="+mn-lt"/>
        <a:ea typeface="+mn-ea"/>
        <a:cs typeface="+mn-cs"/>
      </a:defRPr>
    </a:lvl2pPr>
    <a:lvl3pPr marL="914400" algn="l" rtl="0">
      <a:defRPr sz="1200" kern="1200">
        <a:solidFill>
          <a:schemeClr val="tx1"/>
        </a:solidFill>
        <a:latin typeface="+mn-lt"/>
        <a:ea typeface="+mn-ea"/>
        <a:cs typeface="+mn-cs"/>
      </a:defRPr>
    </a:lvl3pPr>
    <a:lvl4pPr marL="1371600" algn="l" rtl="0">
      <a:defRPr sz="1200" kern="1200">
        <a:solidFill>
          <a:schemeClr val="tx1"/>
        </a:solidFill>
        <a:latin typeface="+mn-lt"/>
        <a:ea typeface="+mn-ea"/>
        <a:cs typeface="+mn-cs"/>
      </a:defRPr>
    </a:lvl4pPr>
    <a:lvl5pPr marL="1828800" algn="l" rtl="0">
      <a:defRPr sz="1200" kern="1200">
        <a:solidFill>
          <a:schemeClr val="tx1"/>
        </a:solidFill>
        <a:latin typeface="+mn-lt"/>
        <a:ea typeface="+mn-ea"/>
        <a:cs typeface="+mn-cs"/>
      </a:defRPr>
    </a:lvl5pPr>
    <a:lvl6pPr marL="2286000" algn="l" rtl="0">
      <a:defRPr sz="1200" kern="1200">
        <a:solidFill>
          <a:schemeClr val="tx1"/>
        </a:solidFill>
        <a:latin typeface="+mn-lt"/>
        <a:ea typeface="+mn-ea"/>
        <a:cs typeface="+mn-cs"/>
      </a:defRPr>
    </a:lvl6pPr>
    <a:lvl7pPr marL="2743200" algn="l" rtl="0">
      <a:defRPr sz="1200" kern="1200">
        <a:solidFill>
          <a:schemeClr val="tx1"/>
        </a:solidFill>
        <a:latin typeface="+mn-lt"/>
        <a:ea typeface="+mn-ea"/>
        <a:cs typeface="+mn-cs"/>
      </a:defRPr>
    </a:lvl7pPr>
    <a:lvl8pPr marL="3200400" algn="l" rtl="0">
      <a:defRPr sz="1200" kern="1200">
        <a:solidFill>
          <a:schemeClr val="tx1"/>
        </a:solidFill>
        <a:latin typeface="+mn-lt"/>
        <a:ea typeface="+mn-ea"/>
        <a:cs typeface="+mn-cs"/>
      </a:defRPr>
    </a:lvl8pPr>
    <a:lvl9pPr marL="3657600" algn="l" rtl="0">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792D2CF-A01B-4515-8B40-3DC34258267A}" type="slidenum">
              <a:rPr lang="en-US" smtClean="0"/>
              <a:pPr/>
              <a:t>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bg>
      <p:bgPr>
        <a:solidFill>
          <a:schemeClr val="tx1"/>
        </a:solidFill>
        <a:effectLst/>
      </p:bgPr>
    </p:bg>
    <p:spTree>
      <p:nvGrpSpPr>
        <p:cNvPr id="1" name=""/>
        <p:cNvGrpSpPr/>
        <p:nvPr/>
      </p:nvGrpSpPr>
      <p:grpSpPr>
        <a:xfrm>
          <a:off x="0" y="0"/>
          <a:ext cx="0" cy="0"/>
          <a:chOff x="0" y="0"/>
          <a:chExt cx="0" cy="0"/>
        </a:xfrm>
      </p:grpSpPr>
      <p:grpSp>
        <p:nvGrpSpPr>
          <p:cNvPr id="9" name="Group 8"/>
          <p:cNvGrpSpPr/>
          <p:nvPr/>
        </p:nvGrpSpPr>
        <p:grpSpPr>
          <a:xfrm>
            <a:off x="-1574" y="0"/>
            <a:ext cx="9144000" cy="6858000"/>
            <a:chOff x="-1574" y="0"/>
            <a:chExt cx="9144000" cy="6858000"/>
          </a:xfrm>
        </p:grpSpPr>
        <p:pic>
          <p:nvPicPr>
            <p:cNvPr id="7" name="Rectangle 6"/>
            <p:cNvPicPr>
              <a:picLocks noChangeAspect="1"/>
            </p:cNvPicPr>
            <p:nvPr/>
          </p:nvPicPr>
          <p:blipFill>
            <a:blip r:embed="rId2">
              <a:duotone>
                <a:schemeClr val="accent1"/>
                <a:srgbClr val="FFFFFF"/>
              </a:duotone>
              <a:lum bright="-10000"/>
            </a:blip>
            <a:stretch>
              <a:fillRect/>
            </a:stretch>
          </p:blipFill>
          <p:spPr>
            <a:xfrm>
              <a:off x="-1574" y="381000"/>
              <a:ext cx="9144000" cy="6093619"/>
            </a:xfrm>
            <a:prstGeom prst="rect">
              <a:avLst/>
            </a:prstGeom>
            <a:noFill/>
            <a:ln>
              <a:noFill/>
            </a:ln>
          </p:spPr>
        </p:pic>
        <p:sp>
          <p:nvSpPr>
            <p:cNvPr id="11" name="Rectangle 10"/>
            <p:cNvSpPr/>
            <p:nvPr userDrawn="1"/>
          </p:nvSpPr>
          <p:spPr>
            <a:xfrm>
              <a:off x="-1574" y="0"/>
              <a:ext cx="9144000" cy="304800"/>
            </a:xfrm>
            <a:prstGeom prst="rect">
              <a:avLst/>
            </a:prstGeom>
            <a:solidFill>
              <a:schemeClr val="bg2"/>
            </a:soli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userDrawn="1"/>
          </p:nvSpPr>
          <p:spPr>
            <a:xfrm>
              <a:off x="-1574" y="6553200"/>
              <a:ext cx="9144000" cy="304800"/>
            </a:xfrm>
            <a:prstGeom prst="rect">
              <a:avLst/>
            </a:prstGeom>
            <a:solidFill>
              <a:schemeClr val="bg2"/>
            </a:soli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5" name="Straight Connector 14"/>
            <p:cNvCxnSpPr/>
            <p:nvPr/>
          </p:nvCxnSpPr>
          <p:spPr>
            <a:xfrm>
              <a:off x="-1574" y="381000"/>
              <a:ext cx="9144000" cy="1588"/>
            </a:xfrm>
            <a:prstGeom prst="line">
              <a:avLst/>
            </a:prstGeom>
            <a:ln w="38100" cap="flat" cmpd="sng" algn="ctr">
              <a:solidFill>
                <a:schemeClr val="accent1">
                  <a:shade val="75000"/>
                </a:schemeClr>
              </a:solidFill>
              <a:prstDash val="solid"/>
              <a:miter lim="800000"/>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1574" y="6477000"/>
              <a:ext cx="9144000" cy="1588"/>
            </a:xfrm>
            <a:prstGeom prst="line">
              <a:avLst/>
            </a:prstGeom>
            <a:ln w="38100" cap="flat" cmpd="sng" algn="ctr">
              <a:solidFill>
                <a:schemeClr val="accent1">
                  <a:shade val="75000"/>
                </a:schemeClr>
              </a:solidFill>
              <a:prstDash val="solid"/>
              <a:miter lim="800000"/>
            </a:ln>
          </p:spPr>
          <p:style>
            <a:lnRef idx="1">
              <a:schemeClr val="accent1"/>
            </a:lnRef>
            <a:fillRef idx="0">
              <a:schemeClr val="accent1"/>
            </a:fillRef>
            <a:effectRef idx="0">
              <a:schemeClr val="accent1"/>
            </a:effectRef>
            <a:fontRef idx="minor">
              <a:schemeClr val="tx1"/>
            </a:fontRef>
          </p:style>
        </p:cxnSp>
      </p:grpSp>
      <p:sp>
        <p:nvSpPr>
          <p:cNvPr id="21" name="Shape 20"/>
          <p:cNvSpPr>
            <a:spLocks noGrp="1"/>
          </p:cNvSpPr>
          <p:nvPr>
            <p:ph type="title"/>
          </p:nvPr>
        </p:nvSpPr>
        <p:spPr>
          <a:xfrm>
            <a:off x="704850" y="4495800"/>
            <a:ext cx="7772400" cy="1362075"/>
          </a:xfrm>
          <a:prstGeom prst="rect">
            <a:avLst/>
          </a:prstGeom>
        </p:spPr>
        <p:txBody>
          <a:bodyPr anchor="t"/>
          <a:lstStyle>
            <a:lvl1pPr algn="ctr">
              <a:defRPr sz="4000" b="0" cap="none" baseline="0">
                <a:solidFill>
                  <a:schemeClr val="tx1"/>
                </a:solidFill>
                <a:effectLst>
                  <a:outerShdw blurRad="50800" dist="50800" dir="2700000" algn="tl" rotWithShape="0">
                    <a:srgbClr val="000000">
                      <a:alpha val="43137"/>
                    </a:srgbClr>
                  </a:outerShdw>
                </a:effectLst>
              </a:defRPr>
            </a:lvl1pPr>
          </a:lstStyle>
          <a:p>
            <a:r>
              <a:rPr lang="en-US"/>
              <a:t>Click to edit Master title style</a:t>
            </a:r>
          </a:p>
        </p:txBody>
      </p:sp>
      <p:sp>
        <p:nvSpPr>
          <p:cNvPr id="3" name="Subtitle 2"/>
          <p:cNvSpPr>
            <a:spLocks noGrp="1"/>
          </p:cNvSpPr>
          <p:nvPr>
            <p:ph type="subTitle" idx="1"/>
          </p:nvPr>
        </p:nvSpPr>
        <p:spPr>
          <a:xfrm>
            <a:off x="1371600" y="2667000"/>
            <a:ext cx="6400800" cy="1752600"/>
          </a:xfrm>
        </p:spPr>
        <p:txBody>
          <a:bodyPr anchor="b" anchorCtr="0"/>
          <a:lstStyle>
            <a:lvl1pPr marL="0" indent="0" algn="ctr">
              <a:buNone/>
              <a:defRPr>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C70D0AA-A564-40E6-BDF9-FE3371FD07B4}" type="datetimeFigureOut">
              <a:rPr lang="en-US" smtClean="0"/>
              <a:pPr/>
              <a:t>8/15/2019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61D2430-FB11-4C87-BF1D-6F488A17F237}" type="slidenum">
              <a:rPr lang="en-US" smtClean="0"/>
              <a:pPr/>
              <a:t>‹#›</a:t>
            </a:fld>
            <a:endParaRPr lang="en-US" dirty="0"/>
          </a:p>
        </p:txBody>
      </p:sp>
      <p:sp>
        <p:nvSpPr>
          <p:cNvPr id="7" name="Rectangle 6"/>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tx1"/>
        </a:solidFill>
        <a:effectLst/>
      </p:bgPr>
    </p:bg>
    <p:spTree>
      <p:nvGrpSpPr>
        <p:cNvPr id="1" name=""/>
        <p:cNvGrpSpPr/>
        <p:nvPr/>
      </p:nvGrpSpPr>
      <p:grpSpPr>
        <a:xfrm>
          <a:off x="0" y="0"/>
          <a:ext cx="0" cy="0"/>
          <a:chOff x="0" y="0"/>
          <a:chExt cx="0" cy="0"/>
        </a:xfrm>
      </p:grpSpPr>
      <p:grpSp>
        <p:nvGrpSpPr>
          <p:cNvPr id="9" name="Group 8"/>
          <p:cNvGrpSpPr/>
          <p:nvPr/>
        </p:nvGrpSpPr>
        <p:grpSpPr>
          <a:xfrm>
            <a:off x="-1574" y="0"/>
            <a:ext cx="9145574" cy="6858000"/>
            <a:chOff x="-1574" y="0"/>
            <a:chExt cx="9145574" cy="6858000"/>
          </a:xfrm>
        </p:grpSpPr>
        <p:sp>
          <p:nvSpPr>
            <p:cNvPr id="18" name="Rectangle 17"/>
            <p:cNvSpPr/>
            <p:nvPr userDrawn="1"/>
          </p:nvSpPr>
          <p:spPr>
            <a:xfrm>
              <a:off x="0" y="381000"/>
              <a:ext cx="9144000" cy="6096000"/>
            </a:xfrm>
            <a:prstGeom prst="rect">
              <a:avLst/>
            </a:prstGeom>
            <a:gradFill>
              <a:gsLst>
                <a:gs pos="0">
                  <a:schemeClr val="accent1">
                    <a:tint val="40000"/>
                  </a:schemeClr>
                </a:gs>
                <a:gs pos="100000">
                  <a:schemeClr val="accent1">
                    <a:shade val="75000"/>
                  </a:schemeClr>
                </a:gs>
              </a:gsLst>
              <a:path path="circle">
                <a:fillToRect l="100000" t="100000" r="100000" b="100000"/>
              </a:path>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userDrawn="1"/>
          </p:nvSpPr>
          <p:spPr>
            <a:xfrm>
              <a:off x="-1574" y="0"/>
              <a:ext cx="9144000" cy="304800"/>
            </a:xfrm>
            <a:prstGeom prst="rect">
              <a:avLst/>
            </a:prstGeom>
            <a:solidFill>
              <a:schemeClr val="bg2"/>
            </a:soli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p:cNvSpPr/>
            <p:nvPr userDrawn="1"/>
          </p:nvSpPr>
          <p:spPr>
            <a:xfrm>
              <a:off x="-1574" y="6553200"/>
              <a:ext cx="9144000" cy="304800"/>
            </a:xfrm>
            <a:prstGeom prst="rect">
              <a:avLst/>
            </a:prstGeom>
            <a:solidFill>
              <a:schemeClr val="bg2"/>
            </a:soli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6" name="Straight Connector 15"/>
            <p:cNvCxnSpPr/>
            <p:nvPr/>
          </p:nvCxnSpPr>
          <p:spPr>
            <a:xfrm>
              <a:off x="-1574" y="381000"/>
              <a:ext cx="9144000" cy="1588"/>
            </a:xfrm>
            <a:prstGeom prst="line">
              <a:avLst/>
            </a:prstGeom>
            <a:ln w="38100" cap="flat" cmpd="sng" algn="ctr">
              <a:solidFill>
                <a:schemeClr val="accent1">
                  <a:shade val="75000"/>
                </a:schemeClr>
              </a:solidFill>
              <a:prstDash val="solid"/>
              <a:miter lim="800000"/>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1574" y="6477000"/>
              <a:ext cx="9144000" cy="1588"/>
            </a:xfrm>
            <a:prstGeom prst="line">
              <a:avLst/>
            </a:prstGeom>
            <a:ln w="38100" cap="flat" cmpd="sng" algn="ctr">
              <a:solidFill>
                <a:schemeClr val="accent1">
                  <a:shade val="75000"/>
                </a:schemeClr>
              </a:solidFill>
              <a:prstDash val="solid"/>
              <a:miter lim="800000"/>
            </a:ln>
          </p:spPr>
          <p:style>
            <a:lnRef idx="1">
              <a:schemeClr val="accent1"/>
            </a:lnRef>
            <a:fillRef idx="0">
              <a:schemeClr val="accent1"/>
            </a:fillRef>
            <a:effectRef idx="0">
              <a:schemeClr val="accent1"/>
            </a:effectRef>
            <a:fontRef idx="minor">
              <a:schemeClr val="tx1"/>
            </a:fontRef>
          </p:style>
        </p:cxnSp>
      </p:grpSp>
      <p:sp>
        <p:nvSpPr>
          <p:cNvPr id="2" name="Shape 1"/>
          <p:cNvSpPr>
            <a:spLocks noGrp="1"/>
          </p:cNvSpPr>
          <p:nvPr>
            <p:ph type="title"/>
          </p:nvPr>
        </p:nvSpPr>
        <p:spPr>
          <a:xfrm>
            <a:off x="722313" y="4505325"/>
            <a:ext cx="7772400" cy="1362075"/>
          </a:xfrm>
          <a:prstGeom prst="rect">
            <a:avLst/>
          </a:prstGeom>
        </p:spPr>
        <p:txBody>
          <a:bodyPr anchor="t"/>
          <a:lstStyle>
            <a:lvl1pPr algn="ctr">
              <a:defRPr sz="4000" b="0" cap="none" baseline="0">
                <a:solidFill>
                  <a:schemeClr val="tx1"/>
                </a:solidFill>
                <a:effectLst>
                  <a:outerShdw blurRad="50800" dist="50800" dir="2700000" algn="tl" rotWithShape="0">
                    <a:srgbClr val="000000">
                      <a:alpha val="43137"/>
                    </a:srgbClr>
                  </a:outerShdw>
                </a:effectLst>
              </a:defRPr>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lgn="ctr">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C70D0AA-A564-40E6-BDF9-FE3371FD07B4}" type="datetimeFigureOut">
              <a:rPr lang="en-US" smtClean="0"/>
              <a:pPr/>
              <a:t>8/15/2019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61D2430-FB11-4C87-BF1D-6F488A17F237}" type="slidenum">
              <a:rPr lang="en-US" smtClean="0"/>
              <a:pPr/>
              <a:t>‹#›</a:t>
            </a:fld>
            <a:endParaRPr lang="en-US" dirty="0"/>
          </a:p>
        </p:txBody>
      </p:sp>
      <p:sp>
        <p:nvSpPr>
          <p:cNvPr id="8" name="Rectangle 7"/>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35113"/>
            <a:ext cx="4040188" cy="639762"/>
          </a:xfrm>
        </p:spPr>
        <p:txBody>
          <a:bodyPr anchor="b"/>
          <a:lstStyle>
            <a:lvl1pPr marL="0" indent="0">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C70D0AA-A564-40E6-BDF9-FE3371FD07B4}" type="datetimeFigureOut">
              <a:rPr lang="en-US" smtClean="0"/>
              <a:pPr/>
              <a:t>8/15/2019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561D2430-FB11-4C87-BF1D-6F488A17F237}" type="slidenum">
              <a:rPr lang="en-US" smtClean="0"/>
              <a:pPr/>
              <a:t>‹#›</a:t>
            </a:fld>
            <a:endParaRPr lang="en-US" dirty="0"/>
          </a:p>
        </p:txBody>
      </p:sp>
      <p:sp>
        <p:nvSpPr>
          <p:cNvPr id="10" name="Rectangle 9"/>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6C70D0AA-A564-40E6-BDF9-FE3371FD07B4}" type="datetimeFigureOut">
              <a:rPr lang="en-US" smtClean="0"/>
              <a:pPr/>
              <a:t>8/15/2019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561D2430-FB11-4C87-BF1D-6F488A17F237}" type="slidenum">
              <a:rPr lang="en-US" smtClean="0"/>
              <a:pPr/>
              <a:t>‹#›</a:t>
            </a:fld>
            <a:endParaRPr lang="en-US" dirty="0"/>
          </a:p>
        </p:txBody>
      </p:sp>
      <p:sp>
        <p:nvSpPr>
          <p:cNvPr id="6" name="Rectangle 5"/>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C70D0AA-A564-40E6-BDF9-FE3371FD07B4}" type="datetimeFigureOut">
              <a:rPr lang="en-US" smtClean="0"/>
              <a:pPr/>
              <a:t>8/15/2019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561D2430-FB11-4C87-BF1D-6F488A17F237}"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600201"/>
            <a:ext cx="5111750" cy="4525963"/>
          </a:xfrm>
        </p:spPr>
        <p:txBody>
          <a:bodyPr/>
          <a:lstStyle>
            <a:lvl1pPr>
              <a:defRPr sz="3200">
                <a:solidFill>
                  <a:schemeClr val="tx1"/>
                </a:solidFill>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600201"/>
            <a:ext cx="3008313" cy="45259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6C70D0AA-A564-40E6-BDF9-FE3371FD07B4}" type="datetimeFigureOut">
              <a:rPr lang="en-US" smtClean="0"/>
              <a:pPr/>
              <a:t>8/15/2019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61D2430-FB11-4C87-BF1D-6F488A17F237}" type="slidenum">
              <a:rPr lang="en-US" smtClean="0"/>
              <a:pPr/>
              <a:t>‹#›</a:t>
            </a:fld>
            <a:endParaRPr lang="en-US" dirty="0"/>
          </a:p>
        </p:txBody>
      </p:sp>
      <p:sp>
        <p:nvSpPr>
          <p:cNvPr id="9" name="Rectangle 8"/>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Shape 1"/>
          <p:cNvSpPr>
            <a:spLocks noGrp="1"/>
          </p:cNvSpPr>
          <p:nvPr>
            <p:ph type="title"/>
          </p:nvPr>
        </p:nvSpPr>
        <p:spPr>
          <a:xfrm>
            <a:off x="1792288" y="4800600"/>
            <a:ext cx="5486400" cy="566738"/>
          </a:xfrm>
          <a:prstGeom prst="rect">
            <a:avLst/>
          </a:prstGeom>
        </p:spPr>
        <p:txBody>
          <a:bodyPr anchor="b"/>
          <a:lstStyle>
            <a:lvl1pPr algn="l">
              <a:defRPr sz="2000" b="0">
                <a:solidFill>
                  <a:schemeClr val="tx1"/>
                </a:solidFill>
              </a:defRPr>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6C70D0AA-A564-40E6-BDF9-FE3371FD07B4}" type="datetimeFigureOut">
              <a:rPr lang="en-US" smtClean="0"/>
              <a:pPr/>
              <a:t>8/15/2019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61D2430-FB11-4C87-BF1D-6F488A17F237}"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14" name="Group 13"/>
          <p:cNvGrpSpPr/>
          <p:nvPr/>
        </p:nvGrpSpPr>
        <p:grpSpPr>
          <a:xfrm>
            <a:off x="0" y="0"/>
            <a:ext cx="9144000" cy="1506538"/>
            <a:chOff x="0" y="0"/>
            <a:chExt cx="9144000" cy="1506538"/>
          </a:xfrm>
        </p:grpSpPr>
        <p:pic>
          <p:nvPicPr>
            <p:cNvPr id="7" name="Rectangle 6"/>
            <p:cNvPicPr>
              <a:picLocks noChangeAspect="1"/>
            </p:cNvPicPr>
            <p:nvPr/>
          </p:nvPicPr>
          <p:blipFill>
            <a:blip r:embed="rId11">
              <a:duotone>
                <a:schemeClr val="accent1"/>
                <a:srgbClr val="FFFFFF"/>
              </a:duotone>
            </a:blip>
            <a:srcRect/>
            <a:stretch>
              <a:fillRect/>
            </a:stretch>
          </p:blipFill>
          <p:spPr>
            <a:xfrm>
              <a:off x="0" y="1"/>
              <a:ext cx="9144000" cy="1419224"/>
            </a:xfrm>
            <a:prstGeom prst="rect">
              <a:avLst/>
            </a:prstGeom>
            <a:noFill/>
            <a:ln>
              <a:noFill/>
            </a:ln>
          </p:spPr>
        </p:pic>
        <p:sp>
          <p:nvSpPr>
            <p:cNvPr id="10" name="Rectangle 9"/>
            <p:cNvSpPr/>
            <p:nvPr userDrawn="1"/>
          </p:nvSpPr>
          <p:spPr>
            <a:xfrm>
              <a:off x="0" y="0"/>
              <a:ext cx="9144000" cy="1447800"/>
            </a:xfrm>
            <a:prstGeom prst="rect">
              <a:avLst/>
            </a:prstGeom>
            <a:gradFill flip="none" rotWithShape="1">
              <a:gsLst>
                <a:gs pos="0">
                  <a:schemeClr val="accent1"/>
                </a:gs>
                <a:gs pos="49000">
                  <a:schemeClr val="accent1">
                    <a:tint val="20000"/>
                    <a:alpha val="0"/>
                  </a:schemeClr>
                </a:gs>
              </a:gsLst>
              <a:lin ang="0" scaled="1"/>
              <a:tileRect/>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8" name="Straight Connector 7"/>
            <p:cNvCxnSpPr/>
            <p:nvPr/>
          </p:nvCxnSpPr>
          <p:spPr>
            <a:xfrm>
              <a:off x="0" y="1428750"/>
              <a:ext cx="9144000" cy="1588"/>
            </a:xfrm>
            <a:prstGeom prst="line">
              <a:avLst/>
            </a:prstGeom>
            <a:ln w="38100" cap="flat" cmpd="sng" algn="ctr">
              <a:solidFill>
                <a:schemeClr val="accent1">
                  <a:shade val="75000"/>
                </a:schemeClr>
              </a:solidFill>
              <a:prstDash val="solid"/>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0" y="1504950"/>
              <a:ext cx="9144000" cy="1588"/>
            </a:xfrm>
            <a:prstGeom prst="line">
              <a:avLst/>
            </a:prstGeom>
            <a:ln w="15875" cap="flat" cmpd="sng" algn="ctr">
              <a:solidFill>
                <a:schemeClr val="tx1"/>
              </a:solidFill>
              <a:prstDash val="solid"/>
              <a:miter lim="800000"/>
            </a:ln>
          </p:spPr>
          <p:style>
            <a:lnRef idx="1">
              <a:schemeClr val="accent1"/>
            </a:lnRef>
            <a:fillRef idx="0">
              <a:schemeClr val="accent1"/>
            </a:fillRef>
            <a:effectRef idx="0">
              <a:schemeClr val="accent1"/>
            </a:effectRef>
            <a:fontRef idx="minor">
              <a:schemeClr val="tx1"/>
            </a:fontRef>
          </p:style>
        </p:cxnSp>
      </p:grpSp>
      <p:sp>
        <p:nvSpPr>
          <p:cNvPr id="3" name="Text Placeholder 2"/>
          <p:cNvSpPr>
            <a:spLocks noGrp="1"/>
          </p:cNvSpPr>
          <p:nvPr>
            <p:ph type="body" idx="1"/>
          </p:nvPr>
        </p:nvSpPr>
        <p:spPr>
          <a:xfrm>
            <a:off x="457200" y="1600200"/>
            <a:ext cx="8229600" cy="4525963"/>
          </a:xfrm>
          <a:prstGeom prst="rect">
            <a:avLst/>
          </a:prstGeom>
        </p:spPr>
        <p:txBody>
          <a:bodyPr vert="horz"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rtlCol="0" anchor="ctr"/>
          <a:lstStyle>
            <a:lvl1pPr algn="l">
              <a:defRPr sz="1200">
                <a:solidFill>
                  <a:schemeClr val="tx1">
                    <a:tint val="75000"/>
                  </a:schemeClr>
                </a:solidFill>
              </a:defRPr>
            </a:lvl1pPr>
          </a:lstStyle>
          <a:p>
            <a:fld id="{6C70D0AA-A564-40E6-BDF9-FE3371FD07B4}" type="datetimeFigureOut">
              <a:rPr lang="en-US" smtClean="0"/>
              <a:pPr/>
              <a:t>8/15/2019</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rtlCol="0" anchor="ctr"/>
          <a:lstStyle>
            <a:lvl1pPr algn="r">
              <a:defRPr sz="1200">
                <a:solidFill>
                  <a:schemeClr val="tx1">
                    <a:tint val="75000"/>
                  </a:schemeClr>
                </a:solidFill>
              </a:defRPr>
            </a:lvl1pPr>
          </a:lstStyle>
          <a:p>
            <a:fld id="{561D2430-FB11-4C87-BF1D-6F488A17F237}" type="slidenum">
              <a:rPr lang="en-US" smtClean="0"/>
              <a:pPr/>
              <a:t>‹#›</a:t>
            </a:fld>
            <a:endParaRPr lang="en-US" dirty="0"/>
          </a:p>
        </p:txBody>
      </p:sp>
      <p:sp>
        <p:nvSpPr>
          <p:cNvPr id="13" name="Title Placeholder 12"/>
          <p:cNvSpPr>
            <a:spLocks noGrp="1"/>
          </p:cNvSpPr>
          <p:nvPr>
            <p:ph type="title"/>
          </p:nvPr>
        </p:nvSpPr>
        <p:spPr>
          <a:xfrm>
            <a:off x="457200" y="152400"/>
            <a:ext cx="8229600" cy="1265238"/>
          </a:xfrm>
          <a:prstGeom prst="rect">
            <a:avLst/>
          </a:prstGeom>
        </p:spPr>
        <p:txBody>
          <a:bodyPr vert="horz" rtlCol="0" anchor="ctr">
            <a:normAutofit/>
          </a:bodyPr>
          <a:lstStyle/>
          <a:p>
            <a:r>
              <a:rPr lang="en-US"/>
              <a:t>Click to edit Master title style</a:t>
            </a:r>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xStyles>
    <p:titleStyle>
      <a:lvl1pPr algn="l" rtl="0" eaLnBrk="1" latinLnBrk="0" hangingPunct="1">
        <a:spcBef>
          <a:spcPct val="0"/>
        </a:spcBef>
        <a:buNone/>
        <a:defRPr kumimoji="0" lang="en-US" sz="4000" b="0" i="0" u="none" strike="noStrike" kern="1200" cap="none" spc="0" normalizeH="0" baseline="0" noProof="0" smtClean="0">
          <a:ln>
            <a:noFill/>
          </a:ln>
          <a:solidFill>
            <a:schemeClr val="tx1"/>
          </a:solidFill>
          <a:effectLst>
            <a:outerShdw blurRad="50800" dist="50800" dir="2700000" algn="tl" rotWithShape="0">
              <a:srgbClr val="000000">
                <a:alpha val="43137"/>
              </a:srgbClr>
            </a:outerShdw>
          </a:effectLst>
          <a:uLnTx/>
          <a:uFillTx/>
          <a:latin typeface="+mj-lt"/>
          <a:ea typeface="+mj-ea"/>
          <a:cs typeface="+mj-cs"/>
        </a:defRPr>
      </a:lvl1pPr>
    </p:titleStyle>
    <p:bodyStyle>
      <a:lvl1pPr marL="342900" indent="-342900" algn="l" rtl="0" eaLnBrk="1" latinLnBrk="0" hangingPunct="1">
        <a:spcBef>
          <a:spcPct val="20000"/>
        </a:spcBef>
        <a:spcAft>
          <a:spcPts val="400"/>
        </a:spcAft>
        <a:buFont typeface="Arial"/>
        <a:buChar char="•"/>
        <a:defRPr sz="2800" kern="1200">
          <a:solidFill>
            <a:schemeClr val="tx1"/>
          </a:solidFill>
          <a:effectLst>
            <a:outerShdw blurRad="50800" dist="50800" dir="2700000" algn="tl" rotWithShape="0">
              <a:srgbClr val="000000">
                <a:alpha val="43137"/>
              </a:srgbClr>
            </a:outerShdw>
          </a:effectLst>
          <a:latin typeface="+mn-lt"/>
          <a:ea typeface="+mn-ea"/>
          <a:cs typeface="+mn-cs"/>
        </a:defRPr>
      </a:lvl1pPr>
      <a:lvl2pPr marL="742950" indent="-285750" algn="l" rtl="0" eaLnBrk="1" latinLnBrk="0" hangingPunct="1">
        <a:spcBef>
          <a:spcPct val="20000"/>
        </a:spcBef>
        <a:buFont typeface="Arial"/>
        <a:buChar char="–"/>
        <a:defRPr sz="2400" kern="1200">
          <a:solidFill>
            <a:schemeClr val="tx1"/>
          </a:solidFill>
          <a:effectLst>
            <a:outerShdw blurRad="50800" dist="50800" dir="2700000" algn="tl" rotWithShape="0">
              <a:srgbClr val="000000">
                <a:alpha val="43137"/>
              </a:srgbClr>
            </a:outerShdw>
          </a:effectLst>
          <a:latin typeface="+mn-lt"/>
          <a:ea typeface="+mn-ea"/>
          <a:cs typeface="+mn-cs"/>
        </a:defRPr>
      </a:lvl2pPr>
      <a:lvl3pPr marL="1143000" indent="-228600" algn="l" rtl="0" eaLnBrk="1" latinLnBrk="0" hangingPunct="1">
        <a:spcBef>
          <a:spcPct val="20000"/>
        </a:spcBef>
        <a:buFont typeface="Arial"/>
        <a:buChar char="•"/>
        <a:defRPr sz="2000" kern="1200">
          <a:solidFill>
            <a:schemeClr val="tx1"/>
          </a:solidFill>
          <a:effectLst>
            <a:outerShdw blurRad="50800" dist="50800" dir="2700000" algn="tl" rotWithShape="0">
              <a:srgbClr val="000000">
                <a:alpha val="43137"/>
              </a:srgbClr>
            </a:outerShdw>
          </a:effectLst>
          <a:latin typeface="+mn-lt"/>
          <a:ea typeface="+mn-ea"/>
          <a:cs typeface="+mn-cs"/>
        </a:defRPr>
      </a:lvl3pPr>
      <a:lvl4pPr marL="1600200" indent="-228600" algn="l" rtl="0" eaLnBrk="1" latinLnBrk="0" hangingPunct="1">
        <a:spcBef>
          <a:spcPct val="20000"/>
        </a:spcBef>
        <a:buFont typeface="Arial"/>
        <a:buChar char="–"/>
        <a:defRPr sz="1800" kern="1200">
          <a:solidFill>
            <a:schemeClr val="tx1"/>
          </a:solidFill>
          <a:effectLst>
            <a:outerShdw blurRad="50800" dist="50800" dir="2700000" algn="tl" rotWithShape="0">
              <a:srgbClr val="000000">
                <a:alpha val="43137"/>
              </a:srgbClr>
            </a:outerShdw>
          </a:effectLst>
          <a:latin typeface="+mn-lt"/>
          <a:ea typeface="+mn-ea"/>
          <a:cs typeface="+mn-cs"/>
        </a:defRPr>
      </a:lvl4pPr>
      <a:lvl5pPr marL="2057400" indent="-228600" algn="l" rtl="0" eaLnBrk="1" latinLnBrk="0" hangingPunct="1">
        <a:spcBef>
          <a:spcPct val="20000"/>
        </a:spcBef>
        <a:buFont typeface="Arial"/>
        <a:buChar char="»"/>
        <a:defRPr sz="1800" kern="1200">
          <a:solidFill>
            <a:schemeClr val="tx1"/>
          </a:solidFill>
          <a:effectLst>
            <a:outerShdw blurRad="50800" dist="50800" dir="2700000" algn="tl" rotWithShape="0">
              <a:srgbClr val="000000">
                <a:alpha val="43137"/>
              </a:srgbClr>
            </a:outerShdw>
          </a:effectLst>
          <a:latin typeface="+mn-lt"/>
          <a:ea typeface="+mn-ea"/>
          <a:cs typeface="+mn-cs"/>
        </a:defRPr>
      </a:lvl5pPr>
      <a:lvl6pPr marL="2514600" indent="-228600" algn="l"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rtl="0" eaLnBrk="1" latinLnBrk="0" hangingPunct="1">
        <a:spcBef>
          <a:spcPct val="20000"/>
        </a:spcBef>
        <a:buFont typeface="Arial"/>
        <a:buChar char="•"/>
        <a:defRPr sz="2000" kern="1200">
          <a:solidFill>
            <a:schemeClr val="tx1"/>
          </a:solidFill>
          <a:latin typeface="+mn-lt"/>
          <a:ea typeface="+mn-ea"/>
          <a:cs typeface="+mn-cs"/>
        </a:defRPr>
      </a:lvl9pPr>
    </p:bodyStyle>
    <p:otherStyle>
      <a:lvl1pPr marL="0" algn="l" rtl="0" eaLnBrk="1" hangingPunct="1">
        <a:defRPr kern="1200">
          <a:solidFill>
            <a:schemeClr val="tx1"/>
          </a:solidFill>
          <a:latin typeface="+mn-lt"/>
          <a:ea typeface="+mn-ea"/>
          <a:cs typeface="+mn-cs"/>
        </a:defRPr>
      </a:lvl1pPr>
      <a:lvl2pPr marL="457200" algn="l" rtl="0" eaLnBrk="1" hangingPunct="1">
        <a:defRPr kern="1200">
          <a:solidFill>
            <a:schemeClr val="tx1"/>
          </a:solidFill>
          <a:latin typeface="+mn-lt"/>
          <a:ea typeface="+mn-ea"/>
          <a:cs typeface="+mn-cs"/>
        </a:defRPr>
      </a:lvl2pPr>
      <a:lvl3pPr marL="914400" algn="l" rtl="0" eaLnBrk="1" hangingPunct="1">
        <a:defRPr kern="1200">
          <a:solidFill>
            <a:schemeClr val="tx1"/>
          </a:solidFill>
          <a:latin typeface="+mn-lt"/>
          <a:ea typeface="+mn-ea"/>
          <a:cs typeface="+mn-cs"/>
        </a:defRPr>
      </a:lvl3pPr>
      <a:lvl4pPr marL="1371600" algn="l" rtl="0" eaLnBrk="1" hangingPunct="1">
        <a:defRPr kern="1200">
          <a:solidFill>
            <a:schemeClr val="tx1"/>
          </a:solidFill>
          <a:latin typeface="+mn-lt"/>
          <a:ea typeface="+mn-ea"/>
          <a:cs typeface="+mn-cs"/>
        </a:defRPr>
      </a:lvl4pPr>
      <a:lvl5pPr marL="1828800" algn="l" rtl="0" eaLnBrk="1" hangingPunct="1">
        <a:defRPr kern="1200">
          <a:solidFill>
            <a:schemeClr val="tx1"/>
          </a:solidFill>
          <a:latin typeface="+mn-lt"/>
          <a:ea typeface="+mn-ea"/>
          <a:cs typeface="+mn-cs"/>
        </a:defRPr>
      </a:lvl5pPr>
      <a:lvl6pPr marL="2286000" algn="l" rtl="0" eaLnBrk="1" hangingPunct="1">
        <a:defRPr kern="1200">
          <a:solidFill>
            <a:schemeClr val="tx1"/>
          </a:solidFill>
          <a:latin typeface="+mn-lt"/>
          <a:ea typeface="+mn-ea"/>
          <a:cs typeface="+mn-cs"/>
        </a:defRPr>
      </a:lvl6pPr>
      <a:lvl7pPr marL="2743200" algn="l" rtl="0" eaLnBrk="1" hangingPunct="1">
        <a:defRPr kern="1200">
          <a:solidFill>
            <a:schemeClr val="tx1"/>
          </a:solidFill>
          <a:latin typeface="+mn-lt"/>
          <a:ea typeface="+mn-ea"/>
          <a:cs typeface="+mn-cs"/>
        </a:defRPr>
      </a:lvl7pPr>
      <a:lvl8pPr marL="3200400" algn="l" rtl="0" eaLnBrk="1" hangingPunct="1">
        <a:defRPr kern="1200">
          <a:solidFill>
            <a:schemeClr val="tx1"/>
          </a:solidFill>
          <a:latin typeface="+mn-lt"/>
          <a:ea typeface="+mn-ea"/>
          <a:cs typeface="+mn-cs"/>
        </a:defRPr>
      </a:lvl8pPr>
      <a:lvl9pPr marL="3657600" algn="l" rtl="0" eaLnBrk="1" hangingPunct="1">
        <a:defRPr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hyperlink" Target="mailto:Mike.anderson@dpi.nc.gov" TargetMode="Externa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Grp="1"/>
          </p:cNvSpPr>
          <p:nvPr>
            <p:ph type="subTitle" idx="1"/>
          </p:nvPr>
        </p:nvSpPr>
        <p:spPr>
          <a:xfrm>
            <a:off x="1371600" y="990600"/>
            <a:ext cx="6400800" cy="4267200"/>
          </a:xfrm>
        </p:spPr>
        <p:txBody>
          <a:bodyPr>
            <a:normAutofit fontScale="92500" lnSpcReduction="10000"/>
          </a:bodyPr>
          <a:lstStyle/>
          <a:p>
            <a:r>
              <a:rPr lang="en-US" sz="6000" b="1" dirty="0">
                <a:solidFill>
                  <a:schemeClr val="bg1"/>
                </a:solidFill>
              </a:rPr>
              <a:t>Critical Incident Response for </a:t>
            </a:r>
            <a:br>
              <a:rPr lang="en-US" sz="6000" b="1" dirty="0">
                <a:solidFill>
                  <a:schemeClr val="bg1"/>
                </a:solidFill>
              </a:rPr>
            </a:br>
            <a:r>
              <a:rPr lang="en-US" sz="6000" b="1" dirty="0">
                <a:solidFill>
                  <a:schemeClr val="bg1"/>
                </a:solidFill>
              </a:rPr>
              <a:t>School Faculty and Staff</a:t>
            </a:r>
          </a:p>
          <a:p>
            <a:r>
              <a:rPr lang="en-US" sz="6000" b="1" dirty="0">
                <a:solidFill>
                  <a:schemeClr val="bg1"/>
                </a:solidFill>
              </a:rPr>
              <a:t> 2014</a:t>
            </a:r>
          </a:p>
          <a:p>
            <a:endParaRPr lang="en-US" dirty="0"/>
          </a:p>
        </p:txBody>
      </p:sp>
      <p:sp>
        <p:nvSpPr>
          <p:cNvPr id="10" name="Rectangle 9"/>
          <p:cNvSpPr>
            <a:spLocks noGrp="1"/>
          </p:cNvSpPr>
          <p:nvPr>
            <p:ph type="title"/>
          </p:nvPr>
        </p:nvSpPr>
        <p:spPr/>
        <p:txBody>
          <a:bodyPr/>
          <a:lstStyle/>
          <a:p>
            <a:br>
              <a:rPr lang="en-US" dirty="0"/>
            </a:br>
            <a:r>
              <a:rPr lang="en-US" dirty="0">
                <a:solidFill>
                  <a:schemeClr val="bg1"/>
                </a:solidFill>
              </a:rPr>
              <a:t>last updated: May 2019</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1">
          <a:gsLst>
            <a:gs pos="100000">
              <a:schemeClr val="bg1"/>
            </a:gs>
            <a:gs pos="100000">
              <a:schemeClr val="bg2">
                <a:shade val="30000"/>
                <a:satMod val="200000"/>
              </a:schemeClr>
            </a:gs>
          </a:gsLst>
          <a:path path="circle">
            <a:fillToRect l="100000" t="100000" r="100000" b="100000"/>
          </a:path>
        </a:gradFill>
        <a:effectLst/>
      </p:bgPr>
    </p:bg>
    <p:spTree>
      <p:nvGrpSpPr>
        <p:cNvPr id="1" name=""/>
        <p:cNvGrpSpPr/>
        <p:nvPr/>
      </p:nvGrpSpPr>
      <p:grpSpPr>
        <a:xfrm>
          <a:off x="0" y="0"/>
          <a:ext cx="0" cy="0"/>
          <a:chOff x="0" y="0"/>
          <a:chExt cx="0" cy="0"/>
        </a:xfrm>
      </p:grpSpPr>
      <p:sp>
        <p:nvSpPr>
          <p:cNvPr id="2" name="Content Placeholder 1"/>
          <p:cNvSpPr>
            <a:spLocks noGrp="1"/>
          </p:cNvSpPr>
          <p:nvPr>
            <p:ph idx="1"/>
          </p:nvPr>
        </p:nvSpPr>
        <p:spPr>
          <a:gradFill>
            <a:gsLst>
              <a:gs pos="98000">
                <a:schemeClr val="bg1"/>
              </a:gs>
              <a:gs pos="100000">
                <a:schemeClr val="bg2">
                  <a:shade val="30000"/>
                  <a:satMod val="200000"/>
                </a:schemeClr>
              </a:gs>
            </a:gsLst>
            <a:path path="circle">
              <a:fillToRect l="100000" t="100000" r="100000" b="100000"/>
            </a:path>
          </a:gradFill>
        </p:spPr>
        <p:txBody>
          <a:bodyPr/>
          <a:lstStyle/>
          <a:p>
            <a:pPr marL="0" indent="0">
              <a:buNone/>
            </a:pPr>
            <a:r>
              <a:rPr lang="en-US" dirty="0"/>
              <a:t>    School Faculty and Staff </a:t>
            </a:r>
            <a:r>
              <a:rPr lang="en-US" b="1" i="1" u="sng" dirty="0"/>
              <a:t>HAVE</a:t>
            </a:r>
            <a:r>
              <a:rPr lang="en-US" dirty="0"/>
              <a:t> to start thinking:</a:t>
            </a:r>
          </a:p>
          <a:p>
            <a:endParaRPr lang="en-US" dirty="0"/>
          </a:p>
          <a:p>
            <a:pPr marL="0" indent="0">
              <a:buNone/>
            </a:pPr>
            <a:r>
              <a:rPr lang="en-US" dirty="0"/>
              <a:t>                      </a:t>
            </a:r>
            <a:r>
              <a:rPr lang="en-US" sz="4400" b="1" dirty="0">
                <a:latin typeface="Arial Black" panose="020B0A04020102020204" pitchFamily="34" charset="0"/>
              </a:rPr>
              <a:t>CRITICALLY</a:t>
            </a:r>
          </a:p>
          <a:p>
            <a:pPr marL="0" indent="0">
              <a:buNone/>
            </a:pPr>
            <a:endParaRPr lang="en-US" sz="4400" dirty="0"/>
          </a:p>
          <a:p>
            <a:pPr marL="0" indent="0">
              <a:buNone/>
            </a:pPr>
            <a:r>
              <a:rPr lang="en-US" sz="4400" dirty="0"/>
              <a:t>              </a:t>
            </a:r>
            <a:r>
              <a:rPr lang="en-US" sz="4400" b="1" dirty="0">
                <a:latin typeface="Arial Black" panose="020B0A04020102020204" pitchFamily="34" charset="0"/>
              </a:rPr>
              <a:t>TACTICALLY</a:t>
            </a:r>
          </a:p>
          <a:p>
            <a:endParaRPr lang="en-US" dirty="0"/>
          </a:p>
        </p:txBody>
      </p:sp>
      <p:sp>
        <p:nvSpPr>
          <p:cNvPr id="3" name="Title 2"/>
          <p:cNvSpPr>
            <a:spLocks noGrp="1"/>
          </p:cNvSpPr>
          <p:nvPr>
            <p:ph type="title"/>
          </p:nvPr>
        </p:nvSpPr>
        <p:spPr>
          <a:xfrm>
            <a:off x="457200" y="152400"/>
            <a:ext cx="8382000" cy="1265238"/>
          </a:xfrm>
        </p:spPr>
        <p:txBody>
          <a:bodyPr>
            <a:normAutofit/>
          </a:bodyPr>
          <a:lstStyle/>
          <a:p>
            <a:r>
              <a:rPr lang="en-US" sz="3600" dirty="0"/>
              <a:t>   NEW WAY OF THINKING FOR    	                 STAFF</a:t>
            </a:r>
          </a:p>
        </p:txBody>
      </p:sp>
    </p:spTree>
    <p:extLst>
      <p:ext uri="{BB962C8B-B14F-4D97-AF65-F5344CB8AC3E}">
        <p14:creationId xmlns:p14="http://schemas.microsoft.com/office/powerpoint/2010/main" val="40934085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1">
          <a:gsLst>
            <a:gs pos="100000">
              <a:schemeClr val="bg1"/>
            </a:gs>
            <a:gs pos="100000">
              <a:schemeClr val="bg2">
                <a:shade val="30000"/>
                <a:satMod val="200000"/>
              </a:schemeClr>
            </a:gs>
          </a:gsLst>
          <a:path path="circle">
            <a:fillToRect l="100000" t="100000" r="100000" b="100000"/>
          </a:path>
        </a:gradFill>
        <a:effectLst/>
      </p:bgPr>
    </p:bg>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49DFFB6-2F73-4E5B-8435-0C9C497E9D80}"/>
              </a:ext>
            </a:extLst>
          </p:cNvPr>
          <p:cNvSpPr>
            <a:spLocks noGrp="1"/>
          </p:cNvSpPr>
          <p:nvPr>
            <p:ph idx="1"/>
          </p:nvPr>
        </p:nvSpPr>
        <p:spPr/>
        <p:txBody>
          <a:bodyPr/>
          <a:lstStyle/>
          <a:p>
            <a:pPr marL="0" indent="0">
              <a:buNone/>
            </a:pPr>
            <a:r>
              <a:rPr lang="en-US" b="1" dirty="0">
                <a:latin typeface="Arial Black" panose="020B0A04020102020204" pitchFamily="34" charset="0"/>
              </a:rPr>
              <a:t>	     CRITICAL THINKING:</a:t>
            </a:r>
          </a:p>
          <a:p>
            <a:pPr marL="0" indent="0">
              <a:buNone/>
            </a:pPr>
            <a:r>
              <a:rPr lang="en-US" dirty="0"/>
              <a:t>	</a:t>
            </a:r>
          </a:p>
          <a:p>
            <a:pPr marL="0" indent="0">
              <a:buNone/>
            </a:pPr>
            <a:r>
              <a:rPr lang="en-US" dirty="0"/>
              <a:t>        </a:t>
            </a:r>
            <a:r>
              <a:rPr lang="en-US" sz="3600" b="1" dirty="0">
                <a:latin typeface="Arial Black" panose="020B0A04020102020204" pitchFamily="34" charset="0"/>
              </a:rPr>
              <a:t>Objective analysis and 	evaluation of an issue 		in order to form judgement. </a:t>
            </a:r>
          </a:p>
          <a:p>
            <a:endParaRPr lang="en-US" dirty="0"/>
          </a:p>
        </p:txBody>
      </p:sp>
      <p:sp>
        <p:nvSpPr>
          <p:cNvPr id="3" name="Title 2">
            <a:extLst>
              <a:ext uri="{FF2B5EF4-FFF2-40B4-BE49-F238E27FC236}">
                <a16:creationId xmlns:a16="http://schemas.microsoft.com/office/drawing/2014/main" id="{B0A91E69-7BB0-490E-A79E-F3D97B7F91E8}"/>
              </a:ext>
            </a:extLst>
          </p:cNvPr>
          <p:cNvSpPr>
            <a:spLocks noGrp="1"/>
          </p:cNvSpPr>
          <p:nvPr>
            <p:ph type="title"/>
          </p:nvPr>
        </p:nvSpPr>
        <p:spPr/>
        <p:txBody>
          <a:bodyPr/>
          <a:lstStyle/>
          <a:p>
            <a:endParaRPr lang="en-US"/>
          </a:p>
        </p:txBody>
      </p:sp>
    </p:spTree>
    <p:extLst>
      <p:ext uri="{BB962C8B-B14F-4D97-AF65-F5344CB8AC3E}">
        <p14:creationId xmlns:p14="http://schemas.microsoft.com/office/powerpoint/2010/main" val="12972719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1">
          <a:gsLst>
            <a:gs pos="98000">
              <a:schemeClr val="bg1"/>
            </a:gs>
            <a:gs pos="100000">
              <a:schemeClr val="bg2">
                <a:shade val="30000"/>
                <a:satMod val="200000"/>
              </a:schemeClr>
            </a:gs>
          </a:gsLst>
          <a:path path="circle">
            <a:fillToRect l="100000" t="100000" r="100000" b="100000"/>
          </a:path>
        </a:gradFill>
        <a:effectLst/>
      </p:bgPr>
    </p:bg>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B108354-556C-4DCD-A5A9-9E21D940C7D4}"/>
              </a:ext>
            </a:extLst>
          </p:cNvPr>
          <p:cNvSpPr>
            <a:spLocks noGrp="1"/>
          </p:cNvSpPr>
          <p:nvPr>
            <p:ph idx="1"/>
          </p:nvPr>
        </p:nvSpPr>
        <p:spPr/>
        <p:txBody>
          <a:bodyPr/>
          <a:lstStyle/>
          <a:p>
            <a:pPr marL="0" indent="0">
              <a:buNone/>
            </a:pPr>
            <a:r>
              <a:rPr lang="en-US" dirty="0"/>
              <a:t>             </a:t>
            </a:r>
            <a:r>
              <a:rPr lang="en-US" b="1" dirty="0">
                <a:latin typeface="Arial Black" panose="020B0A04020102020204" pitchFamily="34" charset="0"/>
              </a:rPr>
              <a:t>TACTICAL THINKING: </a:t>
            </a:r>
          </a:p>
          <a:p>
            <a:endParaRPr lang="en-US" dirty="0"/>
          </a:p>
          <a:p>
            <a:pPr marL="0" indent="0">
              <a:buNone/>
            </a:pPr>
            <a:r>
              <a:rPr lang="en-US" dirty="0"/>
              <a:t>	</a:t>
            </a:r>
            <a:r>
              <a:rPr lang="en-US" sz="3600" b="1" dirty="0">
                <a:latin typeface="Arial Black" panose="020B0A04020102020204" pitchFamily="34" charset="0"/>
              </a:rPr>
              <a:t>Short term planning to 	tackle a situation to put  	oneself in a more 	favorable 	situation. </a:t>
            </a:r>
          </a:p>
          <a:p>
            <a:pPr marL="0" indent="0">
              <a:buNone/>
            </a:pPr>
            <a:endParaRPr lang="en-US" dirty="0"/>
          </a:p>
        </p:txBody>
      </p:sp>
      <p:sp>
        <p:nvSpPr>
          <p:cNvPr id="3" name="Title 2">
            <a:extLst>
              <a:ext uri="{FF2B5EF4-FFF2-40B4-BE49-F238E27FC236}">
                <a16:creationId xmlns:a16="http://schemas.microsoft.com/office/drawing/2014/main" id="{E858A057-B4A5-42EE-999C-25326DADD648}"/>
              </a:ext>
            </a:extLst>
          </p:cNvPr>
          <p:cNvSpPr>
            <a:spLocks noGrp="1"/>
          </p:cNvSpPr>
          <p:nvPr>
            <p:ph type="title"/>
          </p:nvPr>
        </p:nvSpPr>
        <p:spPr/>
        <p:txBody>
          <a:bodyPr/>
          <a:lstStyle/>
          <a:p>
            <a:endParaRPr lang="en-US"/>
          </a:p>
        </p:txBody>
      </p:sp>
    </p:spTree>
    <p:extLst>
      <p:ext uri="{BB962C8B-B14F-4D97-AF65-F5344CB8AC3E}">
        <p14:creationId xmlns:p14="http://schemas.microsoft.com/office/powerpoint/2010/main" val="29399556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rotWithShape="1">
          <a:gsLst>
            <a:gs pos="100000">
              <a:schemeClr val="bg1"/>
            </a:gs>
            <a:gs pos="100000">
              <a:schemeClr val="bg2">
                <a:shade val="30000"/>
                <a:satMod val="200000"/>
              </a:schemeClr>
            </a:gs>
          </a:gsLst>
          <a:path path="circle">
            <a:fillToRect l="100000" t="100000" r="100000" b="100000"/>
          </a:path>
        </a:gradFill>
        <a:effectLst/>
      </p:bgPr>
    </p:bg>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600200"/>
            <a:ext cx="8229600" cy="5029200"/>
          </a:xfrm>
          <a:gradFill>
            <a:gsLst>
              <a:gs pos="100000">
                <a:schemeClr val="bg1"/>
              </a:gs>
              <a:gs pos="100000">
                <a:schemeClr val="bg2">
                  <a:shade val="30000"/>
                  <a:satMod val="200000"/>
                </a:schemeClr>
              </a:gs>
            </a:gsLst>
            <a:path path="circle">
              <a:fillToRect l="100000" t="100000" r="100000" b="100000"/>
            </a:path>
          </a:gradFill>
        </p:spPr>
        <p:txBody>
          <a:bodyPr>
            <a:normAutofit fontScale="92500" lnSpcReduction="20000"/>
          </a:bodyPr>
          <a:lstStyle/>
          <a:p>
            <a:r>
              <a:rPr lang="en-US" sz="3000" dirty="0"/>
              <a:t>Lock or otherwise secure your door.</a:t>
            </a:r>
          </a:p>
          <a:p>
            <a:r>
              <a:rPr lang="en-US" sz="3000" dirty="0"/>
              <a:t>Turn out lights.</a:t>
            </a:r>
          </a:p>
          <a:p>
            <a:r>
              <a:rPr lang="en-US" sz="3000" dirty="0"/>
              <a:t>Turn off televisions/other sources of noise.</a:t>
            </a:r>
          </a:p>
          <a:p>
            <a:r>
              <a:rPr lang="en-US" sz="3000" dirty="0"/>
              <a:t>Move students out of view &amp; away from doors/windows.</a:t>
            </a:r>
          </a:p>
          <a:p>
            <a:r>
              <a:rPr lang="en-US" sz="3000" dirty="0"/>
              <a:t>Keep students quiet.</a:t>
            </a:r>
          </a:p>
          <a:p>
            <a:r>
              <a:rPr lang="en-US" sz="3000" dirty="0"/>
              <a:t>If injured people are present or immediate medical care is needed USE THE </a:t>
            </a:r>
            <a:r>
              <a:rPr lang="en-US" sz="3000" b="1" i="1" u="sng" dirty="0">
                <a:solidFill>
                  <a:srgbClr val="FF0000"/>
                </a:solidFill>
              </a:rPr>
              <a:t>RED CARD </a:t>
            </a:r>
            <a:r>
              <a:rPr lang="en-US" sz="3000" dirty="0"/>
              <a:t>ONLY. SLIDE IT UNDER THE DOOR AND PUT IT IN THE WINDOW. </a:t>
            </a:r>
            <a:r>
              <a:rPr lang="en-US" sz="3000" u="sng" dirty="0">
                <a:solidFill>
                  <a:srgbClr val="FF0000"/>
                </a:solidFill>
              </a:rPr>
              <a:t>NO OTHER COLORED CARDS SHOULD BE USED.</a:t>
            </a:r>
          </a:p>
          <a:p>
            <a:endParaRPr lang="en-US" dirty="0"/>
          </a:p>
          <a:p>
            <a:endParaRPr lang="en-US" dirty="0"/>
          </a:p>
        </p:txBody>
      </p:sp>
      <p:sp>
        <p:nvSpPr>
          <p:cNvPr id="3" name="Title 2"/>
          <p:cNvSpPr>
            <a:spLocks noGrp="1"/>
          </p:cNvSpPr>
          <p:nvPr>
            <p:ph type="title"/>
          </p:nvPr>
        </p:nvSpPr>
        <p:spPr>
          <a:xfrm>
            <a:off x="762000" y="381000"/>
            <a:ext cx="7924800" cy="1036638"/>
          </a:xfrm>
        </p:spPr>
        <p:txBody>
          <a:bodyPr>
            <a:normAutofit fontScale="90000"/>
          </a:bodyPr>
          <a:lstStyle/>
          <a:p>
            <a:r>
              <a:rPr lang="en-US" dirty="0"/>
              <a:t>Three Response Actions/Review of </a:t>
            </a:r>
            <a:br>
              <a:rPr lang="en-US" dirty="0"/>
            </a:br>
            <a:r>
              <a:rPr lang="en-US" dirty="0"/>
              <a:t>    Lockdown Actions &amp; Changes</a:t>
            </a:r>
            <a:br>
              <a:rPr lang="en-US" dirty="0"/>
            </a:br>
            <a:endParaRPr lang="en-US" dirty="0"/>
          </a:p>
        </p:txBody>
      </p:sp>
    </p:spTree>
    <p:extLst>
      <p:ext uri="{BB962C8B-B14F-4D97-AF65-F5344CB8AC3E}">
        <p14:creationId xmlns:p14="http://schemas.microsoft.com/office/powerpoint/2010/main" val="2252966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rotWithShape="1">
          <a:gsLst>
            <a:gs pos="100000">
              <a:schemeClr val="bg1"/>
            </a:gs>
            <a:gs pos="100000">
              <a:schemeClr val="bg2">
                <a:shade val="30000"/>
                <a:satMod val="200000"/>
              </a:schemeClr>
            </a:gs>
          </a:gsLst>
          <a:path path="circle">
            <a:fillToRect l="100000" t="100000" r="100000" b="100000"/>
          </a:path>
        </a:gradFill>
        <a:effectLst/>
      </p:bgPr>
    </p:bg>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676400"/>
            <a:ext cx="8229600" cy="4953000"/>
          </a:xfrm>
        </p:spPr>
        <p:txBody>
          <a:bodyPr>
            <a:normAutofit lnSpcReduction="10000"/>
          </a:bodyPr>
          <a:lstStyle/>
          <a:p>
            <a:r>
              <a:rPr lang="en-US" dirty="0"/>
              <a:t>Plan was becoming too complex. Schools were overthinking it.</a:t>
            </a:r>
          </a:p>
          <a:p>
            <a:pPr marL="0" indent="0">
              <a:buNone/>
            </a:pPr>
            <a:endParaRPr lang="en-US" dirty="0"/>
          </a:p>
          <a:p>
            <a:r>
              <a:rPr lang="en-US" dirty="0"/>
              <a:t>By putting a green card out at onset of event, teachers were FLAGGING their room as occupied. </a:t>
            </a:r>
          </a:p>
          <a:p>
            <a:pPr marL="0" indent="0">
              <a:buNone/>
            </a:pPr>
            <a:endParaRPr lang="en-US" dirty="0"/>
          </a:p>
          <a:p>
            <a:r>
              <a:rPr lang="en-US" dirty="0"/>
              <a:t>Status may change in the room (ex.: medical emergency occurs following display of green card). Now you have two cards indicating two opposite things outside the door. </a:t>
            </a:r>
          </a:p>
          <a:p>
            <a:endParaRPr lang="en-US" dirty="0"/>
          </a:p>
        </p:txBody>
      </p:sp>
      <p:sp>
        <p:nvSpPr>
          <p:cNvPr id="3" name="Title 2"/>
          <p:cNvSpPr>
            <a:spLocks noGrp="1"/>
          </p:cNvSpPr>
          <p:nvPr>
            <p:ph type="title"/>
          </p:nvPr>
        </p:nvSpPr>
        <p:spPr/>
        <p:txBody>
          <a:bodyPr>
            <a:normAutofit fontScale="90000"/>
          </a:bodyPr>
          <a:lstStyle/>
          <a:p>
            <a:r>
              <a:rPr lang="en-US" dirty="0"/>
              <a:t>     Changes to the </a:t>
            </a:r>
            <a:r>
              <a:rPr lang="en-US" dirty="0">
                <a:solidFill>
                  <a:srgbClr val="FF0000"/>
                </a:solidFill>
              </a:rPr>
              <a:t>COLOR CARD</a:t>
            </a:r>
            <a:br>
              <a:rPr lang="en-US" dirty="0">
                <a:solidFill>
                  <a:srgbClr val="FF0000"/>
                </a:solidFill>
              </a:rPr>
            </a:br>
            <a:r>
              <a:rPr lang="en-US" dirty="0">
                <a:solidFill>
                  <a:srgbClr val="FF0000"/>
                </a:solidFill>
              </a:rPr>
              <a:t>                     SYSTEM</a:t>
            </a:r>
          </a:p>
        </p:txBody>
      </p:sp>
    </p:spTree>
    <p:extLst>
      <p:ext uri="{BB962C8B-B14F-4D97-AF65-F5344CB8AC3E}">
        <p14:creationId xmlns:p14="http://schemas.microsoft.com/office/powerpoint/2010/main" val="777891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rotWithShape="1">
          <a:gsLst>
            <a:gs pos="100000">
              <a:schemeClr val="bg1"/>
            </a:gs>
            <a:gs pos="100000">
              <a:schemeClr val="bg2">
                <a:shade val="30000"/>
                <a:satMod val="200000"/>
              </a:schemeClr>
            </a:gs>
          </a:gsLst>
          <a:path path="circle">
            <a:fillToRect l="100000" t="100000" r="100000" b="100000"/>
          </a:path>
        </a:gradFill>
        <a:effectLst/>
      </p:bgPr>
    </p:bg>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752600"/>
            <a:ext cx="8229600" cy="4876800"/>
          </a:xfrm>
        </p:spPr>
        <p:txBody>
          <a:bodyPr>
            <a:normAutofit fontScale="92500" lnSpcReduction="20000"/>
          </a:bodyPr>
          <a:lstStyle/>
          <a:p>
            <a:r>
              <a:rPr lang="en-US" dirty="0"/>
              <a:t>Schools within the same county often had different card systems. </a:t>
            </a:r>
          </a:p>
          <a:p>
            <a:endParaRPr lang="en-US" dirty="0"/>
          </a:p>
          <a:p>
            <a:r>
              <a:rPr lang="en-US" dirty="0"/>
              <a:t>The event will be a Multi-Agency Response. (The card system used in this county should be the same system used in another county. Establishes STATEWIDE CONSISTENCY FOR SCHOOLS.) </a:t>
            </a:r>
          </a:p>
          <a:p>
            <a:pPr marL="0" indent="0">
              <a:buNone/>
            </a:pPr>
            <a:endParaRPr lang="en-US" dirty="0"/>
          </a:p>
          <a:p>
            <a:r>
              <a:rPr lang="en-US" dirty="0"/>
              <a:t>Substitute Teacher Issues </a:t>
            </a:r>
          </a:p>
          <a:p>
            <a:endParaRPr lang="en-US" dirty="0"/>
          </a:p>
          <a:p>
            <a:r>
              <a:rPr lang="en-US" dirty="0"/>
              <a:t>Law Enforcement is only concerned with the red card anyway.</a:t>
            </a:r>
          </a:p>
          <a:p>
            <a:endParaRPr lang="en-US" dirty="0"/>
          </a:p>
        </p:txBody>
      </p:sp>
      <p:sp>
        <p:nvSpPr>
          <p:cNvPr id="3" name="Title 2"/>
          <p:cNvSpPr>
            <a:spLocks noGrp="1"/>
          </p:cNvSpPr>
          <p:nvPr>
            <p:ph type="title"/>
          </p:nvPr>
        </p:nvSpPr>
        <p:spPr/>
        <p:txBody>
          <a:bodyPr/>
          <a:lstStyle/>
          <a:p>
            <a:r>
              <a:rPr lang="en-US" dirty="0"/>
              <a:t>	</a:t>
            </a:r>
            <a:r>
              <a:rPr lang="en-US" sz="4400" dirty="0"/>
              <a:t>Card Changes cont’d:</a:t>
            </a:r>
          </a:p>
        </p:txBody>
      </p:sp>
    </p:spTree>
    <p:extLst>
      <p:ext uri="{BB962C8B-B14F-4D97-AF65-F5344CB8AC3E}">
        <p14:creationId xmlns:p14="http://schemas.microsoft.com/office/powerpoint/2010/main" val="11453948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rotWithShape="1">
          <a:gsLst>
            <a:gs pos="100000">
              <a:schemeClr val="bg1"/>
            </a:gs>
            <a:gs pos="100000">
              <a:schemeClr val="bg2">
                <a:shade val="30000"/>
                <a:satMod val="200000"/>
              </a:schemeClr>
            </a:gs>
          </a:gsLst>
          <a:path path="circle">
            <a:fillToRect l="100000" t="100000" r="100000" b="100000"/>
          </a:path>
        </a:gradFill>
        <a:effectLst/>
      </p:bgPr>
    </p:bg>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752600"/>
            <a:ext cx="8229600" cy="4953000"/>
          </a:xfrm>
        </p:spPr>
        <p:txBody>
          <a:bodyPr>
            <a:normAutofit fontScale="70000" lnSpcReduction="20000"/>
          </a:bodyPr>
          <a:lstStyle/>
          <a:p>
            <a:pPr>
              <a:buFont typeface="Wingdings" panose="05000000000000000000" pitchFamily="2" charset="2"/>
              <a:buChar char="Ø"/>
            </a:pPr>
            <a:r>
              <a:rPr lang="en-US" sz="3100" b="1" dirty="0"/>
              <a:t>Do not worry about closing the window blinds/shades.</a:t>
            </a:r>
          </a:p>
          <a:p>
            <a:endParaRPr lang="en-US" sz="3100" b="1" dirty="0"/>
          </a:p>
          <a:p>
            <a:r>
              <a:rPr lang="en-US" sz="3100" b="1" dirty="0"/>
              <a:t>Law Enforcement has never liked this action taken by schools</a:t>
            </a:r>
          </a:p>
          <a:p>
            <a:endParaRPr lang="en-US" sz="3100" b="1" dirty="0"/>
          </a:p>
          <a:p>
            <a:r>
              <a:rPr lang="en-US" sz="3100" b="1" dirty="0"/>
              <a:t>Eliminates sight into the room by law enforcement snipers</a:t>
            </a:r>
          </a:p>
          <a:p>
            <a:endParaRPr lang="en-US" sz="3100" b="1" dirty="0"/>
          </a:p>
          <a:p>
            <a:r>
              <a:rPr lang="en-US" sz="3100" b="1" dirty="0"/>
              <a:t>Limits vision out of the class at your surroundings</a:t>
            </a:r>
          </a:p>
          <a:p>
            <a:endParaRPr lang="en-US" sz="3100" b="1" dirty="0"/>
          </a:p>
          <a:p>
            <a:r>
              <a:rPr lang="en-US" sz="3100" b="1" dirty="0"/>
              <a:t>If a hostage situation occurs, suspects are more apt to pull shades down to limit LE sight into the room. Will be quicker for LE to pick out room with possible trouble inside. </a:t>
            </a:r>
          </a:p>
          <a:p>
            <a:pPr marL="0" indent="0">
              <a:buNone/>
            </a:pPr>
            <a:endParaRPr lang="en-US" dirty="0"/>
          </a:p>
        </p:txBody>
      </p:sp>
      <p:sp>
        <p:nvSpPr>
          <p:cNvPr id="3" name="Title 2"/>
          <p:cNvSpPr>
            <a:spLocks noGrp="1"/>
          </p:cNvSpPr>
          <p:nvPr>
            <p:ph type="title"/>
          </p:nvPr>
        </p:nvSpPr>
        <p:spPr>
          <a:xfrm>
            <a:off x="457200" y="609600"/>
            <a:ext cx="8229600" cy="808038"/>
          </a:xfrm>
        </p:spPr>
        <p:txBody>
          <a:bodyPr>
            <a:normAutofit fontScale="90000"/>
          </a:bodyPr>
          <a:lstStyle/>
          <a:p>
            <a:r>
              <a:rPr lang="en-US" sz="3600" dirty="0"/>
              <a:t>        </a:t>
            </a:r>
            <a:r>
              <a:rPr lang="en-US" sz="3600" b="1" dirty="0"/>
              <a:t>Changes to the Lockdown </a:t>
            </a:r>
            <a:br>
              <a:rPr lang="en-US" sz="3600" b="1" dirty="0"/>
            </a:br>
            <a:r>
              <a:rPr lang="en-US" sz="3600" b="1" dirty="0"/>
              <a:t>			 Procedure</a:t>
            </a:r>
            <a:br>
              <a:rPr lang="en-US" dirty="0"/>
            </a:br>
            <a:endParaRPr lang="en-US" dirty="0"/>
          </a:p>
        </p:txBody>
      </p:sp>
    </p:spTree>
    <p:extLst>
      <p:ext uri="{BB962C8B-B14F-4D97-AF65-F5344CB8AC3E}">
        <p14:creationId xmlns:p14="http://schemas.microsoft.com/office/powerpoint/2010/main" val="40308913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rotWithShape="1">
          <a:gsLst>
            <a:gs pos="100000">
              <a:schemeClr val="bg1"/>
            </a:gs>
            <a:gs pos="100000">
              <a:schemeClr val="bg2">
                <a:shade val="30000"/>
                <a:satMod val="200000"/>
              </a:schemeClr>
            </a:gs>
          </a:gsLst>
          <a:path path="circle">
            <a:fillToRect l="100000" t="100000" r="100000" b="100000"/>
          </a:path>
        </a:gradFill>
        <a:effectLst/>
      </p:bgPr>
    </p:bg>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524000"/>
            <a:ext cx="8229600" cy="4114801"/>
          </a:xfrm>
          <a:gradFill>
            <a:gsLst>
              <a:gs pos="100000">
                <a:schemeClr val="bg1"/>
              </a:gs>
              <a:gs pos="100000">
                <a:schemeClr val="bg2">
                  <a:shade val="30000"/>
                  <a:satMod val="200000"/>
                </a:schemeClr>
              </a:gs>
            </a:gsLst>
            <a:path path="circle">
              <a:fillToRect l="100000" t="100000" r="100000" b="100000"/>
            </a:path>
          </a:gradFill>
        </p:spPr>
        <p:txBody>
          <a:bodyPr>
            <a:normAutofit fontScale="92500" lnSpcReduction="20000"/>
          </a:bodyPr>
          <a:lstStyle/>
          <a:p>
            <a:endParaRPr lang="en-US" dirty="0"/>
          </a:p>
          <a:p>
            <a:endParaRPr lang="en-US" dirty="0"/>
          </a:p>
          <a:p>
            <a:r>
              <a:rPr lang="en-US" sz="4800" b="1" dirty="0"/>
              <a:t>The new response types we will now discuss SHOULD NOT REPLACE common sense and/or experience.</a:t>
            </a:r>
          </a:p>
          <a:p>
            <a:endParaRPr lang="en-US" dirty="0"/>
          </a:p>
          <a:p>
            <a:endParaRPr lang="en-US" dirty="0"/>
          </a:p>
        </p:txBody>
      </p:sp>
      <p:sp>
        <p:nvSpPr>
          <p:cNvPr id="3" name="Title 2"/>
          <p:cNvSpPr>
            <a:spLocks noGrp="1"/>
          </p:cNvSpPr>
          <p:nvPr>
            <p:ph type="title"/>
          </p:nvPr>
        </p:nvSpPr>
        <p:spPr>
          <a:xfrm>
            <a:off x="457200" y="533400"/>
            <a:ext cx="8229600" cy="884238"/>
          </a:xfrm>
        </p:spPr>
        <p:txBody>
          <a:bodyPr>
            <a:normAutofit fontScale="90000"/>
          </a:bodyPr>
          <a:lstStyle/>
          <a:p>
            <a:r>
              <a:rPr lang="en-US" dirty="0"/>
              <a:t>     </a:t>
            </a:r>
            <a:r>
              <a:rPr lang="en-US" sz="4400" b="1" dirty="0"/>
              <a:t>New Options for Response</a:t>
            </a:r>
            <a:br>
              <a:rPr lang="en-US" dirty="0"/>
            </a:br>
            <a:endParaRPr lang="en-US" dirty="0"/>
          </a:p>
        </p:txBody>
      </p:sp>
    </p:spTree>
    <p:extLst>
      <p:ext uri="{BB962C8B-B14F-4D97-AF65-F5344CB8AC3E}">
        <p14:creationId xmlns:p14="http://schemas.microsoft.com/office/powerpoint/2010/main" val="15908801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rotWithShape="1">
          <a:gsLst>
            <a:gs pos="100000">
              <a:schemeClr val="bg1"/>
            </a:gs>
            <a:gs pos="100000">
              <a:schemeClr val="bg2">
                <a:shade val="30000"/>
                <a:satMod val="200000"/>
              </a:schemeClr>
            </a:gs>
          </a:gsLst>
          <a:path path="circle">
            <a:fillToRect l="100000" t="100000" r="100000" b="100000"/>
          </a:path>
        </a:gradFill>
        <a:effectLst/>
      </p:bgPr>
    </p:bg>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590801"/>
            <a:ext cx="8229600" cy="2743200"/>
          </a:xfrm>
        </p:spPr>
        <p:txBody>
          <a:bodyPr>
            <a:normAutofit lnSpcReduction="10000"/>
          </a:bodyPr>
          <a:lstStyle/>
          <a:p>
            <a:pPr>
              <a:buFont typeface="Wingdings" panose="05000000000000000000" pitchFamily="2" charset="2"/>
              <a:buChar char="Ø"/>
            </a:pPr>
            <a:r>
              <a:rPr lang="en-US" sz="3600" dirty="0"/>
              <a:t>Students and staff should not typically deviate from Lockdown mode unless instructed by law enforcement or other first responders. </a:t>
            </a:r>
          </a:p>
        </p:txBody>
      </p:sp>
      <p:sp>
        <p:nvSpPr>
          <p:cNvPr id="3" name="Title 2"/>
          <p:cNvSpPr>
            <a:spLocks noGrp="1"/>
          </p:cNvSpPr>
          <p:nvPr>
            <p:ph type="title"/>
          </p:nvPr>
        </p:nvSpPr>
        <p:spPr>
          <a:xfrm>
            <a:off x="152400" y="715962"/>
            <a:ext cx="8229600" cy="884238"/>
          </a:xfrm>
        </p:spPr>
        <p:txBody>
          <a:bodyPr>
            <a:normAutofit fontScale="90000"/>
          </a:bodyPr>
          <a:lstStyle/>
          <a:p>
            <a:r>
              <a:rPr lang="en-US" dirty="0"/>
              <a:t>			   </a:t>
            </a:r>
            <a:r>
              <a:rPr lang="en-US" sz="6700" dirty="0"/>
              <a:t>RUN</a:t>
            </a:r>
            <a:br>
              <a:rPr lang="en-US" sz="6700" dirty="0"/>
            </a:br>
            <a:endParaRPr lang="en-US" sz="6700" dirty="0"/>
          </a:p>
        </p:txBody>
      </p:sp>
    </p:spTree>
    <p:extLst>
      <p:ext uri="{BB962C8B-B14F-4D97-AF65-F5344CB8AC3E}">
        <p14:creationId xmlns:p14="http://schemas.microsoft.com/office/powerpoint/2010/main" val="6640032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rotWithShape="1">
          <a:gsLst>
            <a:gs pos="100000">
              <a:schemeClr val="bg1"/>
            </a:gs>
            <a:gs pos="100000">
              <a:schemeClr val="bg2">
                <a:shade val="30000"/>
                <a:satMod val="200000"/>
              </a:schemeClr>
            </a:gs>
          </a:gsLst>
          <a:path path="circle">
            <a:fillToRect l="100000" t="100000" r="100000" b="100000"/>
          </a:path>
        </a:gradFill>
        <a:effectLst/>
      </p:bgPr>
    </p:bg>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pPr>
              <a:buFont typeface="Wingdings" panose="05000000000000000000" pitchFamily="2" charset="2"/>
              <a:buChar char="Ø"/>
            </a:pPr>
            <a:r>
              <a:rPr lang="en-US" dirty="0"/>
              <a:t>In extreme cases </a:t>
            </a:r>
            <a:r>
              <a:rPr lang="en-US" b="1" i="1" u="sng" dirty="0"/>
              <a:t>WITH NO OTHER OPTIONS </a:t>
            </a:r>
            <a:r>
              <a:rPr lang="en-US" dirty="0"/>
              <a:t>and you face an imminent threat, the situation may dictate that you run.</a:t>
            </a:r>
          </a:p>
          <a:p>
            <a:pPr marL="514350" indent="-514350">
              <a:buFont typeface="+mj-lt"/>
              <a:buAutoNum type="arabicPeriod"/>
            </a:pPr>
            <a:r>
              <a:rPr lang="en-US" dirty="0"/>
              <a:t>	If you are outside on a practice field or</a:t>
            </a:r>
          </a:p>
          <a:p>
            <a:pPr marL="0" indent="0">
              <a:buNone/>
            </a:pPr>
            <a:r>
              <a:rPr lang="en-US" dirty="0"/>
              <a:t>         parking lot.</a:t>
            </a:r>
          </a:p>
          <a:p>
            <a:pPr marL="514350" indent="-514350">
              <a:buAutoNum type="arabicPeriod" startAt="2"/>
            </a:pPr>
            <a:r>
              <a:rPr lang="en-US" dirty="0"/>
              <a:t>    Instruct students clearly if you have them </a:t>
            </a:r>
          </a:p>
          <a:p>
            <a:pPr marL="0" indent="0">
              <a:buNone/>
            </a:pPr>
            <a:r>
              <a:rPr lang="en-US" dirty="0"/>
              <a:t>         with you.</a:t>
            </a:r>
          </a:p>
          <a:p>
            <a:pPr marL="514350" indent="-514350">
              <a:buAutoNum type="arabicPeriod" startAt="3"/>
            </a:pPr>
            <a:r>
              <a:rPr lang="en-US" dirty="0"/>
              <a:t>    Move them to a predetermined meeting</a:t>
            </a:r>
          </a:p>
          <a:p>
            <a:pPr marL="0" indent="0">
              <a:buNone/>
            </a:pPr>
            <a:r>
              <a:rPr lang="en-US" dirty="0"/>
              <a:t>         location.</a:t>
            </a:r>
          </a:p>
          <a:p>
            <a:pPr marL="0" indent="0">
              <a:buNone/>
            </a:pPr>
            <a:endParaRPr lang="en-US" dirty="0"/>
          </a:p>
        </p:txBody>
      </p:sp>
      <p:sp>
        <p:nvSpPr>
          <p:cNvPr id="3" name="Title 2"/>
          <p:cNvSpPr>
            <a:spLocks noGrp="1"/>
          </p:cNvSpPr>
          <p:nvPr>
            <p:ph type="title"/>
          </p:nvPr>
        </p:nvSpPr>
        <p:spPr/>
        <p:txBody>
          <a:bodyPr/>
          <a:lstStyle/>
          <a:p>
            <a:r>
              <a:rPr lang="en-US" dirty="0"/>
              <a:t>			    </a:t>
            </a:r>
            <a:r>
              <a:rPr lang="en-US" sz="6000" b="1" dirty="0"/>
              <a:t>RUN</a:t>
            </a:r>
          </a:p>
        </p:txBody>
      </p:sp>
    </p:spTree>
    <p:extLst>
      <p:ext uri="{BB962C8B-B14F-4D97-AF65-F5344CB8AC3E}">
        <p14:creationId xmlns:p14="http://schemas.microsoft.com/office/powerpoint/2010/main" val="3242310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96000">
              <a:schemeClr val="bg1"/>
            </a:gs>
            <a:gs pos="100000">
              <a:schemeClr val="bg2">
                <a:shade val="30000"/>
                <a:satMod val="200000"/>
              </a:schemeClr>
            </a:gs>
          </a:gsLst>
          <a:path path="circle">
            <a:fillToRect l="100000" t="100000" r="100000" b="100000"/>
          </a:path>
        </a:gradFill>
        <a:effectLst/>
      </p:bgPr>
    </p:bg>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600200"/>
            <a:ext cx="8229600" cy="4876800"/>
          </a:xfrm>
        </p:spPr>
        <p:txBody>
          <a:bodyPr>
            <a:normAutofit fontScale="55000" lnSpcReduction="20000"/>
          </a:bodyPr>
          <a:lstStyle/>
          <a:p>
            <a:pPr marL="0" indent="0">
              <a:buNone/>
            </a:pPr>
            <a:endParaRPr lang="en-US" dirty="0"/>
          </a:p>
          <a:p>
            <a:pPr marL="514350" indent="-514350">
              <a:buFont typeface="+mj-lt"/>
              <a:buAutoNum type="arabicPeriod"/>
            </a:pPr>
            <a:r>
              <a:rPr lang="en-US" sz="4000" dirty="0"/>
              <a:t>Define the term active shooter.</a:t>
            </a:r>
          </a:p>
          <a:p>
            <a:pPr marL="514350" indent="-514350">
              <a:buFont typeface="+mj-lt"/>
              <a:buAutoNum type="arabicPeriod"/>
            </a:pPr>
            <a:r>
              <a:rPr lang="en-US" sz="4000" dirty="0"/>
              <a:t>Name some characteristics to look for in students that are congruent to the typical school shooter.</a:t>
            </a:r>
          </a:p>
          <a:p>
            <a:pPr marL="514350" indent="-514350">
              <a:buFont typeface="+mj-lt"/>
              <a:buAutoNum type="arabicPeriod"/>
            </a:pPr>
            <a:r>
              <a:rPr lang="en-US" sz="4000" dirty="0"/>
              <a:t>Define Critical and Tactical Thinking.</a:t>
            </a:r>
          </a:p>
          <a:p>
            <a:pPr marL="514350" indent="-514350">
              <a:buFont typeface="+mj-lt"/>
              <a:buAutoNum type="arabicPeriod"/>
            </a:pPr>
            <a:r>
              <a:rPr lang="en-US" sz="4000" dirty="0"/>
              <a:t>Name the steps can be taken to identify, mitigate and prevent an active shooter event.</a:t>
            </a:r>
          </a:p>
          <a:p>
            <a:pPr marL="514350" indent="-514350">
              <a:buFont typeface="+mj-lt"/>
              <a:buAutoNum type="arabicPeriod"/>
            </a:pPr>
            <a:r>
              <a:rPr lang="en-US" sz="4000" dirty="0"/>
              <a:t>Introduce and discuss the three new response actions teachers may utilize in a critical incident.</a:t>
            </a:r>
          </a:p>
          <a:p>
            <a:pPr marL="514350" indent="-514350">
              <a:buFont typeface="+mj-lt"/>
              <a:buAutoNum type="arabicPeriod"/>
            </a:pPr>
            <a:r>
              <a:rPr lang="en-US" sz="4000" dirty="0"/>
              <a:t>Introduce and discuss the new Lockdown Procedures for the classroom.</a:t>
            </a:r>
          </a:p>
          <a:p>
            <a:pPr marL="514350" indent="-514350">
              <a:buFont typeface="+mj-lt"/>
              <a:buAutoNum type="arabicPeriod"/>
            </a:pPr>
            <a:r>
              <a:rPr lang="en-US" sz="4000" dirty="0"/>
              <a:t>Introduce the new standard card notification system and why the changes were made to the system.</a:t>
            </a:r>
          </a:p>
          <a:p>
            <a:pPr marL="514350" indent="-514350">
              <a:buFont typeface="+mj-lt"/>
              <a:buAutoNum type="arabicPeriod"/>
            </a:pPr>
            <a:r>
              <a:rPr lang="en-US" sz="4000" dirty="0"/>
              <a:t>Be aware of Reunification issues</a:t>
            </a:r>
          </a:p>
          <a:p>
            <a:endParaRPr lang="en-US" dirty="0"/>
          </a:p>
        </p:txBody>
      </p:sp>
      <p:sp>
        <p:nvSpPr>
          <p:cNvPr id="3" name="Title 2"/>
          <p:cNvSpPr>
            <a:spLocks noGrp="1"/>
          </p:cNvSpPr>
          <p:nvPr>
            <p:ph type="title"/>
          </p:nvPr>
        </p:nvSpPr>
        <p:spPr/>
        <p:txBody>
          <a:bodyPr/>
          <a:lstStyle/>
          <a:p>
            <a:r>
              <a:rPr lang="en-US" dirty="0"/>
              <a:t>              OBJECTIVES</a:t>
            </a:r>
          </a:p>
        </p:txBody>
      </p:sp>
    </p:spTree>
    <p:extLst>
      <p:ext uri="{BB962C8B-B14F-4D97-AF65-F5344CB8AC3E}">
        <p14:creationId xmlns:p14="http://schemas.microsoft.com/office/powerpoint/2010/main" val="21385578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0" y="1524000"/>
            <a:ext cx="9143999" cy="5334000"/>
          </a:xfrm>
          <a:prstGeom prst="rect">
            <a:avLst/>
          </a:prstGeom>
        </p:spPr>
      </p:pic>
      <p:sp>
        <p:nvSpPr>
          <p:cNvPr id="3" name="Title 2"/>
          <p:cNvSpPr>
            <a:spLocks noGrp="1"/>
          </p:cNvSpPr>
          <p:nvPr>
            <p:ph type="title"/>
          </p:nvPr>
        </p:nvSpPr>
        <p:spPr/>
        <p:txBody>
          <a:bodyPr/>
          <a:lstStyle/>
          <a:p>
            <a:r>
              <a:rPr lang="en-US" dirty="0"/>
              <a:t>      </a:t>
            </a:r>
            <a:r>
              <a:rPr lang="en-US" b="1" dirty="0"/>
              <a:t>Exterior Meeting Points</a:t>
            </a:r>
          </a:p>
        </p:txBody>
      </p:sp>
      <p:sp>
        <p:nvSpPr>
          <p:cNvPr id="5" name="Down Arrow 4"/>
          <p:cNvSpPr/>
          <p:nvPr/>
        </p:nvSpPr>
        <p:spPr>
          <a:xfrm rot="5400000">
            <a:off x="1504188" y="1738148"/>
            <a:ext cx="484632" cy="7498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Down Arrow 5"/>
          <p:cNvSpPr/>
          <p:nvPr/>
        </p:nvSpPr>
        <p:spPr>
          <a:xfrm>
            <a:off x="6769976" y="1723695"/>
            <a:ext cx="484632" cy="63167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Arrow 6"/>
          <p:cNvSpPr/>
          <p:nvPr/>
        </p:nvSpPr>
        <p:spPr>
          <a:xfrm>
            <a:off x="6629400" y="6248400"/>
            <a:ext cx="765784"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Arrow 7"/>
          <p:cNvSpPr/>
          <p:nvPr/>
        </p:nvSpPr>
        <p:spPr>
          <a:xfrm rot="10800000">
            <a:off x="533400" y="4364368"/>
            <a:ext cx="914400"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049757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0" y="0"/>
            <a:ext cx="9144000" cy="6858000"/>
          </a:xfrm>
          <a:prstGeom prst="rect">
            <a:avLst/>
          </a:prstGeom>
        </p:spPr>
      </p:pic>
      <p:sp>
        <p:nvSpPr>
          <p:cNvPr id="3" name="Title 2"/>
          <p:cNvSpPr>
            <a:spLocks noGrp="1"/>
          </p:cNvSpPr>
          <p:nvPr>
            <p:ph type="title"/>
          </p:nvPr>
        </p:nvSpPr>
        <p:spPr/>
        <p:txBody>
          <a:bodyPr/>
          <a:lstStyle/>
          <a:p>
            <a:endParaRPr lang="en-US" dirty="0"/>
          </a:p>
        </p:txBody>
      </p:sp>
    </p:spTree>
    <p:extLst>
      <p:ext uri="{BB962C8B-B14F-4D97-AF65-F5344CB8AC3E}">
        <p14:creationId xmlns:p14="http://schemas.microsoft.com/office/powerpoint/2010/main" val="36856534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gradFill rotWithShape="1">
          <a:gsLst>
            <a:gs pos="100000">
              <a:schemeClr val="bg1"/>
            </a:gs>
            <a:gs pos="100000">
              <a:schemeClr val="bg2">
                <a:shade val="30000"/>
                <a:satMod val="200000"/>
              </a:schemeClr>
            </a:gs>
          </a:gsLst>
          <a:path path="circle">
            <a:fillToRect l="100000" t="100000" r="100000" b="100000"/>
          </a:path>
        </a:gradFill>
        <a:effectLst/>
      </p:bgPr>
    </p:bg>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828800"/>
            <a:ext cx="8229600" cy="4297363"/>
          </a:xfrm>
        </p:spPr>
        <p:txBody>
          <a:bodyPr/>
          <a:lstStyle/>
          <a:p>
            <a:r>
              <a:rPr lang="en-US" sz="3600" b="1" dirty="0"/>
              <a:t>Use if you cannot reach a secure classroom OR unable to secure your door. </a:t>
            </a:r>
          </a:p>
          <a:p>
            <a:endParaRPr lang="en-US" sz="3600" b="1" dirty="0"/>
          </a:p>
          <a:p>
            <a:r>
              <a:rPr lang="en-US" sz="3600" b="1" dirty="0"/>
              <a:t>If you are on a field trip or outside the school.</a:t>
            </a:r>
          </a:p>
          <a:p>
            <a:pPr marL="0" indent="0">
              <a:buNone/>
            </a:pPr>
            <a:endParaRPr lang="en-US" dirty="0"/>
          </a:p>
        </p:txBody>
      </p:sp>
      <p:sp>
        <p:nvSpPr>
          <p:cNvPr id="3" name="Title 2"/>
          <p:cNvSpPr>
            <a:spLocks noGrp="1"/>
          </p:cNvSpPr>
          <p:nvPr>
            <p:ph type="title"/>
          </p:nvPr>
        </p:nvSpPr>
        <p:spPr/>
        <p:txBody>
          <a:bodyPr/>
          <a:lstStyle/>
          <a:p>
            <a:r>
              <a:rPr lang="en-US" dirty="0"/>
              <a:t>			   </a:t>
            </a:r>
            <a:r>
              <a:rPr lang="en-US" sz="6000" b="1" dirty="0"/>
              <a:t>HIDE</a:t>
            </a:r>
          </a:p>
        </p:txBody>
      </p:sp>
    </p:spTree>
    <p:extLst>
      <p:ext uri="{BB962C8B-B14F-4D97-AF65-F5344CB8AC3E}">
        <p14:creationId xmlns:p14="http://schemas.microsoft.com/office/powerpoint/2010/main" val="26474710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gradFill rotWithShape="1">
          <a:gsLst>
            <a:gs pos="36000">
              <a:schemeClr val="bg1"/>
            </a:gs>
            <a:gs pos="100000">
              <a:schemeClr val="bg2">
                <a:shade val="30000"/>
                <a:satMod val="200000"/>
              </a:schemeClr>
            </a:gs>
          </a:gsLst>
          <a:path path="circle">
            <a:fillToRect l="100000" t="100000" r="100000" b="100000"/>
          </a:path>
        </a:gra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a:t>  </a:t>
            </a:r>
            <a:r>
              <a:rPr lang="en-US" b="1" dirty="0"/>
              <a:t>Barricade the Door if you can</a:t>
            </a:r>
          </a:p>
        </p:txBody>
      </p:sp>
      <p:pic>
        <p:nvPicPr>
          <p:cNvPr id="7" name="Content Placeholder 6">
            <a:extLst>
              <a:ext uri="{FF2B5EF4-FFF2-40B4-BE49-F238E27FC236}">
                <a16:creationId xmlns:a16="http://schemas.microsoft.com/office/drawing/2014/main" id="{27017D4E-0B2C-45D5-B81A-D9E1064632A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rot="5400000">
            <a:off x="1943100" y="114300"/>
            <a:ext cx="5334000" cy="8153400"/>
          </a:xfrm>
        </p:spPr>
      </p:pic>
    </p:spTree>
    <p:extLst>
      <p:ext uri="{BB962C8B-B14F-4D97-AF65-F5344CB8AC3E}">
        <p14:creationId xmlns:p14="http://schemas.microsoft.com/office/powerpoint/2010/main" val="5743560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gradFill rotWithShape="1">
          <a:gsLst>
            <a:gs pos="100000">
              <a:schemeClr val="bg1"/>
            </a:gs>
            <a:gs pos="100000">
              <a:schemeClr val="bg2">
                <a:shade val="30000"/>
                <a:satMod val="200000"/>
              </a:schemeClr>
            </a:gs>
          </a:gsLst>
          <a:path path="circle">
            <a:fillToRect l="100000" t="100000" r="100000" b="100000"/>
          </a:path>
        </a:gradFill>
        <a:effectLst/>
      </p:bgPr>
    </p:bg>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743200"/>
            <a:ext cx="8229600" cy="3382963"/>
          </a:xfrm>
        </p:spPr>
        <p:txBody>
          <a:bodyPr/>
          <a:lstStyle/>
          <a:p>
            <a:pPr marL="0" indent="0">
              <a:buNone/>
            </a:pPr>
            <a:r>
              <a:rPr lang="en-US" sz="5400" dirty="0"/>
              <a:t>There is no Fire Code in a </a:t>
            </a:r>
          </a:p>
          <a:p>
            <a:pPr marL="0" indent="0">
              <a:buNone/>
            </a:pPr>
            <a:r>
              <a:rPr lang="en-US" sz="5400" dirty="0"/>
              <a:t>          Crime Scene. </a:t>
            </a:r>
          </a:p>
          <a:p>
            <a:endParaRPr lang="en-US" dirty="0"/>
          </a:p>
        </p:txBody>
      </p:sp>
      <p:sp>
        <p:nvSpPr>
          <p:cNvPr id="3" name="Title 2"/>
          <p:cNvSpPr>
            <a:spLocks noGrp="1"/>
          </p:cNvSpPr>
          <p:nvPr>
            <p:ph type="title"/>
          </p:nvPr>
        </p:nvSpPr>
        <p:spPr/>
        <p:txBody>
          <a:bodyPr/>
          <a:lstStyle/>
          <a:p>
            <a:endParaRPr lang="en-US" dirty="0"/>
          </a:p>
        </p:txBody>
      </p:sp>
    </p:spTree>
    <p:extLst>
      <p:ext uri="{BB962C8B-B14F-4D97-AF65-F5344CB8AC3E}">
        <p14:creationId xmlns:p14="http://schemas.microsoft.com/office/powerpoint/2010/main" val="38487195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gradFill rotWithShape="1">
          <a:gsLst>
            <a:gs pos="100000">
              <a:schemeClr val="bg1"/>
            </a:gs>
            <a:gs pos="100000">
              <a:schemeClr val="bg2">
                <a:shade val="30000"/>
                <a:satMod val="200000"/>
              </a:schemeClr>
            </a:gs>
          </a:gsLst>
          <a:path path="circle">
            <a:fillToRect l="100000" t="100000" r="100000" b="100000"/>
          </a:path>
        </a:gradFill>
        <a:effectLst/>
      </p:bgPr>
    </p:bg>
    <p:spTree>
      <p:nvGrpSpPr>
        <p:cNvPr id="1" name=""/>
        <p:cNvGrpSpPr/>
        <p:nvPr/>
      </p:nvGrpSpPr>
      <p:grpSpPr>
        <a:xfrm>
          <a:off x="0" y="0"/>
          <a:ext cx="0" cy="0"/>
          <a:chOff x="0" y="0"/>
          <a:chExt cx="0" cy="0"/>
        </a:xfrm>
      </p:grpSpPr>
      <p:sp>
        <p:nvSpPr>
          <p:cNvPr id="2" name="Content Placeholder 1"/>
          <p:cNvSpPr>
            <a:spLocks noGrp="1"/>
          </p:cNvSpPr>
          <p:nvPr>
            <p:ph idx="1"/>
          </p:nvPr>
        </p:nvSpPr>
        <p:spPr>
          <a:gradFill>
            <a:gsLst>
              <a:gs pos="100000">
                <a:schemeClr val="bg1"/>
              </a:gs>
              <a:gs pos="100000">
                <a:schemeClr val="bg2">
                  <a:shade val="30000"/>
                  <a:satMod val="200000"/>
                </a:schemeClr>
              </a:gs>
            </a:gsLst>
            <a:path path="circle">
              <a:fillToRect l="100000" t="100000" r="100000" b="100000"/>
            </a:path>
          </a:gradFill>
        </p:spPr>
        <p:txBody>
          <a:bodyPr/>
          <a:lstStyle/>
          <a:p>
            <a:r>
              <a:rPr lang="en-US" dirty="0"/>
              <a:t>Use this response only as a LAST RESORT and ONLY if your life or the lives around you are in imminent danger.</a:t>
            </a:r>
          </a:p>
          <a:p>
            <a:pPr marL="0" indent="0">
              <a:buNone/>
            </a:pPr>
            <a:endParaRPr lang="en-US" dirty="0"/>
          </a:p>
          <a:p>
            <a:r>
              <a:rPr lang="en-US" dirty="0"/>
              <a:t>Use chairs, heavy objects or improvise a weapon to attack the shooter.</a:t>
            </a:r>
          </a:p>
          <a:p>
            <a:pPr marL="0" indent="0">
              <a:buNone/>
            </a:pPr>
            <a:endParaRPr lang="en-US" dirty="0"/>
          </a:p>
          <a:p>
            <a:r>
              <a:rPr lang="en-US" dirty="0"/>
              <a:t>If you use this option, stick with your decision and fight to survive. </a:t>
            </a:r>
          </a:p>
        </p:txBody>
      </p:sp>
      <p:sp>
        <p:nvSpPr>
          <p:cNvPr id="3" name="Title 2"/>
          <p:cNvSpPr>
            <a:spLocks noGrp="1"/>
          </p:cNvSpPr>
          <p:nvPr>
            <p:ph type="title"/>
          </p:nvPr>
        </p:nvSpPr>
        <p:spPr>
          <a:xfrm>
            <a:off x="457200" y="990600"/>
            <a:ext cx="8229600" cy="427038"/>
          </a:xfrm>
        </p:spPr>
        <p:txBody>
          <a:bodyPr>
            <a:normAutofit fontScale="90000"/>
          </a:bodyPr>
          <a:lstStyle/>
          <a:p>
            <a:r>
              <a:rPr lang="en-US" dirty="0"/>
              <a:t>			</a:t>
            </a:r>
            <a:r>
              <a:rPr lang="en-US" sz="6700" b="1" dirty="0"/>
              <a:t>FIGHT</a:t>
            </a:r>
            <a:br>
              <a:rPr lang="en-US" sz="6700" b="1" dirty="0"/>
            </a:br>
            <a:endParaRPr lang="en-US" sz="6700" b="1" dirty="0"/>
          </a:p>
        </p:txBody>
      </p:sp>
    </p:spTree>
    <p:extLst>
      <p:ext uri="{BB962C8B-B14F-4D97-AF65-F5344CB8AC3E}">
        <p14:creationId xmlns:p14="http://schemas.microsoft.com/office/powerpoint/2010/main" val="3287322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0" y="0"/>
            <a:ext cx="9143999" cy="6858000"/>
          </a:xfrm>
          <a:prstGeom prst="rect">
            <a:avLst/>
          </a:prstGeom>
        </p:spPr>
      </p:pic>
      <p:sp>
        <p:nvSpPr>
          <p:cNvPr id="3" name="Title 2"/>
          <p:cNvSpPr>
            <a:spLocks noGrp="1"/>
          </p:cNvSpPr>
          <p:nvPr>
            <p:ph type="title"/>
          </p:nvPr>
        </p:nvSpPr>
        <p:spPr/>
        <p:txBody>
          <a:bodyPr/>
          <a:lstStyle/>
          <a:p>
            <a:endParaRPr lang="en-US"/>
          </a:p>
        </p:txBody>
      </p:sp>
    </p:spTree>
    <p:extLst>
      <p:ext uri="{BB962C8B-B14F-4D97-AF65-F5344CB8AC3E}">
        <p14:creationId xmlns:p14="http://schemas.microsoft.com/office/powerpoint/2010/main" val="382686157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gradFill rotWithShape="1">
          <a:gsLst>
            <a:gs pos="100000">
              <a:schemeClr val="bg1"/>
            </a:gs>
            <a:gs pos="100000">
              <a:schemeClr val="bg2">
                <a:shade val="30000"/>
                <a:satMod val="200000"/>
              </a:schemeClr>
            </a:gs>
          </a:gsLst>
          <a:path path="circle">
            <a:fillToRect l="100000" t="100000" r="100000" b="100000"/>
          </a:path>
        </a:gradFill>
        <a:effectLst/>
      </p:bgPr>
    </p:bg>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pPr marL="0" indent="0">
              <a:buNone/>
            </a:pPr>
            <a:r>
              <a:rPr lang="en-US" dirty="0"/>
              <a:t>			      BEFORE</a:t>
            </a:r>
            <a:br>
              <a:rPr lang="en-US" dirty="0"/>
            </a:br>
            <a:endParaRPr lang="en-US" dirty="0"/>
          </a:p>
          <a:p>
            <a:r>
              <a:rPr lang="en-US" dirty="0"/>
              <a:t>Encourage students/staff to participate in bullying prevention.</a:t>
            </a:r>
          </a:p>
          <a:p>
            <a:r>
              <a:rPr lang="en-US" dirty="0"/>
              <a:t>Know your school’s climate.</a:t>
            </a:r>
          </a:p>
          <a:p>
            <a:r>
              <a:rPr lang="en-US" dirty="0"/>
              <a:t>Be aware of changes in students; report any of concern.</a:t>
            </a:r>
          </a:p>
          <a:p>
            <a:r>
              <a:rPr lang="en-US" dirty="0"/>
              <a:t>Report suspicious behavior to police or your school resource officer.</a:t>
            </a:r>
          </a:p>
          <a:p>
            <a:r>
              <a:rPr lang="en-US" b="1" i="1" u="sng" dirty="0"/>
              <a:t>PARTICIPATE IN TRAINING. YOU WILL PLAY LIKE YOU PRACTICE!</a:t>
            </a:r>
          </a:p>
        </p:txBody>
      </p:sp>
      <p:sp>
        <p:nvSpPr>
          <p:cNvPr id="3" name="Title 2"/>
          <p:cNvSpPr>
            <a:spLocks noGrp="1"/>
          </p:cNvSpPr>
          <p:nvPr>
            <p:ph type="title"/>
          </p:nvPr>
        </p:nvSpPr>
        <p:spPr>
          <a:xfrm>
            <a:off x="457200" y="457200"/>
            <a:ext cx="8229600" cy="960438"/>
          </a:xfrm>
        </p:spPr>
        <p:txBody>
          <a:bodyPr>
            <a:normAutofit fontScale="90000"/>
          </a:bodyPr>
          <a:lstStyle/>
          <a:p>
            <a:r>
              <a:rPr lang="en-US" dirty="0"/>
              <a:t>     </a:t>
            </a:r>
            <a:r>
              <a:rPr lang="en-US" b="1" dirty="0"/>
              <a:t>Before, During &amp; After the </a:t>
            </a:r>
            <a:br>
              <a:rPr lang="en-US" b="1" dirty="0"/>
            </a:br>
            <a:r>
              <a:rPr lang="en-US" b="1" dirty="0"/>
              <a:t>                  Emergency</a:t>
            </a:r>
            <a:br>
              <a:rPr lang="en-US" b="1" dirty="0"/>
            </a:br>
            <a:endParaRPr lang="en-US" b="1" dirty="0"/>
          </a:p>
        </p:txBody>
      </p:sp>
    </p:spTree>
    <p:extLst>
      <p:ext uri="{BB962C8B-B14F-4D97-AF65-F5344CB8AC3E}">
        <p14:creationId xmlns:p14="http://schemas.microsoft.com/office/powerpoint/2010/main" val="21264985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gradFill rotWithShape="1">
          <a:gsLst>
            <a:gs pos="100000">
              <a:schemeClr val="bg1"/>
            </a:gs>
            <a:gs pos="100000">
              <a:schemeClr val="bg2">
                <a:shade val="30000"/>
                <a:satMod val="200000"/>
              </a:schemeClr>
            </a:gs>
          </a:gsLst>
          <a:path path="circle">
            <a:fillToRect l="100000" t="100000" r="100000" b="100000"/>
          </a:path>
        </a:gradFill>
        <a:effectLst/>
      </p:bgPr>
    </p:bg>
    <p:spTree>
      <p:nvGrpSpPr>
        <p:cNvPr id="1" name=""/>
        <p:cNvGrpSpPr/>
        <p:nvPr/>
      </p:nvGrpSpPr>
      <p:grpSpPr>
        <a:xfrm>
          <a:off x="0" y="0"/>
          <a:ext cx="0" cy="0"/>
          <a:chOff x="0" y="0"/>
          <a:chExt cx="0" cy="0"/>
        </a:xfrm>
      </p:grpSpPr>
      <p:sp>
        <p:nvSpPr>
          <p:cNvPr id="2" name="Content Placeholder 1"/>
          <p:cNvSpPr>
            <a:spLocks noGrp="1"/>
          </p:cNvSpPr>
          <p:nvPr>
            <p:ph idx="1"/>
          </p:nvPr>
        </p:nvSpPr>
        <p:spPr>
          <a:gradFill>
            <a:gsLst>
              <a:gs pos="100000">
                <a:schemeClr val="bg1"/>
              </a:gs>
              <a:gs pos="100000">
                <a:schemeClr val="bg2">
                  <a:shade val="30000"/>
                  <a:satMod val="200000"/>
                </a:schemeClr>
              </a:gs>
            </a:gsLst>
            <a:path path="circle">
              <a:fillToRect l="100000" t="100000" r="100000" b="100000"/>
            </a:path>
          </a:gradFill>
        </p:spPr>
        <p:txBody>
          <a:bodyPr>
            <a:normAutofit lnSpcReduction="10000"/>
          </a:bodyPr>
          <a:lstStyle/>
          <a:p>
            <a:pPr marL="0" indent="0">
              <a:buNone/>
            </a:pPr>
            <a:r>
              <a:rPr lang="en-US" dirty="0"/>
              <a:t>			     </a:t>
            </a:r>
            <a:r>
              <a:rPr lang="en-US" sz="3200" b="1" dirty="0"/>
              <a:t>DURING</a:t>
            </a:r>
          </a:p>
          <a:p>
            <a:r>
              <a:rPr lang="en-US" sz="3200" b="1" dirty="0"/>
              <a:t>Use correct Lockdown procedures.</a:t>
            </a:r>
          </a:p>
          <a:p>
            <a:endParaRPr lang="en-US" sz="3200" b="1" dirty="0"/>
          </a:p>
          <a:p>
            <a:r>
              <a:rPr lang="en-US" sz="3200" b="1" dirty="0"/>
              <a:t>If you choose another response, make sure you are </a:t>
            </a:r>
            <a:r>
              <a:rPr lang="en-US" sz="3200" b="1" i="1" u="sng" dirty="0"/>
              <a:t>EFFECTIVE</a:t>
            </a:r>
            <a:r>
              <a:rPr lang="en-US" sz="3200" b="1" dirty="0"/>
              <a:t>.</a:t>
            </a:r>
          </a:p>
          <a:p>
            <a:pPr marL="0" indent="0">
              <a:buNone/>
            </a:pPr>
            <a:endParaRPr lang="en-US" sz="3200" b="1" dirty="0"/>
          </a:p>
          <a:p>
            <a:r>
              <a:rPr lang="en-US" sz="3200" b="1" i="1" u="sng" dirty="0"/>
              <a:t>REASSESS</a:t>
            </a:r>
            <a:r>
              <a:rPr lang="en-US" sz="3200" b="1" dirty="0"/>
              <a:t> after every action. Every action will cause a reaction.</a:t>
            </a:r>
          </a:p>
          <a:p>
            <a:endParaRPr lang="en-US" dirty="0"/>
          </a:p>
        </p:txBody>
      </p:sp>
      <p:sp>
        <p:nvSpPr>
          <p:cNvPr id="3" name="Title 2"/>
          <p:cNvSpPr>
            <a:spLocks noGrp="1"/>
          </p:cNvSpPr>
          <p:nvPr>
            <p:ph type="title"/>
          </p:nvPr>
        </p:nvSpPr>
        <p:spPr>
          <a:xfrm>
            <a:off x="304800" y="533400"/>
            <a:ext cx="8229600" cy="960438"/>
          </a:xfrm>
        </p:spPr>
        <p:txBody>
          <a:bodyPr>
            <a:normAutofit fontScale="90000"/>
          </a:bodyPr>
          <a:lstStyle/>
          <a:p>
            <a:r>
              <a:rPr lang="en-US" dirty="0"/>
              <a:t>	    </a:t>
            </a:r>
            <a:r>
              <a:rPr lang="en-US" b="1" dirty="0"/>
              <a:t>Before, During &amp; After the </a:t>
            </a:r>
            <a:br>
              <a:rPr lang="en-US" b="1" dirty="0"/>
            </a:br>
            <a:r>
              <a:rPr lang="en-US" b="1" dirty="0"/>
              <a:t>	              Emergency</a:t>
            </a:r>
            <a:br>
              <a:rPr lang="en-US" dirty="0"/>
            </a:br>
            <a:endParaRPr lang="en-US" dirty="0"/>
          </a:p>
        </p:txBody>
      </p:sp>
    </p:spTree>
    <p:extLst>
      <p:ext uri="{BB962C8B-B14F-4D97-AF65-F5344CB8AC3E}">
        <p14:creationId xmlns:p14="http://schemas.microsoft.com/office/powerpoint/2010/main" val="175378505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gradFill rotWithShape="1">
          <a:gsLst>
            <a:gs pos="100000">
              <a:schemeClr val="bg1"/>
            </a:gs>
            <a:gs pos="100000">
              <a:schemeClr val="bg2">
                <a:shade val="30000"/>
                <a:satMod val="200000"/>
              </a:schemeClr>
            </a:gs>
          </a:gsLst>
          <a:path path="circle">
            <a:fillToRect l="100000" t="100000" r="100000" b="100000"/>
          </a:path>
        </a:gradFill>
        <a:effectLst/>
      </p:bgPr>
    </p:bg>
    <p:spTree>
      <p:nvGrpSpPr>
        <p:cNvPr id="1" name=""/>
        <p:cNvGrpSpPr/>
        <p:nvPr/>
      </p:nvGrpSpPr>
      <p:grpSpPr>
        <a:xfrm>
          <a:off x="0" y="0"/>
          <a:ext cx="0" cy="0"/>
          <a:chOff x="0" y="0"/>
          <a:chExt cx="0" cy="0"/>
        </a:xfrm>
      </p:grpSpPr>
      <p:sp>
        <p:nvSpPr>
          <p:cNvPr id="2" name="Content Placeholder 1"/>
          <p:cNvSpPr>
            <a:spLocks noGrp="1"/>
          </p:cNvSpPr>
          <p:nvPr>
            <p:ph idx="1"/>
          </p:nvPr>
        </p:nvSpPr>
        <p:spPr>
          <a:gradFill>
            <a:gsLst>
              <a:gs pos="100000">
                <a:schemeClr val="bg1"/>
              </a:gs>
              <a:gs pos="100000">
                <a:schemeClr val="bg2">
                  <a:shade val="30000"/>
                  <a:satMod val="200000"/>
                </a:schemeClr>
              </a:gs>
            </a:gsLst>
            <a:path path="circle">
              <a:fillToRect l="100000" t="100000" r="100000" b="100000"/>
            </a:path>
          </a:gradFill>
        </p:spPr>
        <p:txBody>
          <a:bodyPr>
            <a:normAutofit fontScale="92500" lnSpcReduction="20000"/>
          </a:bodyPr>
          <a:lstStyle/>
          <a:p>
            <a:pPr marL="0" indent="0">
              <a:buNone/>
            </a:pPr>
            <a:r>
              <a:rPr lang="en-US" dirty="0"/>
              <a:t>			       </a:t>
            </a:r>
            <a:r>
              <a:rPr lang="en-US" sz="3600" b="1" dirty="0"/>
              <a:t>AFTER</a:t>
            </a:r>
          </a:p>
          <a:p>
            <a:pPr>
              <a:buFont typeface="Arial" panose="020B0604020202020204" pitchFamily="34" charset="0"/>
              <a:buChar char="•"/>
            </a:pPr>
            <a:r>
              <a:rPr lang="en-US" sz="3600" b="1" dirty="0"/>
              <a:t>Ensure your plans consider mass transportation for students/staff to a sister school.</a:t>
            </a:r>
            <a:br>
              <a:rPr lang="en-US" sz="3600" b="1" dirty="0"/>
            </a:br>
            <a:endParaRPr lang="en-US" sz="3600" b="1" dirty="0"/>
          </a:p>
          <a:p>
            <a:pPr>
              <a:buFont typeface="Arial" panose="020B0604020202020204" pitchFamily="34" charset="0"/>
              <a:buChar char="•"/>
            </a:pPr>
            <a:r>
              <a:rPr lang="en-US" sz="3600" b="1" dirty="0"/>
              <a:t>Include a parent reunification plan.</a:t>
            </a:r>
            <a:br>
              <a:rPr lang="en-US" sz="3600" b="1" dirty="0"/>
            </a:br>
            <a:endParaRPr lang="en-US" sz="3600" b="1" dirty="0"/>
          </a:p>
          <a:p>
            <a:pPr>
              <a:buFont typeface="Arial" panose="020B0604020202020204" pitchFamily="34" charset="0"/>
              <a:buChar char="•"/>
            </a:pPr>
            <a:r>
              <a:rPr lang="en-US" sz="3600" b="1" dirty="0"/>
              <a:t>Facilitate physical and psychological recovery for students/staff.</a:t>
            </a:r>
          </a:p>
          <a:p>
            <a:pPr marL="0" indent="0">
              <a:buNone/>
            </a:pPr>
            <a:endParaRPr lang="en-US" sz="3600" b="1" dirty="0"/>
          </a:p>
        </p:txBody>
      </p:sp>
      <p:sp>
        <p:nvSpPr>
          <p:cNvPr id="3" name="Title 2"/>
          <p:cNvSpPr>
            <a:spLocks noGrp="1"/>
          </p:cNvSpPr>
          <p:nvPr>
            <p:ph type="title"/>
          </p:nvPr>
        </p:nvSpPr>
        <p:spPr>
          <a:xfrm>
            <a:off x="457200" y="152400"/>
            <a:ext cx="8229600" cy="838200"/>
          </a:xfrm>
        </p:spPr>
        <p:txBody>
          <a:bodyPr>
            <a:normAutofit fontScale="90000"/>
          </a:bodyPr>
          <a:lstStyle/>
          <a:p>
            <a:r>
              <a:rPr lang="en-US" dirty="0"/>
              <a:t>		</a:t>
            </a:r>
            <a:br>
              <a:rPr lang="en-US"/>
            </a:br>
            <a:r>
              <a:rPr lang="en-US"/>
              <a:t>	  Before</a:t>
            </a:r>
            <a:r>
              <a:rPr lang="en-US" dirty="0"/>
              <a:t>, During &amp; After the </a:t>
            </a:r>
            <a:br>
              <a:rPr lang="en-US" dirty="0"/>
            </a:br>
            <a:r>
              <a:rPr lang="en-US" dirty="0"/>
              <a:t>			Emergency</a:t>
            </a:r>
          </a:p>
        </p:txBody>
      </p:sp>
    </p:spTree>
    <p:extLst>
      <p:ext uri="{BB962C8B-B14F-4D97-AF65-F5344CB8AC3E}">
        <p14:creationId xmlns:p14="http://schemas.microsoft.com/office/powerpoint/2010/main" val="7666925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100000">
              <a:schemeClr val="bg1"/>
            </a:gs>
            <a:gs pos="100000">
              <a:schemeClr val="bg2">
                <a:shade val="30000"/>
                <a:satMod val="200000"/>
              </a:schemeClr>
            </a:gs>
          </a:gsLst>
          <a:path path="circle">
            <a:fillToRect l="100000" t="100000" r="100000" b="100000"/>
          </a:path>
        </a:gradFill>
        <a:effectLst/>
      </p:bgPr>
    </p:bg>
    <p:spTree>
      <p:nvGrpSpPr>
        <p:cNvPr id="1" name=""/>
        <p:cNvGrpSpPr/>
        <p:nvPr/>
      </p:nvGrpSpPr>
      <p:grpSpPr>
        <a:xfrm>
          <a:off x="0" y="0"/>
          <a:ext cx="0" cy="0"/>
          <a:chOff x="0" y="0"/>
          <a:chExt cx="0" cy="0"/>
        </a:xfrm>
      </p:grpSpPr>
      <p:sp>
        <p:nvSpPr>
          <p:cNvPr id="2" name="Content Placeholder 1"/>
          <p:cNvSpPr>
            <a:spLocks noGrp="1"/>
          </p:cNvSpPr>
          <p:nvPr>
            <p:ph idx="1"/>
          </p:nvPr>
        </p:nvSpPr>
        <p:spPr>
          <a:gradFill>
            <a:gsLst>
              <a:gs pos="100000">
                <a:schemeClr val="bg1"/>
              </a:gs>
              <a:gs pos="100000">
                <a:schemeClr val="bg2">
                  <a:shade val="30000"/>
                  <a:satMod val="200000"/>
                </a:schemeClr>
              </a:gs>
            </a:gsLst>
            <a:path path="circle">
              <a:fillToRect l="100000" t="100000" r="100000" b="100000"/>
            </a:path>
          </a:gradFill>
        </p:spPr>
        <p:txBody>
          <a:bodyPr>
            <a:normAutofit fontScale="77500" lnSpcReduction="20000"/>
          </a:bodyPr>
          <a:lstStyle/>
          <a:p>
            <a:r>
              <a:rPr lang="en-US" dirty="0"/>
              <a:t>Training for school faculty &amp; staff re: what to do in active shooter situation</a:t>
            </a:r>
          </a:p>
          <a:p>
            <a:pPr marL="0" indent="0">
              <a:buNone/>
            </a:pPr>
            <a:endParaRPr lang="en-US" dirty="0"/>
          </a:p>
          <a:p>
            <a:r>
              <a:rPr lang="en-US" dirty="0"/>
              <a:t>1999 training film contains actions/policies no longer accepted/outdated</a:t>
            </a:r>
          </a:p>
          <a:p>
            <a:endParaRPr lang="en-US" dirty="0"/>
          </a:p>
          <a:p>
            <a:r>
              <a:rPr lang="en-US" dirty="0"/>
              <a:t>2014 training curriculum better describes before/during/after actions needed during active shooter situation and other critical incidents</a:t>
            </a:r>
            <a:br>
              <a:rPr lang="en-US" dirty="0"/>
            </a:br>
            <a:endParaRPr lang="en-US" dirty="0"/>
          </a:p>
          <a:p>
            <a:r>
              <a:rPr lang="en-US" dirty="0"/>
              <a:t>Updated training provides more options to faculty/staff/students to mitigate active shooter situations</a:t>
            </a:r>
          </a:p>
          <a:p>
            <a:endParaRPr lang="en-US" dirty="0"/>
          </a:p>
        </p:txBody>
      </p:sp>
      <p:sp>
        <p:nvSpPr>
          <p:cNvPr id="3" name="Title 2"/>
          <p:cNvSpPr>
            <a:spLocks noGrp="1"/>
          </p:cNvSpPr>
          <p:nvPr>
            <p:ph type="title"/>
          </p:nvPr>
        </p:nvSpPr>
        <p:spPr>
          <a:xfrm>
            <a:off x="457200" y="381000"/>
            <a:ext cx="8229600" cy="1036638"/>
          </a:xfrm>
        </p:spPr>
        <p:txBody>
          <a:bodyPr>
            <a:normAutofit fontScale="90000"/>
          </a:bodyPr>
          <a:lstStyle/>
          <a:p>
            <a:r>
              <a:rPr lang="en-US" dirty="0"/>
              <a:t>       </a:t>
            </a:r>
            <a:r>
              <a:rPr lang="en-US" sz="4400" b="1" dirty="0"/>
              <a:t>Introduction and Purpose</a:t>
            </a:r>
            <a:br>
              <a:rPr lang="en-US" sz="4400" dirty="0"/>
            </a:br>
            <a:endParaRPr lang="en-US" sz="4400" dirty="0"/>
          </a:p>
        </p:txBody>
      </p:sp>
    </p:spTree>
    <p:extLst>
      <p:ext uri="{BB962C8B-B14F-4D97-AF65-F5344CB8AC3E}">
        <p14:creationId xmlns:p14="http://schemas.microsoft.com/office/powerpoint/2010/main" val="48003660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Text Placeholder 2"/>
          <p:cNvSpPr>
            <a:spLocks noGrp="1"/>
          </p:cNvSpPr>
          <p:nvPr>
            <p:ph type="body" idx="1"/>
          </p:nvPr>
        </p:nvSpPr>
        <p:spPr>
          <a:xfrm>
            <a:off x="722313" y="762000"/>
            <a:ext cx="7772400" cy="3505200"/>
          </a:xfrm>
        </p:spPr>
        <p:txBody>
          <a:bodyPr>
            <a:normAutofit/>
          </a:bodyPr>
          <a:lstStyle/>
          <a:p>
            <a:r>
              <a:rPr lang="en-US" dirty="0">
                <a:hlinkClick r:id="rId2"/>
              </a:rPr>
              <a:t>Mike.anderson@dpi.nc.gov</a:t>
            </a:r>
            <a:endParaRPr lang="en-US" dirty="0"/>
          </a:p>
          <a:p>
            <a:r>
              <a:rPr lang="en-US" dirty="0"/>
              <a:t>919-807-3354</a:t>
            </a:r>
          </a:p>
          <a:p>
            <a:r>
              <a:rPr lang="en-US" dirty="0"/>
              <a:t> Training Manager</a:t>
            </a:r>
          </a:p>
          <a:p>
            <a:endParaRPr lang="en-US" dirty="0"/>
          </a:p>
        </p:txBody>
      </p:sp>
    </p:spTree>
    <p:extLst>
      <p:ext uri="{BB962C8B-B14F-4D97-AF65-F5344CB8AC3E}">
        <p14:creationId xmlns:p14="http://schemas.microsoft.com/office/powerpoint/2010/main" val="369111759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1" y="1524000"/>
            <a:ext cx="9144000" cy="5334000"/>
          </a:xfrm>
          <a:prstGeom prst="rect">
            <a:avLst/>
          </a:prstGeom>
        </p:spPr>
      </p:pic>
      <p:sp>
        <p:nvSpPr>
          <p:cNvPr id="3" name="Title 2"/>
          <p:cNvSpPr>
            <a:spLocks noGrp="1"/>
          </p:cNvSpPr>
          <p:nvPr>
            <p:ph type="title"/>
          </p:nvPr>
        </p:nvSpPr>
        <p:spPr>
          <a:xfrm>
            <a:off x="0" y="152400"/>
            <a:ext cx="9144000" cy="1265238"/>
          </a:xfrm>
        </p:spPr>
        <p:txBody>
          <a:bodyPr>
            <a:normAutofit/>
          </a:bodyPr>
          <a:lstStyle/>
          <a:p>
            <a:r>
              <a:rPr lang="en-US" dirty="0"/>
              <a:t>  </a:t>
            </a:r>
            <a:r>
              <a:rPr lang="en-US" sz="3200" b="1" dirty="0"/>
              <a:t>REUNIFICATION PLANS ARE A MUST</a:t>
            </a:r>
          </a:p>
        </p:txBody>
      </p:sp>
      <p:sp>
        <p:nvSpPr>
          <p:cNvPr id="5" name="Down Arrow 4"/>
          <p:cNvSpPr/>
          <p:nvPr/>
        </p:nvSpPr>
        <p:spPr>
          <a:xfrm>
            <a:off x="6629400" y="2971800"/>
            <a:ext cx="48463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6477000" y="2438400"/>
            <a:ext cx="1600200" cy="369332"/>
          </a:xfrm>
          <a:prstGeom prst="rect">
            <a:avLst/>
          </a:prstGeom>
          <a:noFill/>
        </p:spPr>
        <p:txBody>
          <a:bodyPr wrap="square" rtlCol="0">
            <a:spAutoFit/>
          </a:bodyPr>
          <a:lstStyle/>
          <a:p>
            <a:r>
              <a:rPr lang="en-US" dirty="0"/>
              <a:t>ENTRY/EXIT</a:t>
            </a:r>
          </a:p>
        </p:txBody>
      </p:sp>
    </p:spTree>
    <p:extLst>
      <p:ext uri="{BB962C8B-B14F-4D97-AF65-F5344CB8AC3E}">
        <p14:creationId xmlns:p14="http://schemas.microsoft.com/office/powerpoint/2010/main" val="137075777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0">
  <p:cSld>
    <p:bg>
      <p:bgPr>
        <a:gradFill rotWithShape="1">
          <a:gsLst>
            <a:gs pos="100000">
              <a:schemeClr val="bg1"/>
            </a:gs>
            <a:gs pos="100000">
              <a:schemeClr val="bg2">
                <a:shade val="30000"/>
                <a:satMod val="200000"/>
              </a:schemeClr>
            </a:gs>
          </a:gsLst>
          <a:path path="circle">
            <a:fillToRect l="100000" t="100000" r="100000" b="100000"/>
          </a:path>
        </a:gradFill>
        <a:effectLst/>
      </p:bgPr>
    </p:bg>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4000" dirty="0"/>
              <a:t>SITE SELECTION</a:t>
            </a:r>
          </a:p>
          <a:p>
            <a:pPr lvl="2"/>
            <a:r>
              <a:rPr lang="en-US" sz="4000" dirty="0"/>
              <a:t>More than 1 site needed</a:t>
            </a:r>
          </a:p>
          <a:p>
            <a:pPr lvl="2"/>
            <a:r>
              <a:rPr lang="en-US" sz="4000" dirty="0"/>
              <a:t>Is cover available?</a:t>
            </a:r>
          </a:p>
          <a:p>
            <a:pPr lvl="2"/>
            <a:r>
              <a:rPr lang="en-US" sz="4000" dirty="0"/>
              <a:t>Out of perimeter?</a:t>
            </a:r>
          </a:p>
          <a:p>
            <a:pPr lvl="2"/>
            <a:r>
              <a:rPr lang="en-US" sz="4000" dirty="0"/>
              <a:t>How long can we stay here?</a:t>
            </a:r>
          </a:p>
          <a:p>
            <a:pPr lvl="2"/>
            <a:endParaRPr lang="en-US" sz="4000" dirty="0"/>
          </a:p>
          <a:p>
            <a:pPr lvl="2"/>
            <a:endParaRPr lang="en-US" dirty="0"/>
          </a:p>
        </p:txBody>
      </p:sp>
      <p:sp>
        <p:nvSpPr>
          <p:cNvPr id="3" name="Title 2"/>
          <p:cNvSpPr>
            <a:spLocks noGrp="1"/>
          </p:cNvSpPr>
          <p:nvPr>
            <p:ph type="title"/>
          </p:nvPr>
        </p:nvSpPr>
        <p:spPr/>
        <p:txBody>
          <a:bodyPr>
            <a:normAutofit fontScale="90000"/>
          </a:bodyPr>
          <a:lstStyle/>
          <a:p>
            <a:r>
              <a:rPr lang="en-US" dirty="0"/>
              <a:t>  Reunification: Things to Consider</a:t>
            </a:r>
          </a:p>
        </p:txBody>
      </p:sp>
    </p:spTree>
    <p:extLst>
      <p:ext uri="{BB962C8B-B14F-4D97-AF65-F5344CB8AC3E}">
        <p14:creationId xmlns:p14="http://schemas.microsoft.com/office/powerpoint/2010/main" val="137719901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0">
  <p:cSld>
    <p:bg>
      <p:bgPr>
        <a:gradFill rotWithShape="1">
          <a:gsLst>
            <a:gs pos="100000">
              <a:schemeClr val="bg1"/>
            </a:gs>
            <a:gs pos="100000">
              <a:schemeClr val="bg2">
                <a:shade val="30000"/>
                <a:satMod val="200000"/>
              </a:schemeClr>
            </a:gs>
          </a:gsLst>
          <a:path path="circle">
            <a:fillToRect l="100000" t="100000" r="100000" b="100000"/>
          </a:path>
        </a:gradFill>
        <a:effectLst/>
      </p:bgPr>
    </p:bg>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sz="3200" dirty="0"/>
              <a:t>TRANSPORTATION</a:t>
            </a:r>
          </a:p>
          <a:p>
            <a:endParaRPr lang="en-US" dirty="0"/>
          </a:p>
          <a:p>
            <a:pPr lvl="2"/>
            <a:r>
              <a:rPr lang="en-US" sz="2800" dirty="0"/>
              <a:t>How are we going to do it?</a:t>
            </a:r>
          </a:p>
          <a:p>
            <a:pPr lvl="2"/>
            <a:endParaRPr lang="en-US" sz="2800" dirty="0"/>
          </a:p>
          <a:p>
            <a:pPr lvl="2"/>
            <a:r>
              <a:rPr lang="en-US" sz="2800" dirty="0"/>
              <a:t>What resources do we have available?</a:t>
            </a:r>
          </a:p>
          <a:p>
            <a:pPr lvl="2"/>
            <a:endParaRPr lang="en-US" sz="2800" dirty="0"/>
          </a:p>
          <a:p>
            <a:pPr lvl="2"/>
            <a:r>
              <a:rPr lang="en-US" sz="2800" dirty="0"/>
              <a:t>Ask WHY you are evacuating the campus?</a:t>
            </a:r>
          </a:p>
          <a:p>
            <a:pPr lvl="5"/>
            <a:r>
              <a:rPr lang="en-US" sz="2800" dirty="0"/>
              <a:t>More times than not it will be a LE decision</a:t>
            </a:r>
          </a:p>
        </p:txBody>
      </p:sp>
      <p:sp>
        <p:nvSpPr>
          <p:cNvPr id="3" name="Title 2"/>
          <p:cNvSpPr>
            <a:spLocks noGrp="1"/>
          </p:cNvSpPr>
          <p:nvPr>
            <p:ph type="title"/>
          </p:nvPr>
        </p:nvSpPr>
        <p:spPr/>
        <p:txBody>
          <a:bodyPr/>
          <a:lstStyle/>
          <a:p>
            <a:endParaRPr lang="en-US"/>
          </a:p>
        </p:txBody>
      </p:sp>
    </p:spTree>
    <p:extLst>
      <p:ext uri="{BB962C8B-B14F-4D97-AF65-F5344CB8AC3E}">
        <p14:creationId xmlns:p14="http://schemas.microsoft.com/office/powerpoint/2010/main" val="134739040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0">
  <p:cSld>
    <p:bg>
      <p:bgPr>
        <a:gradFill rotWithShape="1">
          <a:gsLst>
            <a:gs pos="100000">
              <a:schemeClr val="bg1"/>
            </a:gs>
            <a:gs pos="100000">
              <a:schemeClr val="bg2">
                <a:shade val="30000"/>
                <a:satMod val="200000"/>
              </a:schemeClr>
            </a:gs>
          </a:gsLst>
          <a:path path="circle">
            <a:fillToRect l="100000" t="100000" r="100000" b="100000"/>
          </a:path>
        </a:gradFill>
        <a:effectLst/>
      </p:bgPr>
    </p:bg>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3200" dirty="0"/>
              <a:t>LOGISTICS</a:t>
            </a:r>
          </a:p>
          <a:p>
            <a:endParaRPr lang="en-US" dirty="0"/>
          </a:p>
          <a:p>
            <a:pPr lvl="2"/>
            <a:r>
              <a:rPr lang="en-US" sz="3200" dirty="0"/>
              <a:t>Food and Water</a:t>
            </a:r>
          </a:p>
          <a:p>
            <a:pPr marL="914400" lvl="2" indent="0">
              <a:buNone/>
            </a:pPr>
            <a:endParaRPr lang="en-US" sz="3200" dirty="0"/>
          </a:p>
          <a:p>
            <a:pPr lvl="2"/>
            <a:r>
              <a:rPr lang="en-US" sz="3200" dirty="0"/>
              <a:t>Medical Needs</a:t>
            </a:r>
          </a:p>
          <a:p>
            <a:pPr lvl="2"/>
            <a:endParaRPr lang="en-US" sz="3200" dirty="0"/>
          </a:p>
          <a:p>
            <a:pPr lvl="2"/>
            <a:r>
              <a:rPr lang="en-US" sz="3200" dirty="0"/>
              <a:t>Restrooms</a:t>
            </a:r>
          </a:p>
        </p:txBody>
      </p:sp>
      <p:sp>
        <p:nvSpPr>
          <p:cNvPr id="3" name="Title 2"/>
          <p:cNvSpPr>
            <a:spLocks noGrp="1"/>
          </p:cNvSpPr>
          <p:nvPr>
            <p:ph type="title"/>
          </p:nvPr>
        </p:nvSpPr>
        <p:spPr/>
        <p:txBody>
          <a:bodyPr/>
          <a:lstStyle/>
          <a:p>
            <a:endParaRPr lang="en-US"/>
          </a:p>
        </p:txBody>
      </p:sp>
    </p:spTree>
    <p:extLst>
      <p:ext uri="{BB962C8B-B14F-4D97-AF65-F5344CB8AC3E}">
        <p14:creationId xmlns:p14="http://schemas.microsoft.com/office/powerpoint/2010/main" val="282627484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0">
  <p:cSld>
    <p:bg>
      <p:bgPr>
        <a:gradFill rotWithShape="1">
          <a:gsLst>
            <a:gs pos="100000">
              <a:schemeClr val="bg1"/>
            </a:gs>
            <a:gs pos="100000">
              <a:schemeClr val="bg2">
                <a:shade val="30000"/>
                <a:satMod val="200000"/>
              </a:schemeClr>
            </a:gs>
          </a:gsLst>
          <a:path path="circle">
            <a:fillToRect l="100000" t="100000" r="100000" b="100000"/>
          </a:path>
        </a:gradFill>
        <a:effectLst/>
      </p:bgPr>
    </p:bg>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3600" dirty="0"/>
              <a:t>SEPARATE BY :</a:t>
            </a:r>
            <a:endParaRPr lang="en-US" dirty="0"/>
          </a:p>
          <a:p>
            <a:pPr lvl="2"/>
            <a:r>
              <a:rPr lang="en-US" sz="3600" dirty="0"/>
              <a:t>CLASS</a:t>
            </a:r>
          </a:p>
          <a:p>
            <a:pPr lvl="2"/>
            <a:r>
              <a:rPr lang="en-US" sz="3600" dirty="0"/>
              <a:t>GRADE</a:t>
            </a:r>
          </a:p>
          <a:p>
            <a:pPr marL="914400" lvl="2" indent="0">
              <a:buNone/>
            </a:pPr>
            <a:endParaRPr lang="en-US" sz="3600" dirty="0"/>
          </a:p>
          <a:p>
            <a:pPr marL="914400" lvl="2" indent="0">
              <a:buNone/>
            </a:pPr>
            <a:r>
              <a:rPr lang="en-US" sz="3600" dirty="0"/>
              <a:t>Depends on size of student body which practice is easiest. </a:t>
            </a:r>
          </a:p>
        </p:txBody>
      </p:sp>
      <p:sp>
        <p:nvSpPr>
          <p:cNvPr id="3" name="Title 2"/>
          <p:cNvSpPr>
            <a:spLocks noGrp="1"/>
          </p:cNvSpPr>
          <p:nvPr>
            <p:ph type="title"/>
          </p:nvPr>
        </p:nvSpPr>
        <p:spPr/>
        <p:txBody>
          <a:bodyPr/>
          <a:lstStyle/>
          <a:p>
            <a:endParaRPr lang="en-US"/>
          </a:p>
        </p:txBody>
      </p:sp>
    </p:spTree>
    <p:extLst>
      <p:ext uri="{BB962C8B-B14F-4D97-AF65-F5344CB8AC3E}">
        <p14:creationId xmlns:p14="http://schemas.microsoft.com/office/powerpoint/2010/main" val="225845856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0">
  <p:cSld>
    <p:bg>
      <p:bgPr>
        <a:gradFill rotWithShape="1">
          <a:gsLst>
            <a:gs pos="100000">
              <a:schemeClr val="bg1"/>
            </a:gs>
            <a:gs pos="100000">
              <a:schemeClr val="bg2">
                <a:shade val="30000"/>
                <a:satMod val="200000"/>
              </a:schemeClr>
            </a:gs>
          </a:gsLst>
          <a:path path="circle">
            <a:fillToRect l="100000" t="100000" r="100000" b="100000"/>
          </a:path>
        </a:gradFill>
        <a:effectLst/>
      </p:bgPr>
    </p:bg>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sz="3200" dirty="0"/>
              <a:t>HOW TO NOTIFY PARENTS</a:t>
            </a:r>
          </a:p>
          <a:p>
            <a:endParaRPr lang="en-US" sz="3200" dirty="0"/>
          </a:p>
          <a:p>
            <a:pPr lvl="2"/>
            <a:r>
              <a:rPr lang="en-US" sz="3600" dirty="0"/>
              <a:t>Social Media Outlets</a:t>
            </a:r>
          </a:p>
          <a:p>
            <a:pPr lvl="2"/>
            <a:endParaRPr lang="en-US" sz="3600" dirty="0"/>
          </a:p>
          <a:p>
            <a:pPr lvl="2"/>
            <a:r>
              <a:rPr lang="en-US" sz="3600" dirty="0"/>
              <a:t>Mass Text Messages</a:t>
            </a:r>
          </a:p>
          <a:p>
            <a:pPr marL="914400" lvl="2" indent="0">
              <a:buNone/>
            </a:pPr>
            <a:endParaRPr lang="en-US" sz="3600" dirty="0"/>
          </a:p>
          <a:p>
            <a:pPr lvl="2"/>
            <a:r>
              <a:rPr lang="en-US" sz="3600" dirty="0" err="1"/>
              <a:t>Robo</a:t>
            </a:r>
            <a:r>
              <a:rPr lang="en-US" sz="3600" dirty="0"/>
              <a:t> Calls</a:t>
            </a:r>
          </a:p>
        </p:txBody>
      </p:sp>
      <p:sp>
        <p:nvSpPr>
          <p:cNvPr id="3" name="Title 2"/>
          <p:cNvSpPr>
            <a:spLocks noGrp="1"/>
          </p:cNvSpPr>
          <p:nvPr>
            <p:ph type="title"/>
          </p:nvPr>
        </p:nvSpPr>
        <p:spPr/>
        <p:txBody>
          <a:bodyPr/>
          <a:lstStyle/>
          <a:p>
            <a:endParaRPr lang="en-US"/>
          </a:p>
        </p:txBody>
      </p:sp>
    </p:spTree>
    <p:extLst>
      <p:ext uri="{BB962C8B-B14F-4D97-AF65-F5344CB8AC3E}">
        <p14:creationId xmlns:p14="http://schemas.microsoft.com/office/powerpoint/2010/main" val="271361164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0">
  <p:cSld>
    <p:bg>
      <p:bgPr>
        <a:gradFill rotWithShape="1">
          <a:gsLst>
            <a:gs pos="100000">
              <a:schemeClr val="bg1"/>
            </a:gs>
            <a:gs pos="100000">
              <a:schemeClr val="bg2">
                <a:shade val="30000"/>
                <a:satMod val="200000"/>
              </a:schemeClr>
            </a:gs>
          </a:gsLst>
          <a:path path="circle">
            <a:fillToRect l="100000" t="100000" r="100000" b="100000"/>
          </a:path>
        </a:gradFill>
        <a:effectLst/>
      </p:bgPr>
    </p:bg>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4800" dirty="0"/>
              <a:t>Always have a plan and be sure of roles </a:t>
            </a:r>
            <a:r>
              <a:rPr lang="en-US" sz="4800" b="1" i="1" u="sng" dirty="0"/>
              <a:t>BEFORE</a:t>
            </a:r>
            <a:r>
              <a:rPr lang="en-US" sz="4800" dirty="0"/>
              <a:t> you move the first student off campus. </a:t>
            </a:r>
          </a:p>
        </p:txBody>
      </p:sp>
      <p:sp>
        <p:nvSpPr>
          <p:cNvPr id="3" name="Title 2"/>
          <p:cNvSpPr>
            <a:spLocks noGrp="1"/>
          </p:cNvSpPr>
          <p:nvPr>
            <p:ph type="title"/>
          </p:nvPr>
        </p:nvSpPr>
        <p:spPr/>
        <p:txBody>
          <a:bodyPr/>
          <a:lstStyle/>
          <a:p>
            <a:endParaRPr lang="en-US"/>
          </a:p>
        </p:txBody>
      </p:sp>
    </p:spTree>
    <p:extLst>
      <p:ext uri="{BB962C8B-B14F-4D97-AF65-F5344CB8AC3E}">
        <p14:creationId xmlns:p14="http://schemas.microsoft.com/office/powerpoint/2010/main" val="37916433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0">
  <p:cSld>
    <p:bg>
      <p:bgPr>
        <a:gradFill rotWithShape="1">
          <a:gsLst>
            <a:gs pos="100000">
              <a:schemeClr val="bg1"/>
            </a:gs>
            <a:gs pos="100000">
              <a:schemeClr val="bg2">
                <a:shade val="30000"/>
                <a:satMod val="200000"/>
              </a:schemeClr>
            </a:gs>
          </a:gsLst>
          <a:path path="circle">
            <a:fillToRect l="100000" t="100000" r="100000" b="100000"/>
          </a:path>
        </a:gradFill>
        <a:effectLst/>
      </p:bgPr>
    </p:bg>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600200"/>
            <a:ext cx="8229600" cy="5105400"/>
          </a:xfrm>
        </p:spPr>
        <p:txBody>
          <a:bodyPr>
            <a:normAutofit fontScale="92500" lnSpcReduction="20000"/>
          </a:bodyPr>
          <a:lstStyle/>
          <a:p>
            <a:pPr marL="514350" indent="-514350">
              <a:buFont typeface="+mj-lt"/>
              <a:buAutoNum type="arabicPeriod"/>
            </a:pPr>
            <a:r>
              <a:rPr lang="en-US" dirty="0"/>
              <a:t>Define the term active shooter.</a:t>
            </a:r>
          </a:p>
          <a:p>
            <a:pPr marL="514350" indent="-514350">
              <a:buFont typeface="+mj-lt"/>
              <a:buAutoNum type="arabicPeriod"/>
            </a:pPr>
            <a:r>
              <a:rPr lang="en-US" dirty="0"/>
              <a:t>Name some characteristics to look for in students that are congruent to the typical school shooter.</a:t>
            </a:r>
          </a:p>
          <a:p>
            <a:pPr marL="514350" indent="-514350">
              <a:buFont typeface="+mj-lt"/>
              <a:buAutoNum type="arabicPeriod"/>
            </a:pPr>
            <a:r>
              <a:rPr lang="en-US" dirty="0"/>
              <a:t>Name the steps can be taken to identify, mitigate and prevent an active shooter event.</a:t>
            </a:r>
          </a:p>
          <a:p>
            <a:pPr marL="514350" indent="-514350">
              <a:buFont typeface="+mj-lt"/>
              <a:buAutoNum type="arabicPeriod"/>
            </a:pPr>
            <a:r>
              <a:rPr lang="en-US" dirty="0"/>
              <a:t>Introduce and discuss the three new response actions teachers may utilize in a critical incident.</a:t>
            </a:r>
          </a:p>
          <a:p>
            <a:pPr marL="514350" indent="-514350">
              <a:buFont typeface="+mj-lt"/>
              <a:buAutoNum type="arabicPeriod"/>
            </a:pPr>
            <a:r>
              <a:rPr lang="en-US" dirty="0"/>
              <a:t>Introduce and discuss the new Lockdown Procedures for the classroom.</a:t>
            </a:r>
          </a:p>
          <a:p>
            <a:pPr marL="514350" indent="-514350">
              <a:buFont typeface="+mj-lt"/>
              <a:buAutoNum type="arabicPeriod"/>
            </a:pPr>
            <a:r>
              <a:rPr lang="en-US" dirty="0"/>
              <a:t>Introduce the new standard card notification system and why the changes were made to the system.</a:t>
            </a:r>
          </a:p>
          <a:p>
            <a:pPr marL="514350" indent="-514350">
              <a:buFont typeface="+mj-lt"/>
              <a:buAutoNum type="arabicPeriod"/>
            </a:pPr>
            <a:r>
              <a:rPr lang="en-US" dirty="0"/>
              <a:t>Be aware of Reunification Issues</a:t>
            </a:r>
          </a:p>
          <a:p>
            <a:pPr marL="0" indent="0">
              <a:buNone/>
            </a:pPr>
            <a:endParaRPr lang="en-US" dirty="0"/>
          </a:p>
        </p:txBody>
      </p:sp>
      <p:sp>
        <p:nvSpPr>
          <p:cNvPr id="3" name="Title 2"/>
          <p:cNvSpPr>
            <a:spLocks noGrp="1"/>
          </p:cNvSpPr>
          <p:nvPr>
            <p:ph type="title"/>
          </p:nvPr>
        </p:nvSpPr>
        <p:spPr>
          <a:xfrm>
            <a:off x="457200" y="533400"/>
            <a:ext cx="8229600" cy="884238"/>
          </a:xfrm>
        </p:spPr>
        <p:txBody>
          <a:bodyPr>
            <a:normAutofit fontScale="90000"/>
          </a:bodyPr>
          <a:lstStyle/>
          <a:p>
            <a:r>
              <a:rPr lang="en-US" dirty="0"/>
              <a:t>			</a:t>
            </a:r>
            <a:r>
              <a:rPr lang="en-US" sz="4900" b="1" dirty="0"/>
              <a:t>Objectives</a:t>
            </a:r>
            <a:br>
              <a:rPr lang="en-US" sz="4900" b="1" dirty="0"/>
            </a:br>
            <a:endParaRPr lang="en-US" sz="4900" b="1" dirty="0"/>
          </a:p>
        </p:txBody>
      </p:sp>
    </p:spTree>
    <p:extLst>
      <p:ext uri="{BB962C8B-B14F-4D97-AF65-F5344CB8AC3E}">
        <p14:creationId xmlns:p14="http://schemas.microsoft.com/office/powerpoint/2010/main" val="25142935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100000">
              <a:schemeClr val="bg1"/>
            </a:gs>
            <a:gs pos="100000">
              <a:schemeClr val="bg2">
                <a:shade val="30000"/>
                <a:satMod val="200000"/>
              </a:schemeClr>
            </a:gs>
          </a:gsLst>
          <a:path path="circle">
            <a:fillToRect l="100000" t="100000" r="100000" b="100000"/>
          </a:path>
        </a:gradFill>
        <a:effectLst/>
      </p:bgPr>
    </p:bg>
    <p:spTree>
      <p:nvGrpSpPr>
        <p:cNvPr id="1" name=""/>
        <p:cNvGrpSpPr/>
        <p:nvPr/>
      </p:nvGrpSpPr>
      <p:grpSpPr>
        <a:xfrm>
          <a:off x="0" y="0"/>
          <a:ext cx="0" cy="0"/>
          <a:chOff x="0" y="0"/>
          <a:chExt cx="0" cy="0"/>
        </a:xfrm>
      </p:grpSpPr>
      <p:sp>
        <p:nvSpPr>
          <p:cNvPr id="2" name="Content Placeholder 1"/>
          <p:cNvSpPr>
            <a:spLocks noGrp="1"/>
          </p:cNvSpPr>
          <p:nvPr>
            <p:ph idx="1"/>
          </p:nvPr>
        </p:nvSpPr>
        <p:spPr>
          <a:gradFill>
            <a:gsLst>
              <a:gs pos="100000">
                <a:schemeClr val="bg1"/>
              </a:gs>
              <a:gs pos="100000">
                <a:schemeClr val="bg2">
                  <a:shade val="30000"/>
                  <a:satMod val="200000"/>
                </a:schemeClr>
              </a:gs>
            </a:gsLst>
            <a:path path="circle">
              <a:fillToRect l="100000" t="100000" r="100000" b="100000"/>
            </a:path>
          </a:gradFill>
          <a:ln>
            <a:noFill/>
          </a:ln>
        </p:spPr>
        <p:txBody>
          <a:bodyPr/>
          <a:lstStyle/>
          <a:p>
            <a:pPr>
              <a:buFont typeface="Wingdings" panose="05000000000000000000" pitchFamily="2" charset="2"/>
              <a:buChar char="Ø"/>
            </a:pPr>
            <a:r>
              <a:rPr lang="en-US" dirty="0"/>
              <a:t>This establishes a </a:t>
            </a:r>
            <a:r>
              <a:rPr lang="en-US" b="1" i="1" u="sng" dirty="0"/>
              <a:t>uniform</a:t>
            </a:r>
            <a:r>
              <a:rPr lang="en-US" dirty="0"/>
              <a:t> response by schools all across the state.</a:t>
            </a:r>
          </a:p>
          <a:p>
            <a:pPr>
              <a:buFont typeface="Wingdings" panose="05000000000000000000" pitchFamily="2" charset="2"/>
              <a:buChar char="Ø"/>
            </a:pPr>
            <a:endParaRPr lang="en-US" dirty="0"/>
          </a:p>
          <a:p>
            <a:pPr>
              <a:buFont typeface="Wingdings" panose="05000000000000000000" pitchFamily="2" charset="2"/>
              <a:buChar char="Ø"/>
            </a:pPr>
            <a:endParaRPr lang="en-US" dirty="0"/>
          </a:p>
          <a:p>
            <a:pPr>
              <a:buFont typeface="Wingdings" panose="05000000000000000000" pitchFamily="2" charset="2"/>
              <a:buChar char="Ø"/>
            </a:pPr>
            <a:r>
              <a:rPr lang="en-US" dirty="0"/>
              <a:t>Has </a:t>
            </a:r>
            <a:r>
              <a:rPr lang="en-US" b="1" i="1" u="sng" dirty="0"/>
              <a:t>ZERO</a:t>
            </a:r>
            <a:r>
              <a:rPr lang="en-US" dirty="0"/>
              <a:t> impact on </a:t>
            </a:r>
            <a:r>
              <a:rPr lang="en-US" b="1" i="1" u="sng" dirty="0"/>
              <a:t>HOW</a:t>
            </a:r>
            <a:r>
              <a:rPr lang="en-US" dirty="0"/>
              <a:t> law enforcement or first responders respond to critical incidents at the schools. Only changes what they may </a:t>
            </a:r>
            <a:r>
              <a:rPr lang="en-US" b="1" i="1" u="sng" dirty="0"/>
              <a:t>SEE</a:t>
            </a:r>
            <a:r>
              <a:rPr lang="en-US" dirty="0"/>
              <a:t> once they are on-scene. </a:t>
            </a:r>
          </a:p>
          <a:p>
            <a:endParaRPr lang="en-US" dirty="0"/>
          </a:p>
        </p:txBody>
      </p:sp>
      <p:sp>
        <p:nvSpPr>
          <p:cNvPr id="3" name="Title 2"/>
          <p:cNvSpPr>
            <a:spLocks noGrp="1"/>
          </p:cNvSpPr>
          <p:nvPr>
            <p:ph type="title"/>
          </p:nvPr>
        </p:nvSpPr>
        <p:spPr/>
        <p:txBody>
          <a:bodyPr/>
          <a:lstStyle/>
          <a:p>
            <a:r>
              <a:rPr lang="en-US" dirty="0"/>
              <a:t>	  Who does this impact?</a:t>
            </a:r>
          </a:p>
        </p:txBody>
      </p:sp>
    </p:spTree>
    <p:extLst>
      <p:ext uri="{BB962C8B-B14F-4D97-AF65-F5344CB8AC3E}">
        <p14:creationId xmlns:p14="http://schemas.microsoft.com/office/powerpoint/2010/main" val="6933012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100000">
              <a:schemeClr val="bg1"/>
            </a:gs>
            <a:gs pos="100000">
              <a:schemeClr val="bg2">
                <a:shade val="30000"/>
                <a:satMod val="200000"/>
              </a:schemeClr>
            </a:gs>
          </a:gsLst>
          <a:path path="circle">
            <a:fillToRect l="100000" t="100000" r="100000" b="100000"/>
          </a:path>
        </a:gradFill>
        <a:effectLst/>
      </p:bgPr>
    </p:bg>
    <p:spTree>
      <p:nvGrpSpPr>
        <p:cNvPr id="1" name=""/>
        <p:cNvGrpSpPr/>
        <p:nvPr/>
      </p:nvGrpSpPr>
      <p:grpSpPr>
        <a:xfrm>
          <a:off x="0" y="0"/>
          <a:ext cx="0" cy="0"/>
          <a:chOff x="0" y="0"/>
          <a:chExt cx="0" cy="0"/>
        </a:xfrm>
      </p:grpSpPr>
      <p:sp>
        <p:nvSpPr>
          <p:cNvPr id="2" name="Content Placeholder 1"/>
          <p:cNvSpPr>
            <a:spLocks noGrp="1"/>
          </p:cNvSpPr>
          <p:nvPr>
            <p:ph idx="1"/>
          </p:nvPr>
        </p:nvSpPr>
        <p:spPr>
          <a:gradFill>
            <a:gsLst>
              <a:gs pos="100000">
                <a:schemeClr val="bg1"/>
              </a:gs>
              <a:gs pos="100000">
                <a:schemeClr val="bg2">
                  <a:shade val="30000"/>
                  <a:satMod val="200000"/>
                </a:schemeClr>
              </a:gs>
            </a:gsLst>
            <a:path path="circle">
              <a:fillToRect l="100000" t="100000" r="100000" b="100000"/>
            </a:path>
          </a:gradFill>
        </p:spPr>
        <p:txBody>
          <a:bodyPr>
            <a:normAutofit fontScale="85000" lnSpcReduction="10000"/>
          </a:bodyPr>
          <a:lstStyle/>
          <a:p>
            <a:r>
              <a:rPr lang="en-US" b="1" dirty="0"/>
              <a:t>Law Enforcement officials use the term “active shooter” to describe a situation where a person(s) participates in a random or systematic shooting spree in a confined or populated area.</a:t>
            </a:r>
          </a:p>
          <a:p>
            <a:r>
              <a:rPr lang="en-US" b="1" dirty="0"/>
              <a:t>No pattern in selecting victims</a:t>
            </a:r>
          </a:p>
          <a:p>
            <a:r>
              <a:rPr lang="en-US" b="1" dirty="0"/>
              <a:t>Can occur in schools, museums, daycares, rec facilities, malls, sporting events</a:t>
            </a:r>
          </a:p>
          <a:p>
            <a:r>
              <a:rPr lang="en-US" b="1" dirty="0"/>
              <a:t>Active shooter situations are rare</a:t>
            </a:r>
          </a:p>
          <a:p>
            <a:r>
              <a:rPr lang="en-US" b="1" dirty="0"/>
              <a:t>1 in 2.5 million chance of being victim of school shooting</a:t>
            </a:r>
          </a:p>
          <a:p>
            <a:r>
              <a:rPr lang="en-US" b="1" dirty="0"/>
              <a:t>Evolve quickly, end quickly (3-12 minutes)</a:t>
            </a:r>
          </a:p>
          <a:p>
            <a:endParaRPr lang="en-US" b="1" dirty="0"/>
          </a:p>
        </p:txBody>
      </p:sp>
      <p:sp>
        <p:nvSpPr>
          <p:cNvPr id="3" name="Title 2"/>
          <p:cNvSpPr>
            <a:spLocks noGrp="1"/>
          </p:cNvSpPr>
          <p:nvPr>
            <p:ph type="title"/>
          </p:nvPr>
        </p:nvSpPr>
        <p:spPr>
          <a:xfrm>
            <a:off x="457200" y="533400"/>
            <a:ext cx="8229600" cy="762000"/>
          </a:xfrm>
        </p:spPr>
        <p:txBody>
          <a:bodyPr>
            <a:normAutofit fontScale="90000"/>
          </a:bodyPr>
          <a:lstStyle/>
          <a:p>
            <a:r>
              <a:rPr lang="en-US" dirty="0"/>
              <a:t>		    </a:t>
            </a:r>
            <a:r>
              <a:rPr lang="en-US" sz="4400" b="1" dirty="0"/>
              <a:t>Active Shooter</a:t>
            </a:r>
            <a:br>
              <a:rPr lang="en-US" dirty="0"/>
            </a:br>
            <a:endParaRPr lang="en-US" dirty="0"/>
          </a:p>
        </p:txBody>
      </p:sp>
    </p:spTree>
    <p:extLst>
      <p:ext uri="{BB962C8B-B14F-4D97-AF65-F5344CB8AC3E}">
        <p14:creationId xmlns:p14="http://schemas.microsoft.com/office/powerpoint/2010/main" val="8958913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4000" cy="6858000"/>
          </a:xfrm>
        </p:spPr>
      </p:pic>
      <p:sp>
        <p:nvSpPr>
          <p:cNvPr id="3" name="Title 2"/>
          <p:cNvSpPr>
            <a:spLocks noGrp="1"/>
          </p:cNvSpPr>
          <p:nvPr>
            <p:ph type="title"/>
          </p:nvPr>
        </p:nvSpPr>
        <p:spPr/>
        <p:txBody>
          <a:bodyPr/>
          <a:lstStyle/>
          <a:p>
            <a:endParaRPr lang="en-US"/>
          </a:p>
        </p:txBody>
      </p:sp>
    </p:spTree>
    <p:extLst>
      <p:ext uri="{BB962C8B-B14F-4D97-AF65-F5344CB8AC3E}">
        <p14:creationId xmlns:p14="http://schemas.microsoft.com/office/powerpoint/2010/main" val="39793120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97000">
              <a:schemeClr val="bg1"/>
            </a:gs>
            <a:gs pos="100000">
              <a:schemeClr val="bg2">
                <a:shade val="30000"/>
                <a:satMod val="200000"/>
              </a:schemeClr>
            </a:gs>
          </a:gsLst>
          <a:path path="circle">
            <a:fillToRect l="100000" t="100000" r="100000" b="100000"/>
          </a:path>
        </a:gradFill>
        <a:effectLst/>
      </p:bgPr>
    </p:bg>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Verbal or written communication suggesting idea or intent to attack (80% of school shooters tell at least one person)</a:t>
            </a:r>
          </a:p>
          <a:p>
            <a:r>
              <a:rPr lang="en-US" dirty="0"/>
              <a:t>Does student possess capacity to follow through with threat? (Never take anyone for granted)</a:t>
            </a:r>
          </a:p>
          <a:p>
            <a:r>
              <a:rPr lang="en-US" dirty="0"/>
              <a:t>Student has experienced acute rejection/catastrophic loss</a:t>
            </a:r>
          </a:p>
          <a:p>
            <a:r>
              <a:rPr lang="en-US" dirty="0"/>
              <a:t>Student has experienced chronic rejection by friends, teams, social groups </a:t>
            </a:r>
          </a:p>
          <a:p>
            <a:endParaRPr lang="en-US" dirty="0"/>
          </a:p>
        </p:txBody>
      </p:sp>
      <p:sp>
        <p:nvSpPr>
          <p:cNvPr id="3" name="Title 2"/>
          <p:cNvSpPr>
            <a:spLocks noGrp="1"/>
          </p:cNvSpPr>
          <p:nvPr>
            <p:ph type="title"/>
          </p:nvPr>
        </p:nvSpPr>
        <p:spPr>
          <a:xfrm>
            <a:off x="457200" y="228600"/>
            <a:ext cx="8229600" cy="1189038"/>
          </a:xfrm>
        </p:spPr>
        <p:txBody>
          <a:bodyPr>
            <a:normAutofit fontScale="90000"/>
          </a:bodyPr>
          <a:lstStyle/>
          <a:p>
            <a:r>
              <a:rPr lang="en-US" dirty="0"/>
              <a:t>	Possible Indications of Future </a:t>
            </a:r>
            <a:br>
              <a:rPr lang="en-US" dirty="0"/>
            </a:br>
            <a:r>
              <a:rPr lang="en-US" dirty="0"/>
              <a:t>	Violent Tendencies in Students</a:t>
            </a:r>
            <a:br>
              <a:rPr lang="en-US" dirty="0"/>
            </a:br>
            <a:endParaRPr lang="en-US" dirty="0"/>
          </a:p>
        </p:txBody>
      </p:sp>
    </p:spTree>
    <p:extLst>
      <p:ext uri="{BB962C8B-B14F-4D97-AF65-F5344CB8AC3E}">
        <p14:creationId xmlns:p14="http://schemas.microsoft.com/office/powerpoint/2010/main" val="35085571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4000" cy="6858000"/>
          </a:xfrm>
          <a:scene3d>
            <a:camera prst="orthographicFront"/>
            <a:lightRig rig="threePt" dir="t"/>
          </a:scene3d>
          <a:sp3d>
            <a:bevelT prst="relaxedInset"/>
            <a:bevelB prst="slope"/>
          </a:sp3d>
        </p:spPr>
      </p:pic>
      <p:sp>
        <p:nvSpPr>
          <p:cNvPr id="3" name="Title 2"/>
          <p:cNvSpPr>
            <a:spLocks noGrp="1"/>
          </p:cNvSpPr>
          <p:nvPr>
            <p:ph type="title"/>
          </p:nvPr>
        </p:nvSpPr>
        <p:spPr/>
        <p:txBody>
          <a:bodyPr/>
          <a:lstStyle/>
          <a:p>
            <a:endParaRPr lang="en-US"/>
          </a:p>
        </p:txBody>
      </p:sp>
    </p:spTree>
    <p:extLst>
      <p:ext uri="{BB962C8B-B14F-4D97-AF65-F5344CB8AC3E}">
        <p14:creationId xmlns:p14="http://schemas.microsoft.com/office/powerpoint/2010/main" val="15624702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1">
          <a:gsLst>
            <a:gs pos="100000">
              <a:schemeClr val="bg1"/>
            </a:gs>
            <a:gs pos="100000">
              <a:schemeClr val="bg2">
                <a:shade val="30000"/>
                <a:satMod val="200000"/>
              </a:schemeClr>
            </a:gs>
          </a:gsLst>
          <a:path path="circle">
            <a:fillToRect l="100000" t="100000" r="100000" b="100000"/>
          </a:path>
        </a:gradFill>
        <a:effectLst/>
      </p:bgPr>
    </p:bg>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600200"/>
            <a:ext cx="8229600" cy="5105400"/>
          </a:xfrm>
          <a:gradFill>
            <a:gsLst>
              <a:gs pos="100000">
                <a:schemeClr val="bg1"/>
              </a:gs>
              <a:gs pos="100000">
                <a:schemeClr val="bg2">
                  <a:shade val="30000"/>
                  <a:satMod val="200000"/>
                </a:schemeClr>
              </a:gs>
            </a:gsLst>
            <a:path path="circle">
              <a:fillToRect l="100000" t="100000" r="100000" b="100000"/>
            </a:path>
          </a:gradFill>
        </p:spPr>
        <p:txBody>
          <a:bodyPr>
            <a:normAutofit/>
          </a:bodyPr>
          <a:lstStyle/>
          <a:p>
            <a:r>
              <a:rPr lang="en-US" dirty="0"/>
              <a:t>Know your students.</a:t>
            </a:r>
          </a:p>
          <a:p>
            <a:r>
              <a:rPr lang="en-US" dirty="0"/>
              <a:t>Know your surroundings. “What if…?” </a:t>
            </a:r>
          </a:p>
          <a:p>
            <a:pPr marL="457200" lvl="1" indent="0">
              <a:buNone/>
            </a:pPr>
            <a:r>
              <a:rPr lang="en-US" dirty="0"/>
              <a:t>            </a:t>
            </a:r>
            <a:r>
              <a:rPr lang="en-US" b="1" i="1" u="sng" dirty="0"/>
              <a:t>Have great Situational Awareness </a:t>
            </a:r>
          </a:p>
          <a:p>
            <a:r>
              <a:rPr lang="en-US" dirty="0"/>
              <a:t>Encourage anti-bullying behavior; urge intervention when needed.</a:t>
            </a:r>
          </a:p>
          <a:p>
            <a:r>
              <a:rPr lang="en-US" dirty="0"/>
              <a:t>Treat ALL threats of violence against the school as valid until proven not to be.</a:t>
            </a:r>
          </a:p>
          <a:p>
            <a:r>
              <a:rPr lang="en-US" dirty="0"/>
              <a:t>Pre-plan &amp; practice your school’s emergency response plan.</a:t>
            </a:r>
          </a:p>
          <a:p>
            <a:pPr marL="0" indent="0">
              <a:buNone/>
            </a:pPr>
            <a:endParaRPr lang="en-US" dirty="0"/>
          </a:p>
        </p:txBody>
      </p:sp>
      <p:sp>
        <p:nvSpPr>
          <p:cNvPr id="3" name="Title 2"/>
          <p:cNvSpPr>
            <a:spLocks noGrp="1"/>
          </p:cNvSpPr>
          <p:nvPr>
            <p:ph type="title"/>
          </p:nvPr>
        </p:nvSpPr>
        <p:spPr>
          <a:xfrm>
            <a:off x="457200" y="381000"/>
            <a:ext cx="8229600" cy="1036638"/>
          </a:xfrm>
        </p:spPr>
        <p:txBody>
          <a:bodyPr>
            <a:normAutofit fontScale="90000"/>
          </a:bodyPr>
          <a:lstStyle/>
          <a:p>
            <a:r>
              <a:rPr lang="en-US" dirty="0"/>
              <a:t>	Steps to Identify, Prevent or 	Mitigate Active Shooter Event</a:t>
            </a:r>
            <a:br>
              <a:rPr lang="en-US" dirty="0"/>
            </a:br>
            <a:endParaRPr lang="en-US" dirty="0"/>
          </a:p>
        </p:txBody>
      </p:sp>
    </p:spTree>
    <p:extLst>
      <p:ext uri="{BB962C8B-B14F-4D97-AF65-F5344CB8AC3E}">
        <p14:creationId xmlns:p14="http://schemas.microsoft.com/office/powerpoint/2010/main" val="606468583"/>
      </p:ext>
    </p:extLst>
  </p:cSld>
  <p:clrMapOvr>
    <a:masterClrMapping/>
  </p:clrMapOvr>
</p:sld>
</file>

<file path=ppt/theme/theme1.xml><?xml version="1.0" encoding="utf-8"?>
<a:theme xmlns:a="http://schemas.openxmlformats.org/drawingml/2006/main" name="schoolpresentation">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21873A"/>
      </a:hlink>
      <a:folHlink>
        <a:srgbClr val="717E00"/>
      </a:folHlink>
    </a:clrScheme>
    <a:fontScheme name="School Presentation">
      <a:majorFont>
        <a:latin typeface="Bookman Old Style"/>
        <a:ea typeface=""/>
        <a:cs typeface=""/>
      </a:majorFont>
      <a:minorFont>
        <a:latin typeface="Segoe Condense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9B2178E4-2F0C-4A34-8B52-79BAFAEA725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Back-to-school presentation</Template>
  <TotalTime>0</TotalTime>
  <Words>1091</Words>
  <Application>Microsoft Office PowerPoint</Application>
  <PresentationFormat>On-screen Show (4:3)</PresentationFormat>
  <Paragraphs>182</Paragraphs>
  <Slides>38</Slides>
  <Notes>1</Notes>
  <HiddenSlides>8</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38</vt:i4>
      </vt:variant>
    </vt:vector>
  </HeadingPairs>
  <TitlesOfParts>
    <vt:vector size="45" baseType="lpstr">
      <vt:lpstr>Arial</vt:lpstr>
      <vt:lpstr>Arial Black</vt:lpstr>
      <vt:lpstr>Bookman Old Style</vt:lpstr>
      <vt:lpstr>Calibri</vt:lpstr>
      <vt:lpstr>Segoe Condensed</vt:lpstr>
      <vt:lpstr>Wingdings</vt:lpstr>
      <vt:lpstr>schoolpresentation</vt:lpstr>
      <vt:lpstr> last updated: May 2019</vt:lpstr>
      <vt:lpstr>              OBJECTIVES</vt:lpstr>
      <vt:lpstr>       Introduction and Purpose </vt:lpstr>
      <vt:lpstr>   Who does this impact?</vt:lpstr>
      <vt:lpstr>      Active Shooter </vt:lpstr>
      <vt:lpstr>PowerPoint Presentation</vt:lpstr>
      <vt:lpstr> Possible Indications of Future   Violent Tendencies in Students </vt:lpstr>
      <vt:lpstr>PowerPoint Presentation</vt:lpstr>
      <vt:lpstr> Steps to Identify, Prevent or  Mitigate Active Shooter Event </vt:lpstr>
      <vt:lpstr>   NEW WAY OF THINKING FOR                      STAFF</vt:lpstr>
      <vt:lpstr>PowerPoint Presentation</vt:lpstr>
      <vt:lpstr>PowerPoint Presentation</vt:lpstr>
      <vt:lpstr>Three Response Actions/Review of      Lockdown Actions &amp; Changes </vt:lpstr>
      <vt:lpstr>     Changes to the COLOR CARD                      SYSTEM</vt:lpstr>
      <vt:lpstr> Card Changes cont’d:</vt:lpstr>
      <vt:lpstr>        Changes to the Lockdown      Procedure </vt:lpstr>
      <vt:lpstr>     New Options for Response </vt:lpstr>
      <vt:lpstr>      RUN </vt:lpstr>
      <vt:lpstr>       RUN</vt:lpstr>
      <vt:lpstr>      Exterior Meeting Points</vt:lpstr>
      <vt:lpstr>PowerPoint Presentation</vt:lpstr>
      <vt:lpstr>      HIDE</vt:lpstr>
      <vt:lpstr>  Barricade the Door if you can</vt:lpstr>
      <vt:lpstr>PowerPoint Presentation</vt:lpstr>
      <vt:lpstr>   FIGHT </vt:lpstr>
      <vt:lpstr>PowerPoint Presentation</vt:lpstr>
      <vt:lpstr>     Before, During &amp; After the                    Emergency </vt:lpstr>
      <vt:lpstr>     Before, During &amp; After the                 Emergency </vt:lpstr>
      <vt:lpstr>      Before, During &amp; After the     Emergency</vt:lpstr>
      <vt:lpstr>PowerPoint Presentation</vt:lpstr>
      <vt:lpstr>  REUNIFICATION PLANS ARE A MUST</vt:lpstr>
      <vt:lpstr>  Reunification: Things to Consider</vt:lpstr>
      <vt:lpstr>PowerPoint Presentation</vt:lpstr>
      <vt:lpstr>PowerPoint Presentation</vt:lpstr>
      <vt:lpstr>PowerPoint Presentation</vt:lpstr>
      <vt:lpstr>PowerPoint Presentation</vt:lpstr>
      <vt:lpstr>PowerPoint Presentation</vt:lpstr>
      <vt:lpstr>   Objectives </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2017-02-28T20:35:47Z</dcterms:created>
  <dcterms:modified xsi:type="dcterms:W3CDTF">2019-08-15T17:33:16Z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TC101659619990</vt:lpwstr>
  </property>
</Properties>
</file>