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emf" ContentType="image/x-e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0.2-->
<p:presentation xmlns:r="http://schemas.openxmlformats.org/officeDocument/2006/relationships" xmlns:a="http://schemas.openxmlformats.org/drawingml/2006/main" xmlns:p="http://schemas.openxmlformats.org/presentationml/2006/main" removePersonalInfoOnSave="1" saveSubsetFonts="1">
  <p:sldMasterIdLst>
    <p:sldMasterId id="2147483660" r:id="rId1"/>
  </p:sldMasterIdLst>
  <p:notesMasterIdLst>
    <p:notesMasterId r:id="rId2"/>
  </p:notesMasterIdLst>
  <p:handoutMasterIdLst>
    <p:handoutMasterId r:id="rId3"/>
  </p:handoutMasterIdLst>
  <p:sldIdLst>
    <p:sldId id="256" r:id="rId4"/>
    <p:sldId id="266" r:id="rId5"/>
    <p:sldId id="293" r:id="rId6"/>
    <p:sldId id="280" r:id="rId7"/>
    <p:sldId id="281" r:id="rId8"/>
    <p:sldId id="282" r:id="rId9"/>
    <p:sldId id="283" r:id="rId10"/>
    <p:sldId id="294" r:id="rId11"/>
    <p:sldId id="284" r:id="rId12"/>
    <p:sldId id="295" r:id="rId13"/>
    <p:sldId id="286" r:id="rId14"/>
    <p:sldId id="287" r:id="rId15"/>
    <p:sldId id="288" r:id="rId16"/>
    <p:sldId id="289" r:id="rId17"/>
    <p:sldId id="290" r:id="rId18"/>
    <p:sldId id="291" r:id="rId19"/>
    <p:sldId id="292" r:id="rId20"/>
    <p:sldId id="279" r:id="rId21"/>
  </p:sldIdLst>
  <p:sldSz cx="12192000" cy="6858000"/>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tags" Target="tags/tag1.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2CA52F3-71F2-4F2D-AFC2-39D7E9C16542}" type="datetimeFigureOut">
              <a:rPr lang="en-US" smtClean="0"/>
              <a:t>5/27/2020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9746C55-CAAD-4A4F-B64A-748FF5A7712B}" type="slidenum">
              <a:rPr lang="en-US" smtClean="0"/>
              <a:t>‹#›</a:t>
            </a:fld>
            <a:endParaRPr lang="en-US"/>
          </a:p>
        </p:txBody>
      </p:sp>
    </p:spTree>
    <p:extLst>
      <p:ext uri="{BB962C8B-B14F-4D97-AF65-F5344CB8AC3E}">
        <p14:creationId xmlns:p14="http://schemas.microsoft.com/office/powerpoint/2010/main" val="154361338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CAC50F2-DE67-4AF9-92F8-7E9400037B22}" type="datetimeFigureOut">
              <a:rPr lang="en-US" smtClean="0"/>
              <a:t>5/27/2020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F961ADE-8920-442D-94D1-FF10C4E0F884}" type="slidenum">
              <a:rPr lang="en-US" smtClean="0"/>
              <a:t>‹#›</a:t>
            </a:fld>
            <a:endParaRPr lang="en-US"/>
          </a:p>
        </p:txBody>
      </p:sp>
    </p:spTree>
    <p:extLst>
      <p:ext uri="{BB962C8B-B14F-4D97-AF65-F5344CB8AC3E}">
        <p14:creationId xmlns:p14="http://schemas.microsoft.com/office/powerpoint/2010/main" val="195651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a:t>
            </a:fld>
            <a:endParaRPr lang="en-US"/>
          </a:p>
        </p:txBody>
      </p:sp>
    </p:spTree>
    <p:extLst>
      <p:ext uri="{BB962C8B-B14F-4D97-AF65-F5344CB8AC3E}">
        <p14:creationId xmlns:p14="http://schemas.microsoft.com/office/powerpoint/2010/main" val="1337554334"/>
      </p:ext>
    </p:extLst>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10</a:t>
            </a:fld>
            <a:endParaRPr lang="en-US"/>
          </a:p>
        </p:txBody>
      </p:sp>
    </p:spTree>
    <p:extLst>
      <p:ext uri="{BB962C8B-B14F-4D97-AF65-F5344CB8AC3E}">
        <p14:creationId xmlns:p14="http://schemas.microsoft.com/office/powerpoint/2010/main" val="3698759048"/>
      </p:ext>
    </p:extLst>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11</a:t>
            </a:fld>
            <a:endParaRPr lang="en-US"/>
          </a:p>
        </p:txBody>
      </p:sp>
    </p:spTree>
    <p:extLst>
      <p:ext uri="{BB962C8B-B14F-4D97-AF65-F5344CB8AC3E}">
        <p14:creationId xmlns:p14="http://schemas.microsoft.com/office/powerpoint/2010/main" val="3030678374"/>
      </p:ext>
    </p:extLst>
  </p:cSld>
  <p:clrMapOvr>
    <a:masterClrMapping/>
  </p:clrMapOvr>
</p:notes>
</file>

<file path=ppt/notesSlides/notesSlide1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12</a:t>
            </a:fld>
            <a:endParaRPr lang="en-US"/>
          </a:p>
        </p:txBody>
      </p:sp>
    </p:spTree>
    <p:extLst>
      <p:ext uri="{BB962C8B-B14F-4D97-AF65-F5344CB8AC3E}">
        <p14:creationId xmlns:p14="http://schemas.microsoft.com/office/powerpoint/2010/main" val="1532833264"/>
      </p:ext>
    </p:extLst>
  </p:cSld>
  <p:clrMapOvr>
    <a:masterClrMapping/>
  </p:clrMapOvr>
</p:notes>
</file>

<file path=ppt/notesSlides/notesSlide1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13</a:t>
            </a:fld>
            <a:endParaRPr lang="en-US"/>
          </a:p>
        </p:txBody>
      </p:sp>
    </p:spTree>
    <p:extLst>
      <p:ext uri="{BB962C8B-B14F-4D97-AF65-F5344CB8AC3E}">
        <p14:creationId xmlns:p14="http://schemas.microsoft.com/office/powerpoint/2010/main" val="3198348058"/>
      </p:ext>
    </p:extLst>
  </p:cSld>
  <p:clrMapOvr>
    <a:masterClrMapping/>
  </p:clrMapOvr>
</p:notes>
</file>

<file path=ppt/notesSlides/notesSlide1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14</a:t>
            </a:fld>
            <a:endParaRPr lang="en-US"/>
          </a:p>
        </p:txBody>
      </p:sp>
    </p:spTree>
    <p:extLst>
      <p:ext uri="{BB962C8B-B14F-4D97-AF65-F5344CB8AC3E}">
        <p14:creationId xmlns:p14="http://schemas.microsoft.com/office/powerpoint/2010/main" val="279955902"/>
      </p:ext>
    </p:extLst>
  </p:cSld>
  <p:clrMapOvr>
    <a:masterClrMapping/>
  </p:clrMapOvr>
</p:notes>
</file>

<file path=ppt/notesSlides/notesSlide1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15</a:t>
            </a:fld>
            <a:endParaRPr lang="en-US"/>
          </a:p>
        </p:txBody>
      </p:sp>
    </p:spTree>
    <p:extLst>
      <p:ext uri="{BB962C8B-B14F-4D97-AF65-F5344CB8AC3E}">
        <p14:creationId xmlns:p14="http://schemas.microsoft.com/office/powerpoint/2010/main" val="2906504238"/>
      </p:ext>
    </p:extLst>
  </p:cSld>
  <p:clrMapOvr>
    <a:masterClrMapping/>
  </p:clrMapOvr>
</p:notes>
</file>

<file path=ppt/notesSlides/notesSlide1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16</a:t>
            </a:fld>
            <a:endParaRPr lang="en-US"/>
          </a:p>
        </p:txBody>
      </p:sp>
    </p:spTree>
    <p:extLst>
      <p:ext uri="{BB962C8B-B14F-4D97-AF65-F5344CB8AC3E}">
        <p14:creationId xmlns:p14="http://schemas.microsoft.com/office/powerpoint/2010/main" val="1000587252"/>
      </p:ext>
    </p:extLst>
  </p:cSld>
  <p:clrMapOvr>
    <a:masterClrMapping/>
  </p:clrMapOvr>
</p:notes>
</file>

<file path=ppt/notesSlides/notesSlide1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17</a:t>
            </a:fld>
            <a:endParaRPr lang="en-US"/>
          </a:p>
        </p:txBody>
      </p:sp>
    </p:spTree>
    <p:extLst>
      <p:ext uri="{BB962C8B-B14F-4D97-AF65-F5344CB8AC3E}">
        <p14:creationId xmlns:p14="http://schemas.microsoft.com/office/powerpoint/2010/main" val="2633600434"/>
      </p:ext>
    </p:extLst>
  </p:cSld>
  <p:clrMapOvr>
    <a:masterClrMapping/>
  </p:clrMapOvr>
</p:notes>
</file>

<file path=ppt/notesSlides/notesSlide1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18</a:t>
            </a:fld>
            <a:endParaRPr lang="en-US"/>
          </a:p>
        </p:txBody>
      </p:sp>
    </p:spTree>
    <p:extLst>
      <p:ext uri="{BB962C8B-B14F-4D97-AF65-F5344CB8AC3E}">
        <p14:creationId xmlns:p14="http://schemas.microsoft.com/office/powerpoint/2010/main" val="1772440758"/>
      </p:ext>
    </p:extLst>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2</a:t>
            </a:fld>
            <a:endParaRPr lang="en-US"/>
          </a:p>
        </p:txBody>
      </p:sp>
    </p:spTree>
    <p:extLst>
      <p:ext uri="{BB962C8B-B14F-4D97-AF65-F5344CB8AC3E}">
        <p14:creationId xmlns:p14="http://schemas.microsoft.com/office/powerpoint/2010/main" val="2899325766"/>
      </p:ext>
    </p:extLst>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3</a:t>
            </a:fld>
            <a:endParaRPr lang="en-US"/>
          </a:p>
        </p:txBody>
      </p:sp>
    </p:spTree>
    <p:extLst>
      <p:ext uri="{BB962C8B-B14F-4D97-AF65-F5344CB8AC3E}">
        <p14:creationId xmlns:p14="http://schemas.microsoft.com/office/powerpoint/2010/main" val="2451446499"/>
      </p:ext>
    </p:extLst>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4</a:t>
            </a:fld>
            <a:endParaRPr lang="en-US"/>
          </a:p>
        </p:txBody>
      </p:sp>
    </p:spTree>
    <p:extLst>
      <p:ext uri="{BB962C8B-B14F-4D97-AF65-F5344CB8AC3E}">
        <p14:creationId xmlns:p14="http://schemas.microsoft.com/office/powerpoint/2010/main" val="840585324"/>
      </p:ext>
    </p:extLst>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5</a:t>
            </a:fld>
            <a:endParaRPr lang="en-US"/>
          </a:p>
        </p:txBody>
      </p:sp>
    </p:spTree>
    <p:extLst>
      <p:ext uri="{BB962C8B-B14F-4D97-AF65-F5344CB8AC3E}">
        <p14:creationId xmlns:p14="http://schemas.microsoft.com/office/powerpoint/2010/main" val="2358732001"/>
      </p:ext>
    </p:extLst>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6</a:t>
            </a:fld>
            <a:endParaRPr lang="en-US"/>
          </a:p>
        </p:txBody>
      </p:sp>
    </p:spTree>
    <p:extLst>
      <p:ext uri="{BB962C8B-B14F-4D97-AF65-F5344CB8AC3E}">
        <p14:creationId xmlns:p14="http://schemas.microsoft.com/office/powerpoint/2010/main" val="1556615553"/>
      </p:ext>
    </p:extLst>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7</a:t>
            </a:fld>
            <a:endParaRPr lang="en-US"/>
          </a:p>
        </p:txBody>
      </p:sp>
    </p:spTree>
    <p:extLst>
      <p:ext uri="{BB962C8B-B14F-4D97-AF65-F5344CB8AC3E}">
        <p14:creationId xmlns:p14="http://schemas.microsoft.com/office/powerpoint/2010/main" val="2218532751"/>
      </p:ext>
    </p:extLst>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8</a:t>
            </a:fld>
            <a:endParaRPr lang="en-US"/>
          </a:p>
        </p:txBody>
      </p:sp>
    </p:spTree>
    <p:extLst>
      <p:ext uri="{BB962C8B-B14F-4D97-AF65-F5344CB8AC3E}">
        <p14:creationId xmlns:p14="http://schemas.microsoft.com/office/powerpoint/2010/main" val="2109630484"/>
      </p:ext>
    </p:extLst>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F961ADE-8920-442D-94D1-FF10C4E0F884}" type="slidenum">
              <a:rPr lang="en-US" smtClean="0"/>
              <a:t>9</a:t>
            </a:fld>
            <a:endParaRPr lang="en-US"/>
          </a:p>
        </p:txBody>
      </p:sp>
    </p:spTree>
    <p:extLst>
      <p:ext uri="{BB962C8B-B14F-4D97-AF65-F5344CB8AC3E}">
        <p14:creationId xmlns:p14="http://schemas.microsoft.com/office/powerpoint/2010/main" val="216029714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emf" /><Relationship Id="rId2" Type="http://schemas.openxmlformats.org/officeDocument/2006/relationships/image" Target="../media/image2.emf" /><Relationship Id="rId3"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914400" y="3124200"/>
            <a:ext cx="10363200" cy="1470025"/>
          </a:xfrm>
        </p:spPr>
        <p:txBody>
          <a:bodyPr/>
          <a:lstStyle>
            <a:lvl1pPr>
              <a:defRPr>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828800" y="4953000"/>
            <a:ext cx="8534400" cy="6858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bwMode="auto">
          <a:xfrm>
            <a:off x="1841503" y="1649413"/>
            <a:ext cx="86233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588000" y="2819400"/>
            <a:ext cx="1016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364104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662430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39200" y="274645"/>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5"/>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011072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lvl1pPr>
              <a:defRPr>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spcAft>
                <a:spcPts val="600"/>
              </a:spcAft>
              <a:defRPr>
                <a:latin typeface="Arial" panose="020b0604020202020204" pitchFamily="34" charset="0"/>
                <a:cs typeface="Arial" panose="020b0604020202020204" pitchFamily="34" charset="0"/>
              </a:defRPr>
            </a:lvl1pPr>
            <a:lvl2pPr>
              <a:spcBef>
                <a:spcPts val="600"/>
              </a:spcBef>
              <a:spcAft>
                <a:spcPts val="600"/>
              </a:spcAft>
              <a:defRPr>
                <a:latin typeface="Arial" panose="020b0604020202020204" pitchFamily="34" charset="0"/>
                <a:cs typeface="Arial" panose="020b0604020202020204" pitchFamily="34" charset="0"/>
              </a:defRPr>
            </a:lvl2pPr>
            <a:lvl3pPr marL="1143000" indent="-228600">
              <a:spcBef>
                <a:spcPts val="600"/>
              </a:spcBef>
              <a:spcAft>
                <a:spcPts val="600"/>
              </a:spcAft>
              <a:buFont typeface="Wingdings" panose="05000000000000000000" pitchFamily="2" charset="2"/>
              <a:buChar char="§"/>
              <a:defRPr>
                <a:latin typeface="Arial" panose="020b0604020202020204" pitchFamily="34" charset="0"/>
                <a:cs typeface="Arial" panose="020b0604020202020204" pitchFamily="34" charset="0"/>
              </a:defRPr>
            </a:lvl3pPr>
            <a:lvl4pPr>
              <a:spcBef>
                <a:spcPts val="600"/>
              </a:spcBef>
              <a:spcAft>
                <a:spcPts val="600"/>
              </a:spcAft>
              <a:defRPr>
                <a:latin typeface="Arial" panose="020b0604020202020204" pitchFamily="34" charset="0"/>
                <a:cs typeface="Arial" panose="020b0604020202020204" pitchFamily="34" charset="0"/>
              </a:defRPr>
            </a:lvl4pPr>
            <a:lvl5pPr>
              <a:spcBef>
                <a:spcPts val="600"/>
              </a:spcBef>
              <a:spcAft>
                <a:spcPts val="600"/>
              </a:spcAft>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708617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50978986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0250621"/>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513254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5613961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Tree>
    <p:extLst>
      <p:ext uri="{BB962C8B-B14F-4D97-AF65-F5344CB8AC3E}">
        <p14:creationId xmlns:p14="http://schemas.microsoft.com/office/powerpoint/2010/main" val="195884862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95213815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837218964"/>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3.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2538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 Id="rId3" Type="http://schemas.openxmlformats.org/officeDocument/2006/relationships/image" Target="../media/image8.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 Id="rId3" Type="http://schemas.openxmlformats.org/officeDocument/2006/relationships/image" Target="../media/image9.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image" Target="../media/image10.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 Id="rId3" Type="http://schemas.openxmlformats.org/officeDocument/2006/relationships/image" Target="../media/image11.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8.xml" /><Relationship Id="rId3" Type="http://schemas.openxmlformats.org/officeDocument/2006/relationships/image" Target="../media/image1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image" Target="../media/image5.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openxmlformats.org/officeDocument/2006/relationships/image" Target="../media/image6.jpeg" /><Relationship Id="rId4" Type="http://schemas.openxmlformats.org/officeDocument/2006/relationships/image" Target="../media/image7.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p:txBody>
          <a:bodyPr>
            <a:normAutofit fontScale="90000"/>
          </a:bodyPr>
          <a:lstStyle/>
          <a:p>
            <a:r>
              <a:rPr lang="en-US" smtClean="0"/>
              <a:t>LESSONS LEARNED FROM A CHARTER SCHOOL BOARD ATTORNEY</a:t>
            </a:r>
            <a:endParaRPr lang="en-US"/>
          </a:p>
        </p:txBody>
      </p:sp>
      <p:sp>
        <p:nvSpPr>
          <p:cNvPr id="3" name="Subtitle 2"/>
          <p:cNvSpPr>
            <a:spLocks noGrp="1"/>
          </p:cNvSpPr>
          <p:nvPr>
            <p:ph type="subTitle" idx="1"/>
          </p:nvPr>
        </p:nvSpPr>
        <p:spPr/>
        <p:txBody>
          <a:bodyPr>
            <a:normAutofit fontScale="62500" lnSpcReduction="20000"/>
          </a:bodyPr>
          <a:lstStyle/>
          <a:p>
            <a:r>
              <a:rPr lang="en-US" smtClean="0"/>
              <a:t>New Charter School Leaders VIRTUAL Institute</a:t>
            </a:r>
          </a:p>
          <a:p>
            <a:r>
              <a:rPr lang="en-US" smtClean="0"/>
              <a:t>June 10, 2020</a:t>
            </a:r>
            <a:endParaRPr lang="en-US"/>
          </a:p>
        </p:txBody>
      </p:sp>
      <p:sp>
        <p:nvSpPr>
          <p:cNvPr id="4" name="TextBox 3"/>
          <p:cNvSpPr txBox="1"/>
          <p:nvPr/>
        </p:nvSpPr>
        <p:spPr>
          <a:xfrm>
            <a:off x="302081" y="6066068"/>
            <a:ext cx="2718707" cy="646331"/>
          </a:xfrm>
          <a:prstGeom prst="rect">
            <a:avLst/>
          </a:prstGeom>
          <a:noFill/>
        </p:spPr>
        <p:txBody>
          <a:bodyPr wrap="square" rtlCol="0">
            <a:spAutoFit/>
          </a:bodyPr>
          <a:lstStyle/>
          <a:p>
            <a:r>
              <a:rPr lang="en-US" smtClean="0">
                <a:solidFill>
                  <a:schemeClr val="bg1"/>
                </a:solidFill>
              </a:rPr>
              <a:t>Donna R. Rascoe</a:t>
            </a:r>
          </a:p>
          <a:p>
            <a:r>
              <a:rPr lang="en-US" i="1" smtClean="0">
                <a:solidFill>
                  <a:schemeClr val="bg1"/>
                </a:solidFill>
              </a:rPr>
              <a:t>drascoe@cshlaw.com</a:t>
            </a:r>
            <a:endParaRPr lang="en-US" i="1">
              <a:solidFill>
                <a:schemeClr val="bg1"/>
              </a:solidFill>
            </a:endParaRPr>
          </a:p>
        </p:txBody>
      </p:sp>
    </p:spTree>
    <p:extLst>
      <p:ext uri="{BB962C8B-B14F-4D97-AF65-F5344CB8AC3E}">
        <p14:creationId xmlns:p14="http://schemas.microsoft.com/office/powerpoint/2010/main" val="625073151"/>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It Helps to Stay in Your Lane</a:t>
            </a:r>
            <a:endParaRPr lang="en-US">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Text Placeholder 2"/>
          <p:cNvSpPr>
            <a:spLocks noGrp="1"/>
          </p:cNvSpPr>
          <p:nvPr>
            <p:ph type="body" idx="1"/>
          </p:nvPr>
        </p:nvSpPr>
        <p:spPr/>
        <p:txBody>
          <a:bodyPr/>
          <a:lstStyle/>
          <a:p>
            <a:r>
              <a:rPr lang="en-US" smtClean="0"/>
              <a:t>Board Members</a:t>
            </a:r>
            <a:endParaRPr lang="en-US"/>
          </a:p>
        </p:txBody>
      </p:sp>
      <p:sp>
        <p:nvSpPr>
          <p:cNvPr id="4" name="Content Placeholder 3"/>
          <p:cNvSpPr>
            <a:spLocks noGrp="1"/>
          </p:cNvSpPr>
          <p:nvPr>
            <p:ph sz="half" idx="2"/>
          </p:nvPr>
        </p:nvSpPr>
        <p:spPr/>
        <p:txBody>
          <a:bodyPr/>
          <a:lstStyle/>
          <a:p>
            <a:r>
              <a:rPr lang="en-US" smtClean="0"/>
              <a:t>Be familiar with history, mission, policies, general activities</a:t>
            </a:r>
          </a:p>
          <a:p>
            <a:r>
              <a:rPr lang="en-US" smtClean="0"/>
              <a:t>Work cooperatively with other board members</a:t>
            </a:r>
          </a:p>
          <a:p>
            <a:r>
              <a:rPr lang="en-US" smtClean="0"/>
              <a:t>Prepare for and attend board meetings</a:t>
            </a:r>
          </a:p>
          <a:p>
            <a:r>
              <a:rPr lang="en-US" smtClean="0"/>
              <a:t>Develop policies </a:t>
            </a:r>
          </a:p>
          <a:p>
            <a:r>
              <a:rPr lang="en-US" smtClean="0"/>
              <a:t>Support school administration</a:t>
            </a:r>
          </a:p>
          <a:p>
            <a:r>
              <a:rPr lang="en-US" smtClean="0"/>
              <a:t>Represent the school as needed</a:t>
            </a:r>
            <a:endParaRPr lang="en-US"/>
          </a:p>
        </p:txBody>
      </p:sp>
      <p:sp>
        <p:nvSpPr>
          <p:cNvPr id="5" name="Text Placeholder 4"/>
          <p:cNvSpPr>
            <a:spLocks noGrp="1"/>
          </p:cNvSpPr>
          <p:nvPr>
            <p:ph type="body" sz="quarter" idx="3"/>
          </p:nvPr>
        </p:nvSpPr>
        <p:spPr/>
        <p:txBody>
          <a:bodyPr/>
          <a:lstStyle/>
          <a:p>
            <a:r>
              <a:rPr lang="en-US" smtClean="0"/>
              <a:t>School Administration/Others</a:t>
            </a:r>
            <a:endParaRPr lang="en-US"/>
          </a:p>
        </p:txBody>
      </p:sp>
      <p:sp>
        <p:nvSpPr>
          <p:cNvPr id="6" name="Content Placeholder 5"/>
          <p:cNvSpPr>
            <a:spLocks noGrp="1"/>
          </p:cNvSpPr>
          <p:nvPr>
            <p:ph sz="quarter" idx="4"/>
          </p:nvPr>
        </p:nvSpPr>
        <p:spPr/>
        <p:txBody>
          <a:bodyPr/>
          <a:lstStyle/>
          <a:p>
            <a:r>
              <a:rPr lang="en-US" smtClean="0"/>
              <a:t>Detailed knowledge of school operations</a:t>
            </a:r>
          </a:p>
          <a:p>
            <a:r>
              <a:rPr lang="en-US" smtClean="0"/>
              <a:t>Make recommendations to board </a:t>
            </a:r>
          </a:p>
          <a:p>
            <a:r>
              <a:rPr lang="en-US" smtClean="0"/>
              <a:t>Provide reports to the board</a:t>
            </a:r>
          </a:p>
          <a:p>
            <a:r>
              <a:rPr lang="en-US" smtClean="0"/>
              <a:t>Propose policy needs and drafts</a:t>
            </a:r>
          </a:p>
          <a:p>
            <a:r>
              <a:rPr lang="en-US" smtClean="0"/>
              <a:t>Implement policies and develop necessary procedures</a:t>
            </a:r>
          </a:p>
          <a:p>
            <a:r>
              <a:rPr lang="en-US" smtClean="0"/>
              <a:t>Seek out board input and support</a:t>
            </a:r>
          </a:p>
        </p:txBody>
      </p:sp>
    </p:spTree>
    <p:extLst>
      <p:ext uri="{BB962C8B-B14F-4D97-AF65-F5344CB8AC3E}">
        <p14:creationId xmlns:p14="http://schemas.microsoft.com/office/powerpoint/2010/main" val="4207076410"/>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Attend to and Avoid Conflicts of Interest</a:t>
            </a:r>
            <a:endParaRPr lang="en-US"/>
          </a:p>
        </p:txBody>
      </p:sp>
      <p:sp>
        <p:nvSpPr>
          <p:cNvPr id="3" name="Content Placeholder 2"/>
          <p:cNvSpPr>
            <a:spLocks noGrp="1"/>
          </p:cNvSpPr>
          <p:nvPr>
            <p:ph idx="1"/>
          </p:nvPr>
        </p:nvSpPr>
        <p:spPr/>
        <p:txBody>
          <a:bodyPr/>
          <a:lstStyle/>
          <a:p>
            <a:r>
              <a:rPr lang="en-US" smtClean="0"/>
              <a:t>The Nonprofit shall adopt and ensure compliance with a conflict of interest and anti-nepotism policy. </a:t>
            </a:r>
          </a:p>
          <a:p>
            <a:r>
              <a:rPr lang="en-US" smtClean="0"/>
              <a:t>See 115C-218.15(b) and Charter Agreement ¶ 4.3.</a:t>
            </a:r>
          </a:p>
          <a:p>
            <a:r>
              <a:rPr lang="en-US" smtClean="0"/>
              <a:t>No compensation for board members (really, none.)</a:t>
            </a:r>
          </a:p>
          <a:p>
            <a:r>
              <a:rPr lang="en-US" smtClean="0"/>
              <a:t>Review policy regularly and as specific situations of concern arise. </a:t>
            </a:r>
            <a:endParaRPr lang="en-US"/>
          </a:p>
        </p:txBody>
      </p:sp>
    </p:spTree>
    <p:extLst>
      <p:ext uri="{BB962C8B-B14F-4D97-AF65-F5344CB8AC3E}">
        <p14:creationId xmlns:p14="http://schemas.microsoft.com/office/powerpoint/2010/main" val="1517969825"/>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“School of Choice”</a:t>
            </a:r>
            <a:endParaRPr lang="en-US"/>
          </a:p>
        </p:txBody>
      </p:sp>
      <p:sp>
        <p:nvSpPr>
          <p:cNvPr id="7" name="Content Placeholder 6"/>
          <p:cNvSpPr>
            <a:spLocks noGrp="1"/>
          </p:cNvSpPr>
          <p:nvPr>
            <p:ph idx="1"/>
          </p:nvPr>
        </p:nvSpPr>
        <p:spPr>
          <a:xfrm>
            <a:off x="567559" y="1873475"/>
            <a:ext cx="10972800" cy="4525963"/>
          </a:xfrm>
        </p:spPr>
        <p:txBody>
          <a:bodyPr/>
          <a:lstStyle/>
          <a:p>
            <a:pPr marL="0" indent="0">
              <a:buNone/>
            </a:pPr>
            <a:endParaRPr lang="en-US" smtClean="0"/>
          </a:p>
          <a:p>
            <a:pPr marL="0" indent="0">
              <a:buNone/>
            </a:pPr>
            <a:endParaRPr lang="en-US"/>
          </a:p>
          <a:p>
            <a:pPr marL="0" indent="0">
              <a:buNone/>
            </a:pPr>
            <a:endParaRPr lang="en-US" smtClean="0"/>
          </a:p>
          <a:p>
            <a:pPr marL="0" indent="0">
              <a:buNone/>
            </a:pPr>
            <a:r>
              <a:rPr lang="en-US" smtClean="0"/>
              <a:t>- </a:t>
            </a:r>
            <a:r>
              <a:rPr lang="en-US" sz="2800" smtClean="0"/>
              <a:t>Parents get to choose so long as the student is qualified for admission to a public school in North Carolina and there is a seat.</a:t>
            </a:r>
          </a:p>
          <a:p>
            <a:pPr marL="0" indent="0">
              <a:buNone/>
            </a:pPr>
            <a:r>
              <a:rPr lang="en-US" sz="2800" smtClean="0"/>
              <a:t>- Once the parent makes the choice, the student may enroll and may remain at the school for subsequent enrollment periods. </a:t>
            </a:r>
            <a:endParaRPr lang="en-US" sz="2800"/>
          </a:p>
        </p:txBody>
      </p:sp>
      <p:pic>
        <p:nvPicPr>
          <p:cNvPr id="8" name="Content Placeholder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6994" y="1786758"/>
            <a:ext cx="3857296" cy="2102069"/>
          </a:xfrm>
          <a:prstGeom prst="rect">
            <a:avLst/>
          </a:prstGeom>
        </p:spPr>
      </p:pic>
    </p:spTree>
    <p:extLst>
      <p:ext uri="{BB962C8B-B14F-4D97-AF65-F5344CB8AC3E}">
        <p14:creationId xmlns:p14="http://schemas.microsoft.com/office/powerpoint/2010/main" val="1851054654"/>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“School of Choice”</a:t>
            </a:r>
            <a:endParaRPr lang="en-US"/>
          </a:p>
        </p:txBody>
      </p:sp>
      <p:sp>
        <p:nvSpPr>
          <p:cNvPr id="3" name="Content Placeholder 2"/>
          <p:cNvSpPr>
            <a:spLocks noGrp="1"/>
          </p:cNvSpPr>
          <p:nvPr>
            <p:ph idx="1"/>
          </p:nvPr>
        </p:nvSpPr>
        <p:spPr/>
        <p:txBody>
          <a:bodyPr/>
          <a:lstStyle/>
          <a:p>
            <a:pPr marL="0" indent="0">
              <a:buNone/>
            </a:pPr>
            <a:r>
              <a:rPr lang="en-US" smtClean="0"/>
              <a:t>Be careful: </a:t>
            </a:r>
          </a:p>
          <a:p>
            <a:r>
              <a:rPr lang="en-US" smtClean="0"/>
              <a:t>Suggesting that the choice should be revisited. </a:t>
            </a:r>
          </a:p>
          <a:p>
            <a:r>
              <a:rPr lang="en-US" smtClean="0"/>
              <a:t>Putting conditions on continued enrollment. </a:t>
            </a:r>
            <a:endParaRPr lang="en-US"/>
          </a:p>
          <a:p>
            <a:pPr marL="457200" lvl="1" indent="0">
              <a:buNone/>
            </a:pP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7997" y="3863187"/>
            <a:ext cx="4258003" cy="18573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1831" y="3863187"/>
            <a:ext cx="3429000" cy="1857375"/>
          </a:xfrm>
          <a:prstGeom prst="rect">
            <a:avLst/>
          </a:prstGeom>
        </p:spPr>
      </p:pic>
    </p:spTree>
    <p:extLst>
      <p:ext uri="{BB962C8B-B14F-4D97-AF65-F5344CB8AC3E}">
        <p14:creationId xmlns:p14="http://schemas.microsoft.com/office/powerpoint/2010/main" val="2382484615"/>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Serving Students with Disabilities</a:t>
            </a:r>
            <a:endParaRPr lang="en-US"/>
          </a:p>
        </p:txBody>
      </p:sp>
      <p:sp>
        <p:nvSpPr>
          <p:cNvPr id="3" name="Content Placeholder 2"/>
          <p:cNvSpPr>
            <a:spLocks noGrp="1"/>
          </p:cNvSpPr>
          <p:nvPr>
            <p:ph idx="1"/>
          </p:nvPr>
        </p:nvSpPr>
        <p:spPr/>
        <p:txBody>
          <a:bodyPr>
            <a:normAutofit lnSpcReduction="10000"/>
          </a:bodyPr>
          <a:lstStyle/>
          <a:p>
            <a:r>
              <a:rPr lang="en-US" smtClean="0"/>
              <a:t>No discrimination during admission process.</a:t>
            </a:r>
          </a:p>
          <a:p>
            <a:r>
              <a:rPr lang="en-US" smtClean="0"/>
              <a:t>Once enrolled, determine prior services and address services to be provided in the charter school. </a:t>
            </a:r>
          </a:p>
          <a:p>
            <a:r>
              <a:rPr lang="en-US" smtClean="0"/>
              <a:t>Offer FAPE.</a:t>
            </a:r>
          </a:p>
          <a:p>
            <a:r>
              <a:rPr lang="en-US" smtClean="0"/>
              <a:t>Follow all required evaluation, IEP development and IEP implementation procedures. </a:t>
            </a:r>
          </a:p>
          <a:p>
            <a:r>
              <a:rPr lang="en-US" smtClean="0"/>
              <a:t>Avoid declarations about what the charter school “does not provide.”</a:t>
            </a:r>
            <a:endParaRPr lang="en-US"/>
          </a:p>
        </p:txBody>
      </p:sp>
    </p:spTree>
    <p:extLst>
      <p:ext uri="{BB962C8B-B14F-4D97-AF65-F5344CB8AC3E}">
        <p14:creationId xmlns:p14="http://schemas.microsoft.com/office/powerpoint/2010/main" val="1084027232"/>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Contracts</a:t>
            </a:r>
            <a:endParaRPr lang="en-US"/>
          </a:p>
        </p:txBody>
      </p:sp>
      <p:sp>
        <p:nvSpPr>
          <p:cNvPr id="5" name="Content Placeholder 4"/>
          <p:cNvSpPr>
            <a:spLocks noGrp="1"/>
          </p:cNvSpPr>
          <p:nvPr>
            <p:ph idx="1"/>
          </p:nvPr>
        </p:nvSpPr>
        <p:spPr>
          <a:xfrm>
            <a:off x="609600" y="1615334"/>
            <a:ext cx="10972800" cy="4525963"/>
          </a:xfrm>
        </p:spPr>
        <p:txBody>
          <a:bodyPr/>
          <a:lstStyle/>
          <a:p>
            <a:r>
              <a:rPr lang="en-US" smtClean="0"/>
              <a:t>Review contracts carefully.</a:t>
            </a:r>
          </a:p>
          <a:p>
            <a:r>
              <a:rPr lang="en-US" smtClean="0"/>
              <a:t>Consider a policy or procedure for handling, including when board approval is required .</a:t>
            </a:r>
          </a:p>
          <a:p>
            <a:r>
              <a:rPr lang="en-US" smtClean="0"/>
              <a:t>Be careful with boilerplate forms or standard vendor proposals. </a:t>
            </a:r>
          </a:p>
          <a:p>
            <a:r>
              <a:rPr lang="en-US" smtClean="0"/>
              <a:t>Don’t forget no indebtedness.</a:t>
            </a:r>
            <a:endParaRPr lang="en-US"/>
          </a:p>
        </p:txBody>
      </p:sp>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9805" y="3878316"/>
            <a:ext cx="3257550" cy="1939213"/>
          </a:xfrm>
          <a:prstGeom prst="rect">
            <a:avLst/>
          </a:prstGeom>
        </p:spPr>
      </p:pic>
    </p:spTree>
    <p:extLst>
      <p:ext uri="{BB962C8B-B14F-4D97-AF65-F5344CB8AC3E}">
        <p14:creationId xmlns:p14="http://schemas.microsoft.com/office/powerpoint/2010/main" val="529386776"/>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Using a Board Attorney</a:t>
            </a:r>
            <a:endParaRPr lang="en-US"/>
          </a:p>
        </p:txBody>
      </p:sp>
      <p:sp>
        <p:nvSpPr>
          <p:cNvPr id="3" name="Content Placeholder 2"/>
          <p:cNvSpPr>
            <a:spLocks noGrp="1"/>
          </p:cNvSpPr>
          <p:nvPr>
            <p:ph idx="1"/>
          </p:nvPr>
        </p:nvSpPr>
        <p:spPr/>
        <p:txBody>
          <a:bodyPr/>
          <a:lstStyle/>
          <a:p>
            <a:r>
              <a:rPr lang="en-US" smtClean="0"/>
              <a:t>Identify a clear point of contact. (Board Chair, Committee Chair, EC Director, other)</a:t>
            </a:r>
          </a:p>
          <a:p>
            <a:r>
              <a:rPr lang="en-US" smtClean="0"/>
              <a:t>Be prepared for consultations. </a:t>
            </a:r>
            <a:endParaRPr lang="en-US"/>
          </a:p>
          <a:p>
            <a:r>
              <a:rPr lang="en-US" smtClean="0"/>
              <a:t>Locate and provide relevant documents.</a:t>
            </a:r>
          </a:p>
          <a:p>
            <a:r>
              <a:rPr lang="en-US" smtClean="0"/>
              <a:t>Consider preparing a chronology.</a:t>
            </a:r>
          </a:p>
          <a:p>
            <a:r>
              <a:rPr lang="en-US" smtClean="0"/>
              <a:t>Ask any and all questions (don’t be shy). </a:t>
            </a:r>
          </a:p>
          <a:p>
            <a:endParaRPr lang="en-US"/>
          </a:p>
        </p:txBody>
      </p:sp>
    </p:spTree>
    <p:extLst>
      <p:ext uri="{BB962C8B-B14F-4D97-AF65-F5344CB8AC3E}">
        <p14:creationId xmlns:p14="http://schemas.microsoft.com/office/powerpoint/2010/main" val="3292082764"/>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Using a Board Attorney</a:t>
            </a:r>
            <a:endParaRPr lang="en-US"/>
          </a:p>
        </p:txBody>
      </p:sp>
      <p:sp>
        <p:nvSpPr>
          <p:cNvPr id="3" name="Content Placeholder 2"/>
          <p:cNvSpPr>
            <a:spLocks noGrp="1"/>
          </p:cNvSpPr>
          <p:nvPr>
            <p:ph idx="1"/>
          </p:nvPr>
        </p:nvSpPr>
        <p:spPr>
          <a:xfrm>
            <a:off x="609600" y="1480836"/>
            <a:ext cx="10972800" cy="4525963"/>
          </a:xfrm>
        </p:spPr>
        <p:txBody>
          <a:bodyPr/>
          <a:lstStyle/>
          <a:p>
            <a:r>
              <a:rPr lang="en-US" smtClean="0"/>
              <a:t>Consider when a specific matter might represent a claim covered by your insurance. </a:t>
            </a:r>
          </a:p>
          <a:p>
            <a:r>
              <a:rPr lang="en-US" smtClean="0"/>
              <a:t>Attorney-client privilege.</a:t>
            </a:r>
          </a:p>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1213" y="2316546"/>
            <a:ext cx="2596056" cy="2854544"/>
          </a:xfrm>
          <a:prstGeom prst="rect">
            <a:avLst/>
          </a:prstGeom>
        </p:spPr>
      </p:pic>
    </p:spTree>
    <p:extLst>
      <p:ext uri="{BB962C8B-B14F-4D97-AF65-F5344CB8AC3E}">
        <p14:creationId xmlns:p14="http://schemas.microsoft.com/office/powerpoint/2010/main" val="2732606838"/>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7461" y="932879"/>
            <a:ext cx="4839853" cy="4100945"/>
          </a:xfrm>
          <a:prstGeom prst="rect">
            <a:avLst/>
          </a:prstGeom>
        </p:spPr>
      </p:pic>
    </p:spTree>
    <p:extLst>
      <p:ext uri="{BB962C8B-B14F-4D97-AF65-F5344CB8AC3E}">
        <p14:creationId xmlns:p14="http://schemas.microsoft.com/office/powerpoint/2010/main" val="1017146610"/>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smtClean="0"/>
              <a:t>Legal Foundation for NC Charter Schools</a:t>
            </a:r>
            <a:endParaRPr lang="en-US"/>
          </a:p>
        </p:txBody>
      </p:sp>
      <p:sp>
        <p:nvSpPr>
          <p:cNvPr id="3" name="Content Placeholder 2"/>
          <p:cNvSpPr>
            <a:spLocks noGrp="1"/>
          </p:cNvSpPr>
          <p:nvPr>
            <p:ph idx="1"/>
          </p:nvPr>
        </p:nvSpPr>
        <p:spPr/>
        <p:txBody>
          <a:bodyPr/>
          <a:lstStyle/>
          <a:p>
            <a:pPr marL="0" indent="0">
              <a:buNone/>
            </a:pPr>
            <a:r>
              <a:rPr lang="en-US" b="1" smtClean="0"/>
              <a:t>NC Nonprofit Corporation Act (G.S. 55A-1-01, et seq.)</a:t>
            </a:r>
            <a:endParaRPr lang="en-US" b="1"/>
          </a:p>
          <a:p>
            <a:pPr>
              <a:buFontTx/>
              <a:buChar char="-"/>
            </a:pPr>
            <a:r>
              <a:rPr lang="en-US" sz="2800" smtClean="0"/>
              <a:t>The business and affairs of a NC corporation are ordinarily managed by its board of directors.</a:t>
            </a:r>
          </a:p>
          <a:p>
            <a:pPr>
              <a:buFontTx/>
              <a:buChar char="-"/>
            </a:pPr>
            <a:r>
              <a:rPr lang="en-US" sz="2800" smtClean="0"/>
              <a:t>The corporation is managed by its board and operated by its officers and agents.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5475" y="3731172"/>
            <a:ext cx="6087141" cy="2189337"/>
          </a:xfrm>
          <a:prstGeom prst="rect">
            <a:avLst/>
          </a:prstGeom>
        </p:spPr>
      </p:pic>
    </p:spTree>
    <p:extLst>
      <p:ext uri="{BB962C8B-B14F-4D97-AF65-F5344CB8AC3E}">
        <p14:creationId xmlns:p14="http://schemas.microsoft.com/office/powerpoint/2010/main" val="484179801"/>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Legal Foundation for NC Charter Schools</a:t>
            </a:r>
          </a:p>
        </p:txBody>
      </p:sp>
      <p:sp>
        <p:nvSpPr>
          <p:cNvPr id="3" name="Content Placeholder 2"/>
          <p:cNvSpPr>
            <a:spLocks noGrp="1"/>
          </p:cNvSpPr>
          <p:nvPr>
            <p:ph idx="1"/>
          </p:nvPr>
        </p:nvSpPr>
        <p:spPr/>
        <p:txBody>
          <a:bodyPr/>
          <a:lstStyle/>
          <a:p>
            <a:pPr marL="0" indent="0">
              <a:buNone/>
            </a:pPr>
            <a:r>
              <a:rPr lang="en-US" b="1"/>
              <a:t>NC Nonprofit Corporation </a:t>
            </a:r>
            <a:r>
              <a:rPr lang="en-US" b="1" smtClean="0"/>
              <a:t>Act</a:t>
            </a:r>
          </a:p>
          <a:p>
            <a:pPr marL="0" indent="0">
              <a:buNone/>
            </a:pPr>
            <a:r>
              <a:rPr lang="en-US" smtClean="0"/>
              <a:t>All </a:t>
            </a:r>
            <a:r>
              <a:rPr lang="en-US"/>
              <a:t>corporate powers shall be exercised by or under the authority of, and the affairs of the corporation managed under the direction of, its board of directors, except as otherwise provided in the articles of incorporation. </a:t>
            </a:r>
          </a:p>
          <a:p>
            <a:pPr marL="0" indent="0">
              <a:buNone/>
            </a:pPr>
            <a:r>
              <a:rPr lang="en-US" err="1"/>
              <a:t>G.S. </a:t>
            </a:r>
            <a:r>
              <a:rPr lang="en-US" err="1" smtClean="0"/>
              <a:t>55A-8-01.</a:t>
            </a:r>
            <a:endParaRPr lang="en-US"/>
          </a:p>
        </p:txBody>
      </p:sp>
    </p:spTree>
    <p:extLst>
      <p:ext uri="{BB962C8B-B14F-4D97-AF65-F5344CB8AC3E}">
        <p14:creationId xmlns:p14="http://schemas.microsoft.com/office/powerpoint/2010/main" val="2982219135"/>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Legal Foundation for NC Charter Schools</a:t>
            </a:r>
          </a:p>
        </p:txBody>
      </p:sp>
      <p:sp>
        <p:nvSpPr>
          <p:cNvPr id="3" name="Content Placeholder 2"/>
          <p:cNvSpPr>
            <a:spLocks noGrp="1"/>
          </p:cNvSpPr>
          <p:nvPr>
            <p:ph idx="1"/>
          </p:nvPr>
        </p:nvSpPr>
        <p:spPr/>
        <p:txBody>
          <a:bodyPr>
            <a:normAutofit fontScale="92500" lnSpcReduction="10000"/>
          </a:bodyPr>
          <a:lstStyle/>
          <a:p>
            <a:pPr marL="0" indent="0">
              <a:buNone/>
            </a:pPr>
            <a:r>
              <a:rPr lang="en-US" b="1" smtClean="0"/>
              <a:t>NC Charter Schools Statute (G.S. 115C-218, et seq.)</a:t>
            </a:r>
          </a:p>
          <a:p>
            <a:pPr>
              <a:buFontTx/>
              <a:buChar char="-"/>
            </a:pPr>
            <a:r>
              <a:rPr lang="en-US" smtClean="0"/>
              <a:t>General Operation</a:t>
            </a:r>
          </a:p>
          <a:p>
            <a:pPr>
              <a:buFontTx/>
              <a:buChar char="-"/>
            </a:pPr>
            <a:r>
              <a:rPr lang="en-US" smtClean="0"/>
              <a:t>Exemptions</a:t>
            </a:r>
          </a:p>
          <a:p>
            <a:pPr>
              <a:buFontTx/>
              <a:buChar char="-"/>
            </a:pPr>
            <a:r>
              <a:rPr lang="en-US" smtClean="0"/>
              <a:t>Accountability to State Board of Education</a:t>
            </a:r>
          </a:p>
          <a:p>
            <a:pPr>
              <a:buFontTx/>
              <a:buChar char="-"/>
            </a:pPr>
            <a:r>
              <a:rPr lang="en-US" smtClean="0"/>
              <a:t>Admissions</a:t>
            </a:r>
          </a:p>
          <a:p>
            <a:pPr>
              <a:buFontTx/>
              <a:buChar char="-"/>
            </a:pPr>
            <a:r>
              <a:rPr lang="en-US" smtClean="0"/>
              <a:t>Course of Study</a:t>
            </a:r>
          </a:p>
          <a:p>
            <a:pPr>
              <a:buFontTx/>
              <a:buChar char="-"/>
            </a:pPr>
            <a:r>
              <a:rPr lang="en-US" smtClean="0"/>
              <a:t>Nonrenewal/Termination</a:t>
            </a:r>
          </a:p>
          <a:p>
            <a:pPr>
              <a:buFontTx/>
              <a:buChar char="-"/>
            </a:pPr>
            <a:r>
              <a:rPr lang="en-US" smtClean="0"/>
              <a:t>Funding</a:t>
            </a:r>
          </a:p>
        </p:txBody>
      </p:sp>
    </p:spTree>
    <p:extLst>
      <p:ext uri="{BB962C8B-B14F-4D97-AF65-F5344CB8AC3E}">
        <p14:creationId xmlns:p14="http://schemas.microsoft.com/office/powerpoint/2010/main" val="1476178902"/>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Legal Foundation for NC Charter Schools</a:t>
            </a:r>
          </a:p>
        </p:txBody>
      </p:sp>
      <p:sp>
        <p:nvSpPr>
          <p:cNvPr id="3" name="Content Placeholder 2"/>
          <p:cNvSpPr>
            <a:spLocks noGrp="1"/>
          </p:cNvSpPr>
          <p:nvPr>
            <p:ph idx="1"/>
          </p:nvPr>
        </p:nvSpPr>
        <p:spPr/>
        <p:txBody>
          <a:bodyPr/>
          <a:lstStyle/>
          <a:p>
            <a:pPr marL="0" indent="0">
              <a:buNone/>
            </a:pPr>
            <a:r>
              <a:rPr lang="en-US" b="1" smtClean="0"/>
              <a:t>Examples - Other NC Public School Laws</a:t>
            </a:r>
          </a:p>
          <a:p>
            <a:pPr>
              <a:buFontTx/>
              <a:buChar char="-"/>
            </a:pPr>
            <a:r>
              <a:rPr lang="en-US" smtClean="0"/>
              <a:t>Student Discipline (Article 27 of Chapter 115C)</a:t>
            </a:r>
          </a:p>
          <a:p>
            <a:pPr>
              <a:buFontTx/>
              <a:buChar char="-"/>
            </a:pPr>
            <a:r>
              <a:rPr lang="en-US" smtClean="0"/>
              <a:t>Personnel Records (Article 21A of Chapter 115C)</a:t>
            </a:r>
          </a:p>
          <a:p>
            <a:pPr>
              <a:buFontTx/>
              <a:buChar char="-"/>
            </a:pPr>
            <a:r>
              <a:rPr lang="en-US" smtClean="0"/>
              <a:t>Criminal Background Checks (115C-332)</a:t>
            </a:r>
          </a:p>
          <a:p>
            <a:pPr>
              <a:buFontTx/>
              <a:buChar char="-"/>
            </a:pPr>
            <a:r>
              <a:rPr lang="en-US" smtClean="0"/>
              <a:t>Teacher Licensure (16 N.C.A.C. 6C.0312)</a:t>
            </a:r>
          </a:p>
          <a:p>
            <a:pPr>
              <a:buFontTx/>
              <a:buChar char="-"/>
            </a:pPr>
            <a:endParaRPr lang="en-US"/>
          </a:p>
        </p:txBody>
      </p:sp>
    </p:spTree>
    <p:extLst>
      <p:ext uri="{BB962C8B-B14F-4D97-AF65-F5344CB8AC3E}">
        <p14:creationId xmlns:p14="http://schemas.microsoft.com/office/powerpoint/2010/main" val="1831178900"/>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Legal Foundation for NC Charter Schools</a:t>
            </a:r>
          </a:p>
        </p:txBody>
      </p:sp>
      <p:sp>
        <p:nvSpPr>
          <p:cNvPr id="3" name="Content Placeholder 2"/>
          <p:cNvSpPr>
            <a:spLocks noGrp="1"/>
          </p:cNvSpPr>
          <p:nvPr>
            <p:ph idx="1"/>
          </p:nvPr>
        </p:nvSpPr>
        <p:spPr/>
        <p:txBody>
          <a:bodyPr>
            <a:normAutofit/>
          </a:bodyPr>
          <a:lstStyle/>
          <a:p>
            <a:pPr marL="0" indent="0">
              <a:buNone/>
            </a:pPr>
            <a:r>
              <a:rPr lang="en-US" b="1" smtClean="0"/>
              <a:t>Examples - Other State and Federal Laws </a:t>
            </a:r>
          </a:p>
          <a:p>
            <a:pPr>
              <a:buFontTx/>
              <a:buChar char="-"/>
            </a:pPr>
            <a:r>
              <a:rPr lang="en-US" smtClean="0"/>
              <a:t>NC Open Meetings and Public Records Laws</a:t>
            </a:r>
          </a:p>
          <a:p>
            <a:pPr>
              <a:buFontTx/>
              <a:buChar char="-"/>
            </a:pPr>
            <a:r>
              <a:rPr lang="en-US" smtClean="0"/>
              <a:t>Student Records Laws (including FERPA)</a:t>
            </a:r>
          </a:p>
          <a:p>
            <a:pPr>
              <a:buFontTx/>
              <a:buChar char="-"/>
            </a:pPr>
            <a:r>
              <a:rPr lang="en-US" smtClean="0"/>
              <a:t>Student Discipline Laws</a:t>
            </a:r>
          </a:p>
          <a:p>
            <a:pPr>
              <a:buFontTx/>
              <a:buChar char="-"/>
            </a:pPr>
            <a:r>
              <a:rPr lang="en-US" smtClean="0"/>
              <a:t>Special Education Laws (including IDEA)</a:t>
            </a:r>
          </a:p>
          <a:p>
            <a:pPr>
              <a:buFontTx/>
              <a:buChar char="-"/>
            </a:pPr>
            <a:r>
              <a:rPr lang="en-US" smtClean="0"/>
              <a:t>Discrimination Laws (including ADA and Section 504)</a:t>
            </a:r>
          </a:p>
          <a:p>
            <a:pPr>
              <a:buFontTx/>
              <a:buChar char="-"/>
            </a:pPr>
            <a:r>
              <a:rPr lang="en-US" smtClean="0"/>
              <a:t>Health and Safety Regulations</a:t>
            </a:r>
            <a:endParaRPr lang="en-US"/>
          </a:p>
        </p:txBody>
      </p:sp>
    </p:spTree>
    <p:extLst>
      <p:ext uri="{BB962C8B-B14F-4D97-AF65-F5344CB8AC3E}">
        <p14:creationId xmlns:p14="http://schemas.microsoft.com/office/powerpoint/2010/main" val="4217559666"/>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Being a Public Entity Matters</a:t>
            </a:r>
            <a:endParaRPr lang="en-US"/>
          </a:p>
        </p:txBody>
      </p:sp>
      <p:sp>
        <p:nvSpPr>
          <p:cNvPr id="3" name="Content Placeholder 2"/>
          <p:cNvSpPr>
            <a:spLocks noGrp="1"/>
          </p:cNvSpPr>
          <p:nvPr>
            <p:ph idx="1"/>
          </p:nvPr>
        </p:nvSpPr>
        <p:spPr/>
        <p:txBody>
          <a:bodyPr/>
          <a:lstStyle/>
          <a:p>
            <a:pPr marL="0" indent="0">
              <a:buNone/>
            </a:pPr>
            <a:r>
              <a:rPr lang="en-US" smtClean="0"/>
              <a:t>Charter Agreement - Paragraph </a:t>
            </a:r>
            <a:r>
              <a:rPr lang="en-US"/>
              <a:t>23.</a:t>
            </a:r>
          </a:p>
          <a:p>
            <a:pPr marL="0" indent="0">
              <a:buNone/>
            </a:pPr>
            <a:r>
              <a:rPr lang="en-US"/>
              <a:t>The Nonprofit agrees to be subject to the Open Meetings Law (Article 33C of Chapter 143 </a:t>
            </a:r>
            <a:r>
              <a:rPr lang="en-US" smtClean="0"/>
              <a:t>of the General Statutes).</a:t>
            </a:r>
          </a:p>
          <a:p>
            <a:r>
              <a:rPr lang="en-US" sz="2800" i="1" smtClean="0"/>
              <a:t>Notices</a:t>
            </a:r>
          </a:p>
          <a:p>
            <a:r>
              <a:rPr lang="en-US" sz="2800" i="1" smtClean="0"/>
              <a:t>Public Access</a:t>
            </a:r>
          </a:p>
          <a:p>
            <a:r>
              <a:rPr lang="en-US" sz="2800" i="1" smtClean="0"/>
              <a:t>Closed Sessions</a:t>
            </a:r>
          </a:p>
          <a:p>
            <a:r>
              <a:rPr lang="en-US" sz="2800" i="1" smtClean="0"/>
              <a:t>Minutes</a:t>
            </a:r>
            <a:endParaRPr lang="en-US" sz="2800" i="1"/>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0690" y="3297387"/>
            <a:ext cx="4382813" cy="2387889"/>
          </a:xfrm>
          <a:prstGeom prst="rect">
            <a:avLst/>
          </a:prstGeom>
        </p:spPr>
      </p:pic>
    </p:spTree>
    <p:extLst>
      <p:ext uri="{BB962C8B-B14F-4D97-AF65-F5344CB8AC3E}">
        <p14:creationId xmlns:p14="http://schemas.microsoft.com/office/powerpoint/2010/main" val="2404956936"/>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a:t>Being a Public Entity Matters</a:t>
            </a:r>
          </a:p>
        </p:txBody>
      </p:sp>
      <p:sp>
        <p:nvSpPr>
          <p:cNvPr id="3" name="Content Placeholder 2"/>
          <p:cNvSpPr>
            <a:spLocks noGrp="1"/>
          </p:cNvSpPr>
          <p:nvPr>
            <p:ph idx="1"/>
          </p:nvPr>
        </p:nvSpPr>
        <p:spPr/>
        <p:txBody>
          <a:bodyPr/>
          <a:lstStyle/>
          <a:p>
            <a:pPr marL="0" indent="0">
              <a:buNone/>
            </a:pPr>
            <a:r>
              <a:rPr lang="en-US"/>
              <a:t>Charter Agreement - Paragraph </a:t>
            </a:r>
            <a:r>
              <a:rPr lang="en-US" smtClean="0"/>
              <a:t>12.2.</a:t>
            </a:r>
            <a:endParaRPr lang="en-US"/>
          </a:p>
          <a:p>
            <a:pPr marL="0" indent="0">
              <a:buNone/>
            </a:pPr>
            <a:r>
              <a:rPr lang="en-US"/>
              <a:t>The Nonprofit </a:t>
            </a:r>
            <a:r>
              <a:rPr lang="en-US" smtClean="0"/>
              <a:t>is subject </a:t>
            </a:r>
            <a:r>
              <a:rPr lang="en-US"/>
              <a:t>to the </a:t>
            </a:r>
            <a:r>
              <a:rPr lang="en-US" smtClean="0"/>
              <a:t>Public Records Law (Chapter 132 </a:t>
            </a:r>
            <a:r>
              <a:rPr lang="en-US"/>
              <a:t>of the General Statutes).</a:t>
            </a:r>
          </a:p>
          <a:p>
            <a:pPr marL="0" indent="0">
              <a:buNone/>
            </a:pPr>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3054569"/>
            <a:ext cx="3000375" cy="2514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6500" y="3492062"/>
            <a:ext cx="1314450" cy="1828800"/>
          </a:xfrm>
          <a:prstGeom prst="rect">
            <a:avLst/>
          </a:prstGeom>
        </p:spPr>
      </p:pic>
    </p:spTree>
    <p:extLst>
      <p:ext uri="{BB962C8B-B14F-4D97-AF65-F5344CB8AC3E}">
        <p14:creationId xmlns:p14="http://schemas.microsoft.com/office/powerpoint/2010/main" val="2649168519"/>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The Deliberative Process Matters</a:t>
            </a:r>
            <a:endParaRPr lang="en-US"/>
          </a:p>
        </p:txBody>
      </p:sp>
      <p:sp>
        <p:nvSpPr>
          <p:cNvPr id="3" name="Content Placeholder 2"/>
          <p:cNvSpPr>
            <a:spLocks noGrp="1"/>
          </p:cNvSpPr>
          <p:nvPr>
            <p:ph idx="1"/>
          </p:nvPr>
        </p:nvSpPr>
        <p:spPr/>
        <p:txBody>
          <a:bodyPr/>
          <a:lstStyle/>
          <a:p>
            <a:pPr marL="0" indent="0">
              <a:buNone/>
            </a:pPr>
            <a:r>
              <a:rPr lang="en-US" b="1" smtClean="0"/>
              <a:t>Fiduciary Duties of Board Members</a:t>
            </a:r>
          </a:p>
          <a:p>
            <a:pPr>
              <a:buFontTx/>
              <a:buChar char="-"/>
            </a:pPr>
            <a:r>
              <a:rPr lang="en-US" smtClean="0"/>
              <a:t>Board members must act in good faith, with ordinary care and in the best interests of the corporation. </a:t>
            </a:r>
            <a:r>
              <a:rPr lang="en-US" sz="2400" smtClean="0"/>
              <a:t>(G.S. 55A-8-30(a)). </a:t>
            </a:r>
          </a:p>
          <a:p>
            <a:pPr>
              <a:buFontTx/>
              <a:buChar char="-"/>
            </a:pPr>
            <a:r>
              <a:rPr lang="en-US" smtClean="0"/>
              <a:t>A </a:t>
            </a:r>
            <a:r>
              <a:rPr lang="en-US"/>
              <a:t>director is not liable for any action taken as a director, or </a:t>
            </a:r>
            <a:r>
              <a:rPr lang="en-US" smtClean="0"/>
              <a:t>any </a:t>
            </a:r>
            <a:r>
              <a:rPr lang="en-US"/>
              <a:t>failure to take any action, if he performed the duties of his office in compliance with this section. </a:t>
            </a:r>
            <a:r>
              <a:rPr lang="en-US" sz="2400" smtClean="0"/>
              <a:t>(G.S</a:t>
            </a:r>
            <a:r>
              <a:rPr lang="en-US" sz="2400"/>
              <a:t>. 55A-8-30(d</a:t>
            </a:r>
            <a:r>
              <a:rPr lang="en-US" sz="2400" smtClean="0"/>
              <a:t>)).</a:t>
            </a:r>
            <a:endParaRPr lang="en-US" sz="2400"/>
          </a:p>
          <a:p>
            <a:pPr marL="0" indent="0">
              <a:buNone/>
            </a:pPr>
            <a:endParaRPr lang="en-US"/>
          </a:p>
        </p:txBody>
      </p:sp>
    </p:spTree>
    <p:extLst>
      <p:ext uri="{BB962C8B-B14F-4D97-AF65-F5344CB8AC3E}">
        <p14:creationId xmlns:p14="http://schemas.microsoft.com/office/powerpoint/2010/main" val="104495266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2.14"/>
  <p:tag name="AS_TITLE" val="Aspose.Slides for .NET 4.0 Client Profile"/>
  <p:tag name="AS_VERSION" val="20.2"/>
</p:tagLst>
</file>

<file path=ppt/theme/theme1.xml><?xml version="1.0" encoding="utf-8"?>
<a:theme xmlns:r="http://schemas.openxmlformats.org/officeDocument/2006/relationships" xmlns:a="http://schemas.openxmlformats.org/drawingml/2006/main" name="2014 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Widescreen</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20.0200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

<file path=docProps/custom.xml><?xml version="1.0" encoding="utf-8"?>
<Properties xmlns:vt="http://schemas.openxmlformats.org/officeDocument/2006/docPropsVTypes" xmlns="http://schemas.openxmlformats.org/officeDocument/2006/custom-properties"/>
</file>