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64" r:id="rId3"/>
    <p:sldId id="265" r:id="rId4"/>
    <p:sldId id="260" r:id="rId5"/>
    <p:sldId id="268" r:id="rId6"/>
    <p:sldId id="261" r:id="rId7"/>
    <p:sldId id="269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77" autoAdjust="0"/>
    <p:restoredTop sz="90909"/>
  </p:normalViewPr>
  <p:slideViewPr>
    <p:cSldViewPr>
      <p:cViewPr varScale="1">
        <p:scale>
          <a:sx n="62" d="100"/>
          <a:sy n="62" d="100"/>
        </p:scale>
        <p:origin x="175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1074831-132B-5D4A-89C3-3D782CECFC9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ヒラギノ角ゴ Pro W3" panose="020B0300000000000000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BC87B3E-7458-A540-8CB0-389DEB882B2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ヒラギノ角ゴ Pro W3" panose="020B0300000000000000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A7F62CB-9073-4413-AFBA-14BF8A381D9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86F7B0ED-FA79-7D46-B5D6-864B2D75F2A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E8744A20-28EB-D640-B0AF-0FAED2DDB95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ヒラギノ角ゴ Pro W3" panose="020B0300000000000000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4164AE06-25DA-C74E-8D97-5ACF38E7FD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105155E-1F81-4760-9B47-5D418C5468A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WhitebackPPTCover3">
            <a:extLst>
              <a:ext uri="{FF2B5EF4-FFF2-40B4-BE49-F238E27FC236}">
                <a16:creationId xmlns:a16="http://schemas.microsoft.com/office/drawing/2014/main" id="{437FD39B-1B06-41B7-AA08-6C1AFD1DCD2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4000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Rectangle 2">
            <a:extLst>
              <a:ext uri="{FF2B5EF4-FFF2-40B4-BE49-F238E27FC236}">
                <a16:creationId xmlns:a16="http://schemas.microsoft.com/office/drawing/2014/main" id="{AD29E6F4-74DA-2945-8D4D-3F9CB207B85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4000">
                <a:solidFill>
                  <a:srgbClr val="004276"/>
                </a:solidFill>
              </a:defRPr>
            </a:lvl1pPr>
          </a:lstStyle>
          <a:p>
            <a:pPr lvl="0"/>
            <a:r>
              <a:rPr lang="en-US" altLang="en-US" noProof="0" dirty="0"/>
              <a:t>Click to edit Master title style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C703848-84A8-4745-B152-F34037ACD5E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970F8E5-D656-4335-A7A2-6C4764621E3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7E5F78B-158A-4743-A480-B76E4B20C6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706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9471B-94A2-0441-A9E5-BD4A3BB0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468115-E8F3-904D-8285-7B3214BCB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81F048C-25F2-4607-A756-63458BD6B2B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AB560D-E1E4-492C-9CBB-B7789511C73D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508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1B6D58-5D08-374D-AF4C-26DA176CF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CC7EB6-BDAD-3D43-AAC5-8E62689C91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43EABC2-7061-4E4C-A703-6CCE483DD23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37D274-3761-448E-87E4-A4FD9EE8CA49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52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57634-7966-9243-8E7F-FF07F6BD7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2BE39-CA1D-9A40-9220-51C88B950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8B41C4-6446-4346-A7B5-A589D2F25A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E20773-7E0D-4480-881C-5E9EAA80703E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70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FF950-DB9E-FC4D-8619-9F78EC9D8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58673-0A5B-4143-B34B-3022F83FE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5E0635A-A9DE-4DAB-A470-4C228DE99FC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C7EA56-A48A-41BF-BCD0-558CE937023F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5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50F45-A2FA-924C-A07C-4B016AA4E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2F976-BEAD-414B-B75A-084FDB67AF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A55A7-0E46-064E-B7AC-29B10CC62D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759B0DA-6A7D-46AE-B435-89978BA72CA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070612-A3CD-4DCD-8E50-B3FAFEC2EFCC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106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F0B80-373F-FC43-9478-24D19F2C3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26614C-1CC7-964B-95D0-3F107B1C9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102C29-E661-A54A-B34B-0E4426A73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B9CC99-C87D-1547-B9E0-2232A12E54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1FC90E-0D55-4149-85A2-3A8E987C9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AE19B7-C761-4E7F-9AAE-0738F3F1A1C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2BE1AA-F722-4C1F-9BF1-ECE55C141664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385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28E8-F784-934F-81F2-BAA7879B6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4E5DEC89-8220-4C1F-850D-8787A67C376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53DEFF-9F06-466C-9713-94E656773D49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45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FD9B9360-C8CD-420A-9D69-69FB4AEED10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D23E4C-2144-4484-A70C-1BBDD2D0646A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223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A83E4-2135-834A-8411-2A7BEAA35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5D31B-1D50-B44B-A860-7A4487174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001C06-3F98-7C4E-93FF-8E067A94C9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28FBAFF-15F9-4B07-B253-4FA952A76EC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BE66B0-37CB-450E-951C-4353D7D9334C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262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11DD0-A26D-0341-B335-0DD3E545D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19071F-F91E-6147-8650-093188D034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5B2726-4CF3-4948-B248-7DDF0BCDE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2681F4B-CB71-4F80-AEF4-C16989132C7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1F3865-40DE-406A-8EE0-74E053264937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2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8DAE823-E402-4C53-BE4F-B893F0A3D5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C04C865-4DA9-4CFF-A57A-0A6DA0FDEF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883C0A3-2D1F-3E4B-96C6-68477894EB7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fld id="{92FE93F3-6272-4AEB-B873-41C8485FDDE8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>
          <a:solidFill>
            <a:srgbClr val="00427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4276"/>
          </a:solidFill>
          <a:latin typeface="Arial" panose="020B0604020202020204" pitchFamily="34" charset="0"/>
          <a:ea typeface="ヒラギノ角ゴ Pro W3" panose="020B0300000000000000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4276"/>
          </a:solidFill>
          <a:latin typeface="Arial" panose="020B0604020202020204" pitchFamily="34" charset="0"/>
          <a:ea typeface="ヒラギノ角ゴ Pro W3" panose="020B0300000000000000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4276"/>
          </a:solidFill>
          <a:latin typeface="Arial" panose="020B0604020202020204" pitchFamily="34" charset="0"/>
          <a:ea typeface="ヒラギノ角ゴ Pro W3" panose="020B0300000000000000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4276"/>
          </a:solidFill>
          <a:latin typeface="Arial" panose="020B0604020202020204" pitchFamily="34" charset="0"/>
          <a:ea typeface="ヒラギノ角ゴ Pro W3" panose="020B0300000000000000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rgbClr val="A2BC36"/>
          </a:solidFill>
          <a:latin typeface="Arial" panose="020B0604020202020204" pitchFamily="34" charset="0"/>
          <a:ea typeface="ヒラギノ角ゴ Pro W3" panose="020B0300000000000000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rgbClr val="A2BC36"/>
          </a:solidFill>
          <a:latin typeface="Arial" panose="020B0604020202020204" pitchFamily="34" charset="0"/>
          <a:ea typeface="ヒラギノ角ゴ Pro W3" panose="020B0300000000000000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rgbClr val="A2BC36"/>
          </a:solidFill>
          <a:latin typeface="Arial" panose="020B0604020202020204" pitchFamily="34" charset="0"/>
          <a:ea typeface="ヒラギノ角ゴ Pro W3" panose="020B0300000000000000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rgbClr val="A2BC36"/>
          </a:solidFill>
          <a:latin typeface="Arial" panose="020B0604020202020204" pitchFamily="34" charset="0"/>
          <a:ea typeface="ヒラギノ角ゴ Pro W3" panose="020B0300000000000000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 kern="1200">
          <a:solidFill>
            <a:srgbClr val="0D437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0D437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D4376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0D4376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0D437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ncgov.service-now.com/sp_dpi" TargetMode="External"/><Relationship Id="rId2" Type="http://schemas.openxmlformats.org/officeDocument/2006/relationships/hyperlink" Target="http://www.ncpublicschool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cedcloud.mcnc.org/charter-schools" TargetMode="External"/><Relationship Id="rId4" Type="http://schemas.openxmlformats.org/officeDocument/2006/relationships/hyperlink" Target="https://ncedcloud.mcnc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>
            <a:extLst>
              <a:ext uri="{FF2B5EF4-FFF2-40B4-BE49-F238E27FC236}">
                <a16:creationId xmlns:a16="http://schemas.microsoft.com/office/drawing/2014/main" id="{98FE06DD-1AE2-4DAB-8E0A-6367BC2DCBA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Accessing State and Local </a:t>
            </a:r>
            <a:br>
              <a:rPr lang="en-US" altLang="en-US" dirty="0"/>
            </a:br>
            <a:r>
              <a:rPr lang="en-US" altLang="en-US" dirty="0"/>
              <a:t>K-12 Applications </a:t>
            </a:r>
          </a:p>
        </p:txBody>
      </p:sp>
      <p:sp>
        <p:nvSpPr>
          <p:cNvPr id="4098" name="Rectangle 3">
            <a:extLst>
              <a:ext uri="{FF2B5EF4-FFF2-40B4-BE49-F238E27FC236}">
                <a16:creationId xmlns:a16="http://schemas.microsoft.com/office/drawing/2014/main" id="{8E29FDB5-B2B3-4849-9B4E-E2008CC9E5E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By: </a:t>
            </a:r>
          </a:p>
          <a:p>
            <a:pPr eaLnBrk="1" hangingPunct="1"/>
            <a:r>
              <a:rPr lang="en-US" altLang="en-US" dirty="0"/>
              <a:t>Jordan Kincaid</a:t>
            </a:r>
          </a:p>
          <a:p>
            <a:pPr eaLnBrk="1" hangingPunct="1"/>
            <a:r>
              <a:rPr lang="en-US" altLang="en-US" dirty="0"/>
              <a:t>DPI Technology Services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11A94-91AD-40C1-9549-8F5969C8C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K-12 Applications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942CA-EA39-4DAE-BE95-917527BB3AA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NCID </a:t>
            </a:r>
          </a:p>
          <a:p>
            <a:r>
              <a:rPr lang="en-US" dirty="0"/>
              <a:t>RACF </a:t>
            </a:r>
          </a:p>
          <a:p>
            <a:r>
              <a:rPr lang="en-US" dirty="0"/>
              <a:t>NC EDDIE </a:t>
            </a:r>
          </a:p>
          <a:p>
            <a:r>
              <a:rPr lang="en-US" dirty="0"/>
              <a:t>Staff UID </a:t>
            </a:r>
          </a:p>
          <a:p>
            <a:r>
              <a:rPr lang="en-US" dirty="0"/>
              <a:t>Student UID </a:t>
            </a:r>
          </a:p>
          <a:p>
            <a:r>
              <a:rPr lang="en-US" dirty="0"/>
              <a:t>NCEdCloud IAM Service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0DA276-7B93-4AE0-B80B-2628245892E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PowerSchool </a:t>
            </a:r>
          </a:p>
          <a:p>
            <a:r>
              <a:rPr lang="en-US" dirty="0" err="1"/>
              <a:t>Schoolnet</a:t>
            </a:r>
            <a:r>
              <a:rPr lang="en-US" dirty="0"/>
              <a:t> </a:t>
            </a:r>
          </a:p>
          <a:p>
            <a:r>
              <a:rPr lang="en-US" dirty="0"/>
              <a:t>Canvas </a:t>
            </a:r>
          </a:p>
          <a:p>
            <a:r>
              <a:rPr lang="en-US" dirty="0" err="1"/>
              <a:t>GoOpenNC</a:t>
            </a:r>
            <a:r>
              <a:rPr lang="en-US" dirty="0"/>
              <a:t> </a:t>
            </a:r>
          </a:p>
          <a:p>
            <a:r>
              <a:rPr lang="en-US" dirty="0"/>
              <a:t>NCEES </a:t>
            </a:r>
          </a:p>
          <a:p>
            <a:r>
              <a:rPr lang="en-US" dirty="0"/>
              <a:t>EVAAS </a:t>
            </a:r>
          </a:p>
          <a:p>
            <a:r>
              <a:rPr lang="en-US" dirty="0"/>
              <a:t>ECATS </a:t>
            </a:r>
          </a:p>
          <a:p>
            <a:r>
              <a:rPr lang="en-US" dirty="0"/>
              <a:t>Local applications </a:t>
            </a:r>
          </a:p>
        </p:txBody>
      </p:sp>
    </p:spTree>
    <p:extLst>
      <p:ext uri="{BB962C8B-B14F-4D97-AF65-F5344CB8AC3E}">
        <p14:creationId xmlns:p14="http://schemas.microsoft.com/office/powerpoint/2010/main" val="1450921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DC414-D9D0-4D1A-BEBD-EB00AB01D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K-12 Application Categories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E3280-BCF6-4A67-905C-2B54CA7396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495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Access  </a:t>
            </a:r>
          </a:p>
          <a:p>
            <a:r>
              <a:rPr lang="en-US" sz="2800" dirty="0"/>
              <a:t>NCID </a:t>
            </a:r>
          </a:p>
          <a:p>
            <a:r>
              <a:rPr lang="en-US" sz="2800" dirty="0"/>
              <a:t>Staff UID </a:t>
            </a:r>
          </a:p>
          <a:p>
            <a:r>
              <a:rPr lang="en-US" sz="2800" dirty="0"/>
              <a:t>Student UID </a:t>
            </a:r>
          </a:p>
          <a:p>
            <a:r>
              <a:rPr lang="en-US" sz="2800" dirty="0"/>
              <a:t>NCEdCloud IAM Service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031DBE-7772-411E-B848-A735D7A593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953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Operational</a:t>
            </a:r>
          </a:p>
          <a:p>
            <a:r>
              <a:rPr lang="en-US" sz="2800" dirty="0"/>
              <a:t>EDDIE </a:t>
            </a:r>
          </a:p>
          <a:p>
            <a:r>
              <a:rPr lang="en-US" sz="2800" dirty="0"/>
              <a:t>EVAAS </a:t>
            </a:r>
          </a:p>
          <a:p>
            <a:r>
              <a:rPr lang="en-US" sz="2800" dirty="0"/>
              <a:t>ECATS </a:t>
            </a:r>
          </a:p>
          <a:p>
            <a:r>
              <a:rPr lang="en-US" sz="2800" dirty="0"/>
              <a:t>PowerSchool </a:t>
            </a:r>
          </a:p>
          <a:p>
            <a:r>
              <a:rPr lang="en-US" sz="2800" dirty="0" err="1"/>
              <a:t>Schoolnet</a:t>
            </a:r>
            <a:endParaRPr lang="en-US" sz="2800" dirty="0"/>
          </a:p>
          <a:p>
            <a:r>
              <a:rPr lang="en-US" sz="2800" dirty="0"/>
              <a:t>Canvas </a:t>
            </a:r>
          </a:p>
          <a:p>
            <a:r>
              <a:rPr lang="en-US" sz="2800" dirty="0"/>
              <a:t>NCEES </a:t>
            </a:r>
          </a:p>
          <a:p>
            <a:r>
              <a:rPr lang="en-US" sz="2800" dirty="0"/>
              <a:t>Etc. </a:t>
            </a:r>
          </a:p>
        </p:txBody>
      </p:sp>
    </p:spTree>
    <p:extLst>
      <p:ext uri="{BB962C8B-B14F-4D97-AF65-F5344CB8AC3E}">
        <p14:creationId xmlns:p14="http://schemas.microsoft.com/office/powerpoint/2010/main" val="3690994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AB559-B57B-4832-83FD-D055F1D7A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Access the Access Apps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9E09A04-11E1-4147-987B-CD31C921D86D}"/>
              </a:ext>
            </a:extLst>
          </p:cNvPr>
          <p:cNvSpPr/>
          <p:nvPr/>
        </p:nvSpPr>
        <p:spPr bwMode="auto">
          <a:xfrm>
            <a:off x="3276600" y="2818754"/>
            <a:ext cx="1600200" cy="64318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NCID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80D950C-EFB1-42B6-8264-EF11162B4D98}"/>
              </a:ext>
            </a:extLst>
          </p:cNvPr>
          <p:cNvSpPr/>
          <p:nvPr/>
        </p:nvSpPr>
        <p:spPr bwMode="auto">
          <a:xfrm>
            <a:off x="484968" y="1812010"/>
            <a:ext cx="1600200" cy="64318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OCS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5C98EFC-6574-47E4-BA55-0A4BCB1AB80B}"/>
              </a:ext>
            </a:extLst>
          </p:cNvPr>
          <p:cNvSpPr/>
          <p:nvPr/>
        </p:nvSpPr>
        <p:spPr bwMode="auto">
          <a:xfrm>
            <a:off x="484968" y="3988876"/>
            <a:ext cx="1600200" cy="64318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DPI IT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97C3C6C-7F83-4C01-AE5E-D463A8B4217B}"/>
              </a:ext>
            </a:extLst>
          </p:cNvPr>
          <p:cNvSpPr/>
          <p:nvPr/>
        </p:nvSpPr>
        <p:spPr bwMode="auto">
          <a:xfrm>
            <a:off x="6562886" y="1751954"/>
            <a:ext cx="1600200" cy="64318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EDDIE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84C1A5E-3A1D-4CF4-A80C-AEAF6C83ECB5}"/>
              </a:ext>
            </a:extLst>
          </p:cNvPr>
          <p:cNvSpPr/>
          <p:nvPr/>
        </p:nvSpPr>
        <p:spPr bwMode="auto">
          <a:xfrm>
            <a:off x="6066940" y="2818754"/>
            <a:ext cx="2592092" cy="64318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Student UID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C3FD222-6EDE-4AD0-8F40-AC565FCA0051}"/>
              </a:ext>
            </a:extLst>
          </p:cNvPr>
          <p:cNvSpPr/>
          <p:nvPr/>
        </p:nvSpPr>
        <p:spPr bwMode="auto">
          <a:xfrm>
            <a:off x="6257440" y="3928820"/>
            <a:ext cx="2211092" cy="64318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Staff UID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 </a:t>
            </a:r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CD078917-CF10-47F8-B2A3-E41CD373367B}"/>
              </a:ext>
            </a:extLst>
          </p:cNvPr>
          <p:cNvCxnSpPr>
            <a:stCxn id="6" idx="0"/>
            <a:endCxn id="4" idx="1"/>
          </p:cNvCxnSpPr>
          <p:nvPr/>
        </p:nvCxnSpPr>
        <p:spPr bwMode="auto">
          <a:xfrm rot="5400000" flipH="1" flipV="1">
            <a:off x="1856568" y="2568844"/>
            <a:ext cx="848532" cy="1991532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CBE46985-3E5C-4DA3-80B2-812512185123}"/>
              </a:ext>
            </a:extLst>
          </p:cNvPr>
          <p:cNvCxnSpPr>
            <a:stCxn id="5" idx="2"/>
            <a:endCxn id="4" idx="1"/>
          </p:cNvCxnSpPr>
          <p:nvPr/>
        </p:nvCxnSpPr>
        <p:spPr bwMode="auto">
          <a:xfrm rot="16200000" flipH="1">
            <a:off x="1938257" y="1802001"/>
            <a:ext cx="685154" cy="1991532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D93B79D1-0EBA-4475-9312-5994519B62BC}"/>
              </a:ext>
            </a:extLst>
          </p:cNvPr>
          <p:cNvCxnSpPr>
            <a:stCxn id="4" idx="3"/>
            <a:endCxn id="7" idx="1"/>
          </p:cNvCxnSpPr>
          <p:nvPr/>
        </p:nvCxnSpPr>
        <p:spPr bwMode="auto">
          <a:xfrm flipV="1">
            <a:off x="4876800" y="2073544"/>
            <a:ext cx="1686086" cy="1066800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3350EA0D-9AF7-4BDC-A549-2821C070EA77}"/>
              </a:ext>
            </a:extLst>
          </p:cNvPr>
          <p:cNvCxnSpPr>
            <a:stCxn id="4" idx="3"/>
            <a:endCxn id="9" idx="1"/>
          </p:cNvCxnSpPr>
          <p:nvPr/>
        </p:nvCxnSpPr>
        <p:spPr bwMode="auto">
          <a:xfrm>
            <a:off x="4876800" y="3140344"/>
            <a:ext cx="1380640" cy="1110066"/>
          </a:xfrm>
          <a:prstGeom prst="bentConnector3">
            <a:avLst>
              <a:gd name="adj1" fmla="val 6122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7E3346B-87BD-4F4A-AD71-3903DBEDE6B4}"/>
              </a:ext>
            </a:extLst>
          </p:cNvPr>
          <p:cNvCxnSpPr>
            <a:stCxn id="4" idx="3"/>
            <a:endCxn id="8" idx="1"/>
          </p:cNvCxnSpPr>
          <p:nvPr/>
        </p:nvCxnSpPr>
        <p:spPr bwMode="auto">
          <a:xfrm>
            <a:off x="4876800" y="3140344"/>
            <a:ext cx="11901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7DD5DAC2-7F99-41C8-B88A-DB991734992E}"/>
              </a:ext>
            </a:extLst>
          </p:cNvPr>
          <p:cNvSpPr/>
          <p:nvPr/>
        </p:nvSpPr>
        <p:spPr bwMode="auto">
          <a:xfrm>
            <a:off x="3276600" y="5148667"/>
            <a:ext cx="1600200" cy="64318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RACF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 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F82A7F9-69ED-43DD-BEF6-BEA588C1A4C2}"/>
              </a:ext>
            </a:extLst>
          </p:cNvPr>
          <p:cNvCxnSpPr/>
          <p:nvPr/>
        </p:nvCxnSpPr>
        <p:spPr bwMode="auto">
          <a:xfrm>
            <a:off x="2665708" y="3140344"/>
            <a:ext cx="0" cy="232991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C9152A5-EBEA-4A09-BDBD-0C08AE73A0F1}"/>
              </a:ext>
            </a:extLst>
          </p:cNvPr>
          <p:cNvCxnSpPr>
            <a:endCxn id="26" idx="1"/>
          </p:cNvCxnSpPr>
          <p:nvPr/>
        </p:nvCxnSpPr>
        <p:spPr bwMode="auto">
          <a:xfrm>
            <a:off x="2665708" y="5470257"/>
            <a:ext cx="6108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92125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B3CD4-8BC7-4895-A67F-6EE2FE92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Access the Ops Apps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BBA8DBB-A9F4-4D69-9AD3-7FCDCC645D91}"/>
              </a:ext>
            </a:extLst>
          </p:cNvPr>
          <p:cNvSpPr/>
          <p:nvPr/>
        </p:nvSpPr>
        <p:spPr bwMode="auto">
          <a:xfrm>
            <a:off x="2808422" y="5104105"/>
            <a:ext cx="2168024" cy="502395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PowerSchool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4F0AA33-7A67-4607-A888-0409CA53472C}"/>
              </a:ext>
            </a:extLst>
          </p:cNvPr>
          <p:cNvSpPr/>
          <p:nvPr/>
        </p:nvSpPr>
        <p:spPr bwMode="auto">
          <a:xfrm>
            <a:off x="5410200" y="3107409"/>
            <a:ext cx="3156488" cy="64318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NCEdCloud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AD849F8-5D3F-41C3-8523-7456E7B3A732}"/>
              </a:ext>
            </a:extLst>
          </p:cNvPr>
          <p:cNvSpPr/>
          <p:nvPr/>
        </p:nvSpPr>
        <p:spPr bwMode="auto">
          <a:xfrm>
            <a:off x="3092334" y="1631194"/>
            <a:ext cx="1600200" cy="502397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Staff UID 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65B0FE7-3571-43D3-936D-641A134AE3F8}"/>
              </a:ext>
            </a:extLst>
          </p:cNvPr>
          <p:cNvSpPr/>
          <p:nvPr/>
        </p:nvSpPr>
        <p:spPr bwMode="auto">
          <a:xfrm>
            <a:off x="304800" y="5104103"/>
            <a:ext cx="1907333" cy="502397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Student UID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7852741-7B17-4C36-8A41-B34CA918EA15}"/>
              </a:ext>
            </a:extLst>
          </p:cNvPr>
          <p:cNvSpPr/>
          <p:nvPr/>
        </p:nvSpPr>
        <p:spPr bwMode="auto">
          <a:xfrm>
            <a:off x="304800" y="1631195"/>
            <a:ext cx="1907333" cy="502397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Finance/HR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FA656BD6-3AF3-4E85-90BD-2062B8B666AA}"/>
              </a:ext>
            </a:extLst>
          </p:cNvPr>
          <p:cNvSpPr/>
          <p:nvPr/>
        </p:nvSpPr>
        <p:spPr bwMode="auto">
          <a:xfrm>
            <a:off x="3350427" y="3177801"/>
            <a:ext cx="1084013" cy="502397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ODS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88E5A13-EF4C-4C0C-9A8F-9C519391AE56}"/>
              </a:ext>
            </a:extLst>
          </p:cNvPr>
          <p:cNvCxnSpPr>
            <a:stCxn id="24" idx="3"/>
            <a:endCxn id="8" idx="1"/>
          </p:cNvCxnSpPr>
          <p:nvPr/>
        </p:nvCxnSpPr>
        <p:spPr bwMode="auto">
          <a:xfrm flipV="1">
            <a:off x="2212133" y="1882393"/>
            <a:ext cx="880201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5D74537-2407-4364-BB49-D49C2FC308C4}"/>
              </a:ext>
            </a:extLst>
          </p:cNvPr>
          <p:cNvCxnSpPr>
            <a:stCxn id="14" idx="3"/>
            <a:endCxn id="4" idx="1"/>
          </p:cNvCxnSpPr>
          <p:nvPr/>
        </p:nvCxnSpPr>
        <p:spPr bwMode="auto">
          <a:xfrm>
            <a:off x="2212133" y="5355302"/>
            <a:ext cx="596289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25D0D7E-547A-42A8-BB06-99299BAC7AA6}"/>
              </a:ext>
            </a:extLst>
          </p:cNvPr>
          <p:cNvCxnSpPr>
            <a:stCxn id="4" idx="0"/>
            <a:endCxn id="31" idx="2"/>
          </p:cNvCxnSpPr>
          <p:nvPr/>
        </p:nvCxnSpPr>
        <p:spPr bwMode="auto">
          <a:xfrm flipV="1">
            <a:off x="3892434" y="3680198"/>
            <a:ext cx="0" cy="14239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36F40222-C09F-42E9-91FD-8FC4122E602A}"/>
              </a:ext>
            </a:extLst>
          </p:cNvPr>
          <p:cNvCxnSpPr>
            <a:stCxn id="8" idx="2"/>
            <a:endCxn id="31" idx="0"/>
          </p:cNvCxnSpPr>
          <p:nvPr/>
        </p:nvCxnSpPr>
        <p:spPr bwMode="auto">
          <a:xfrm>
            <a:off x="3892434" y="2133591"/>
            <a:ext cx="0" cy="10442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E5E7DF97-8AE5-4480-9EAE-A86C5EECB274}"/>
              </a:ext>
            </a:extLst>
          </p:cNvPr>
          <p:cNvCxnSpPr>
            <a:stCxn id="31" idx="3"/>
            <a:endCxn id="5" idx="1"/>
          </p:cNvCxnSpPr>
          <p:nvPr/>
        </p:nvCxnSpPr>
        <p:spPr bwMode="auto">
          <a:xfrm flipV="1">
            <a:off x="4434440" y="3428999"/>
            <a:ext cx="975760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BDDD81D-EF27-440C-9007-F9E21DA1D2B7}"/>
              </a:ext>
            </a:extLst>
          </p:cNvPr>
          <p:cNvCxnSpPr>
            <a:stCxn id="5" idx="3"/>
          </p:cNvCxnSpPr>
          <p:nvPr/>
        </p:nvCxnSpPr>
        <p:spPr bwMode="auto">
          <a:xfrm>
            <a:off x="8566688" y="3428999"/>
            <a:ext cx="42491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1644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B3CD4-8BC7-4895-A67F-6EE2FE92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Access the Ops Apps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4F0AA33-7A67-4607-A888-0409CA53472C}"/>
              </a:ext>
            </a:extLst>
          </p:cNvPr>
          <p:cNvSpPr/>
          <p:nvPr/>
        </p:nvSpPr>
        <p:spPr bwMode="auto">
          <a:xfrm>
            <a:off x="304800" y="3187455"/>
            <a:ext cx="2438400" cy="64318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NCEdCloud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B4DDD6A-143D-4C9D-918D-C5816ACE714A}"/>
              </a:ext>
            </a:extLst>
          </p:cNvPr>
          <p:cNvSpPr/>
          <p:nvPr/>
        </p:nvSpPr>
        <p:spPr bwMode="auto">
          <a:xfrm>
            <a:off x="3657600" y="1757738"/>
            <a:ext cx="1371600" cy="502397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EVAAS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F4EB21A-B290-4F4D-9035-16C94396D612}"/>
              </a:ext>
            </a:extLst>
          </p:cNvPr>
          <p:cNvSpPr/>
          <p:nvPr/>
        </p:nvSpPr>
        <p:spPr bwMode="auto">
          <a:xfrm>
            <a:off x="5257800" y="1757738"/>
            <a:ext cx="2133600" cy="502397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PowerSchool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EE28C1A-E6D6-47AB-BD02-2346B2117245}"/>
              </a:ext>
            </a:extLst>
          </p:cNvPr>
          <p:cNvSpPr/>
          <p:nvPr/>
        </p:nvSpPr>
        <p:spPr bwMode="auto">
          <a:xfrm>
            <a:off x="4114800" y="2691615"/>
            <a:ext cx="1371600" cy="502397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NCEES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B65C333-4BCF-425C-8D34-3A95DAE31562}"/>
              </a:ext>
            </a:extLst>
          </p:cNvPr>
          <p:cNvSpPr/>
          <p:nvPr/>
        </p:nvSpPr>
        <p:spPr bwMode="auto">
          <a:xfrm>
            <a:off x="6324600" y="2549968"/>
            <a:ext cx="1752600" cy="502397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ea typeface="ヒラギノ角ゴ Pro W3" panose="020B0300000000000000" pitchFamily="34" charset="-128"/>
              </a:rPr>
              <a:t>Schoolnet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C7A6AA0-CBA7-4637-B346-298CC615A0D3}"/>
              </a:ext>
            </a:extLst>
          </p:cNvPr>
          <p:cNvSpPr/>
          <p:nvPr/>
        </p:nvSpPr>
        <p:spPr bwMode="auto">
          <a:xfrm>
            <a:off x="4174533" y="3628029"/>
            <a:ext cx="1376344" cy="502397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ea typeface="ヒラギノ角ゴ Pro W3" panose="020B0300000000000000" pitchFamily="34" charset="-128"/>
              </a:rPr>
              <a:t>ECATS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03BB68F-F39B-41F6-B30A-1AB1D2D6F7C6}"/>
              </a:ext>
            </a:extLst>
          </p:cNvPr>
          <p:cNvSpPr/>
          <p:nvPr/>
        </p:nvSpPr>
        <p:spPr bwMode="auto">
          <a:xfrm>
            <a:off x="3276600" y="1524000"/>
            <a:ext cx="5562600" cy="44196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B8CCD90-6B32-4FB1-87CD-D5698480DDE4}"/>
              </a:ext>
            </a:extLst>
          </p:cNvPr>
          <p:cNvCxnSpPr>
            <a:stCxn id="5" idx="3"/>
          </p:cNvCxnSpPr>
          <p:nvPr/>
        </p:nvCxnSpPr>
        <p:spPr bwMode="auto">
          <a:xfrm>
            <a:off x="2743200" y="3509045"/>
            <a:ext cx="533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6E51244-FA5B-4CCE-8D85-82281BA23659}"/>
              </a:ext>
            </a:extLst>
          </p:cNvPr>
          <p:cNvSpPr/>
          <p:nvPr/>
        </p:nvSpPr>
        <p:spPr bwMode="auto">
          <a:xfrm>
            <a:off x="6991083" y="3328238"/>
            <a:ext cx="1371600" cy="502397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Ca</a:t>
            </a:r>
            <a:r>
              <a:rPr lang="en-US" dirty="0">
                <a:ea typeface="ヒラギノ角ゴ Pro W3" panose="020B0300000000000000" pitchFamily="34" charset="-128"/>
              </a:rPr>
              <a:t>nvas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5BB76D1-F634-4F67-8B1C-7F48F9A2A5FB}"/>
              </a:ext>
            </a:extLst>
          </p:cNvPr>
          <p:cNvSpPr/>
          <p:nvPr/>
        </p:nvSpPr>
        <p:spPr bwMode="auto">
          <a:xfrm>
            <a:off x="5931976" y="4097093"/>
            <a:ext cx="1915332" cy="502397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GoOpenNC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B36794F-BA6A-447A-99B6-71DA7752E1DF}"/>
              </a:ext>
            </a:extLst>
          </p:cNvPr>
          <p:cNvSpPr/>
          <p:nvPr/>
        </p:nvSpPr>
        <p:spPr bwMode="auto">
          <a:xfrm>
            <a:off x="4830852" y="5175154"/>
            <a:ext cx="1381932" cy="502397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Istation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ヒラギノ角ゴ Pro W3" panose="020B0300000000000000" pitchFamily="34" charset="-128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DB127F9-E562-4F8B-9290-5E86CA9B8A74}"/>
              </a:ext>
            </a:extLst>
          </p:cNvPr>
          <p:cNvSpPr/>
          <p:nvPr/>
        </p:nvSpPr>
        <p:spPr bwMode="auto">
          <a:xfrm>
            <a:off x="3551695" y="4495924"/>
            <a:ext cx="1338666" cy="502397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ea typeface="ヒラギノ角ゴ Pro W3" panose="020B0300000000000000" pitchFamily="34" charset="-128"/>
              </a:rPr>
              <a:t>NC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 ELI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2868854-8264-4513-A70F-9F2091FC1390}"/>
              </a:ext>
            </a:extLst>
          </p:cNvPr>
          <p:cNvSpPr/>
          <p:nvPr/>
        </p:nvSpPr>
        <p:spPr bwMode="auto">
          <a:xfrm>
            <a:off x="6672020" y="4866333"/>
            <a:ext cx="1915332" cy="502397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panose="020B0300000000000000" pitchFamily="34" charset="-128"/>
              </a:rPr>
              <a:t>Local Apps</a:t>
            </a:r>
          </a:p>
        </p:txBody>
      </p:sp>
    </p:spTree>
    <p:extLst>
      <p:ext uri="{BB962C8B-B14F-4D97-AF65-F5344CB8AC3E}">
        <p14:creationId xmlns:p14="http://schemas.microsoft.com/office/powerpoint/2010/main" val="3362054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96D67-0563-46C9-98D3-FFC43A88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E3745-7093-4489-8118-627C151EB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8229600" cy="4876800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b="1" dirty="0"/>
              <a:t>Get Relevant System Admin Roles </a:t>
            </a:r>
          </a:p>
          <a:p>
            <a:pPr>
              <a:spcAft>
                <a:spcPts val="1200"/>
              </a:spcAft>
            </a:pPr>
            <a:r>
              <a:rPr lang="en-US" sz="2400" b="1" dirty="0"/>
              <a:t>Local Admins for NCID: </a:t>
            </a:r>
            <a:r>
              <a:rPr lang="en-US" sz="2400" dirty="0"/>
              <a:t>Create other local NCID accounts and provide account management support.  </a:t>
            </a:r>
          </a:p>
          <a:p>
            <a:pPr>
              <a:spcAft>
                <a:spcPts val="1200"/>
              </a:spcAft>
            </a:pPr>
            <a:r>
              <a:rPr lang="en-US" sz="2400" b="1" dirty="0"/>
              <a:t>Security Officer for Student UID: </a:t>
            </a:r>
            <a:r>
              <a:rPr lang="en-US" sz="2400" dirty="0"/>
              <a:t>Review and approve access requests to Student UID for other CD staff. </a:t>
            </a:r>
          </a:p>
          <a:p>
            <a:pPr>
              <a:spcAft>
                <a:spcPts val="1200"/>
              </a:spcAft>
            </a:pPr>
            <a:r>
              <a:rPr lang="en-US" sz="2400" b="1" dirty="0"/>
              <a:t>LEA/CS Administrator in the NCEdCloud: </a:t>
            </a:r>
            <a:r>
              <a:rPr lang="en-US" sz="2400" dirty="0"/>
              <a:t>Approves other roles in system, submits integration requests, has access to staff and student accounts, performs account management activities, etc. </a:t>
            </a:r>
          </a:p>
        </p:txBody>
      </p:sp>
    </p:spTree>
    <p:extLst>
      <p:ext uri="{BB962C8B-B14F-4D97-AF65-F5344CB8AC3E}">
        <p14:creationId xmlns:p14="http://schemas.microsoft.com/office/powerpoint/2010/main" val="2447849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313D9-01C5-401B-BF46-AFDFA741A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Information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C4A9A-78F5-4F49-ADB5-352DFC03D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495800"/>
          </a:xfrm>
        </p:spPr>
        <p:txBody>
          <a:bodyPr/>
          <a:lstStyle/>
          <a:p>
            <a:r>
              <a:rPr lang="en-US" sz="2800" dirty="0"/>
              <a:t>DPI Website: </a:t>
            </a:r>
          </a:p>
          <a:p>
            <a:pPr lvl="1"/>
            <a:r>
              <a:rPr lang="en-US" sz="2600" dirty="0">
                <a:hlinkClick r:id="rId2"/>
              </a:rPr>
              <a:t>www.ncpublicschools.org</a:t>
            </a:r>
            <a:endParaRPr lang="en-US" sz="2600" dirty="0"/>
          </a:p>
          <a:p>
            <a:r>
              <a:rPr lang="en-US" sz="2800" dirty="0"/>
              <a:t>DPI Technology Support Center: </a:t>
            </a:r>
          </a:p>
          <a:p>
            <a:pPr lvl="1"/>
            <a:r>
              <a:rPr lang="en-US" sz="2600" dirty="0">
                <a:hlinkClick r:id="rId3"/>
              </a:rPr>
              <a:t>https://ncgov.service-now.com/sp_dpi</a:t>
            </a:r>
            <a:endParaRPr lang="en-US" sz="2600" dirty="0"/>
          </a:p>
          <a:p>
            <a:pPr lvl="1"/>
            <a:r>
              <a:rPr lang="en-US" sz="2600" dirty="0"/>
              <a:t>(919) 716-1840 </a:t>
            </a:r>
          </a:p>
          <a:p>
            <a:r>
              <a:rPr lang="en-US" sz="2800" dirty="0"/>
              <a:t>NCEdCloud Info Site:</a:t>
            </a:r>
            <a:r>
              <a:rPr lang="en-US" sz="2800" dirty="0">
                <a:hlinkClick r:id="rId4"/>
              </a:rPr>
              <a:t> </a:t>
            </a:r>
          </a:p>
          <a:p>
            <a:pPr lvl="1"/>
            <a:r>
              <a:rPr lang="en-US" sz="2600" dirty="0">
                <a:hlinkClick r:id="rId4"/>
              </a:rPr>
              <a:t>https://ncedcloud.mcnc.org/</a:t>
            </a:r>
            <a:r>
              <a:rPr lang="en-US" sz="2600" dirty="0"/>
              <a:t> </a:t>
            </a:r>
          </a:p>
          <a:p>
            <a:r>
              <a:rPr lang="en-US" sz="2800" dirty="0"/>
              <a:t>NCEdCloud Info Site Charter Info:  </a:t>
            </a:r>
          </a:p>
          <a:p>
            <a:pPr lvl="1"/>
            <a:r>
              <a:rPr lang="en-US" sz="2600" dirty="0">
                <a:hlinkClick r:id="rId5"/>
              </a:rPr>
              <a:t>https://ncedcloud.mcnc.org/charter-schools</a:t>
            </a:r>
            <a:r>
              <a:rPr lang="en-US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234598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ヒラギノ角ゴ Pro W3" panose="020B0300000000000000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ヒラギノ角ゴ Pro W3" panose="020B0300000000000000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1092</TotalTime>
  <Words>241</Words>
  <Application>Microsoft Office PowerPoint</Application>
  <PresentationFormat>On-screen Show (4:3)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Blank Presentation</vt:lpstr>
      <vt:lpstr>Accessing State and Local  K-12 Applications </vt:lpstr>
      <vt:lpstr>K-12 Applications </vt:lpstr>
      <vt:lpstr>K-12 Application Categories </vt:lpstr>
      <vt:lpstr>How to Access the Access Apps </vt:lpstr>
      <vt:lpstr>How to Access the Ops Apps </vt:lpstr>
      <vt:lpstr>How to Access the Ops Apps </vt:lpstr>
      <vt:lpstr>Next Steps </vt:lpstr>
      <vt:lpstr>Additional Information </vt:lpstr>
    </vt:vector>
  </TitlesOfParts>
  <Company>Shauna Queen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Shauna Queen</dc:creator>
  <cp:lastModifiedBy>Jordan Kincaid</cp:lastModifiedBy>
  <cp:revision>29</cp:revision>
  <dcterms:created xsi:type="dcterms:W3CDTF">2007-08-22T19:30:24Z</dcterms:created>
  <dcterms:modified xsi:type="dcterms:W3CDTF">2020-05-27T17:28:18Z</dcterms:modified>
</cp:coreProperties>
</file>