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2" r:id="rId18"/>
    <p:sldId id="271" r:id="rId19"/>
    <p:sldId id="273" r:id="rId20"/>
    <p:sldId id="274" r:id="rId21"/>
    <p:sldId id="277" r:id="rId2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591927-3484-42E4-ADD0-A9F7FF2D6B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7F6C7D-2602-45D3-B911-8C0DB2CB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73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532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61208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709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532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61208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709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532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61208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709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65" name="Google Shape;65;p4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3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.</a:t>
            </a:r>
            <a:endParaRPr/>
          </a:p>
        </p:txBody>
      </p:sp>
      <p:sp>
        <p:nvSpPr>
          <p:cNvPr id="125" name="Google Shape;125;p33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10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36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31" name="Google Shape;131;p36:notes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7" name="Google Shape;137;p5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r>
              <a:rPr lang="en-US"/>
              <a:t> </a:t>
            </a:r>
            <a:endParaRPr/>
          </a:p>
          <a:p>
            <a:pPr marL="0" indent="0">
              <a:spcBef>
                <a:spcPts val="367"/>
              </a:spcBef>
            </a:pPr>
            <a:endParaRPr/>
          </a:p>
          <a:p>
            <a:pPr marL="0" indent="0">
              <a:spcBef>
                <a:spcPts val="367"/>
              </a:spcBef>
            </a:pPr>
            <a:endParaRPr/>
          </a:p>
          <a:p>
            <a:pPr marL="0" indent="0">
              <a:spcBef>
                <a:spcPts val="367"/>
              </a:spcBef>
            </a:pPr>
            <a:endParaRPr/>
          </a:p>
          <a:p>
            <a:pPr marL="0" indent="0">
              <a:spcBef>
                <a:spcPts val="367"/>
              </a:spcBef>
            </a:pPr>
            <a:endParaRPr/>
          </a:p>
          <a:p>
            <a:pPr marL="0" indent="0">
              <a:spcBef>
                <a:spcPts val="367"/>
              </a:spcBef>
            </a:pPr>
            <a:endParaRPr/>
          </a:p>
          <a:p>
            <a:pPr marL="0" indent="0">
              <a:spcBef>
                <a:spcPts val="367"/>
              </a:spcBef>
            </a:pPr>
            <a:endParaRPr/>
          </a:p>
        </p:txBody>
      </p:sp>
      <p:sp>
        <p:nvSpPr>
          <p:cNvPr id="138" name="Google Shape;138;p50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12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3289eef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g113289eeff_0_12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145" name="Google Shape;145;g113289eeff_0_12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13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93b467ee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0" name="Google Shape;150;g593b467eed_0_1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r>
              <a:rPr lang="en-US"/>
              <a:t> </a:t>
            </a:r>
            <a:endParaRPr/>
          </a:p>
          <a:p>
            <a:pPr marL="0" indent="0">
              <a:spcBef>
                <a:spcPts val="367"/>
              </a:spcBef>
            </a:pPr>
            <a:endParaRPr/>
          </a:p>
          <a:p>
            <a:pPr marL="0" indent="0">
              <a:spcBef>
                <a:spcPts val="367"/>
              </a:spcBef>
            </a:pPr>
            <a:endParaRPr/>
          </a:p>
          <a:p>
            <a:pPr marL="0" indent="0">
              <a:spcBef>
                <a:spcPts val="367"/>
              </a:spcBef>
            </a:pPr>
            <a:endParaRPr/>
          </a:p>
          <a:p>
            <a:pPr marL="0" indent="0">
              <a:spcBef>
                <a:spcPts val="367"/>
              </a:spcBef>
            </a:pPr>
            <a:endParaRPr/>
          </a:p>
          <a:p>
            <a:pPr marL="0" indent="0">
              <a:spcBef>
                <a:spcPts val="367"/>
              </a:spcBef>
            </a:pPr>
            <a:endParaRPr/>
          </a:p>
          <a:p>
            <a:pPr marL="0" indent="0">
              <a:spcBef>
                <a:spcPts val="367"/>
              </a:spcBef>
            </a:pPr>
            <a:endParaRPr/>
          </a:p>
        </p:txBody>
      </p:sp>
      <p:sp>
        <p:nvSpPr>
          <p:cNvPr id="151" name="Google Shape;151;g593b467eed_0_13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14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3289eef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g113289eeff_0_26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158" name="Google Shape;158;g113289eeff_0_26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15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3289eef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g113289eeff_0_3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 </a:t>
            </a:r>
            <a:endParaRPr/>
          </a:p>
        </p:txBody>
      </p:sp>
      <p:sp>
        <p:nvSpPr>
          <p:cNvPr id="164" name="Google Shape;164;g113289eeff_0_31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16</a:t>
            </a:fld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74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3289eef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g113289eeff_0_36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 </a:t>
            </a:r>
            <a:endParaRPr/>
          </a:p>
        </p:txBody>
      </p:sp>
      <p:sp>
        <p:nvSpPr>
          <p:cNvPr id="171" name="Google Shape;171;g113289eeff_0_36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17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3289eef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g113289eeff_0_3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 </a:t>
            </a:r>
            <a:endParaRPr/>
          </a:p>
        </p:txBody>
      </p:sp>
      <p:sp>
        <p:nvSpPr>
          <p:cNvPr id="164" name="Google Shape;164;g113289eeff_0_31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18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4fc9f809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4fc9f809_2_15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r>
              <a:rPr lang="en-US"/>
              <a:t> </a:t>
            </a:r>
            <a:endParaRPr/>
          </a:p>
        </p:txBody>
      </p:sp>
      <p:sp>
        <p:nvSpPr>
          <p:cNvPr id="178" name="Google Shape;178;g134fc9f809_2_15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0" name="Google Shape;70;p68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71" name="Google Shape;71;p68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2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5" name="Google Shape;185;p66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r>
              <a:rPr lang="en-US"/>
              <a:t> </a:t>
            </a:r>
            <a:endParaRPr/>
          </a:p>
        </p:txBody>
      </p:sp>
      <p:sp>
        <p:nvSpPr>
          <p:cNvPr id="186" name="Google Shape;186;p66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20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93b467ee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2" name="Google Shape;192;g593b467eed_0_19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93" name="Google Shape;193;g593b467eed_0_19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21</a:t>
            </a:fld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3289eef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3289eeff_1_6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Bef>
                <a:spcPts val="367"/>
              </a:spcBef>
            </a:pPr>
            <a:endParaRPr/>
          </a:p>
        </p:txBody>
      </p:sp>
      <p:sp>
        <p:nvSpPr>
          <p:cNvPr id="80" name="Google Shape;80;g113289eeff_1_6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3289ee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g113289eeff_0_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87" name="Google Shape;87;g113289eeff_0_0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4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93b467e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g593b467eed_0_5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93" name="Google Shape;93;g593b467eed_0_5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5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93b467e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g593b467eed_0_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99" name="Google Shape;99;g593b467eed_0_0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6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4fc9f80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g134fc9f809_2_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105" name="Google Shape;105;g134fc9f809_2_0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7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9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11" name="Google Shape;111;p29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/>
              <a:pPr algn="r"/>
              <a:t>8</a:t>
            </a:fld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3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FFF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31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/>
              <a:pPr algn="r"/>
              <a:t>9</a:t>
            </a:fld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BluebackPPTCover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2324100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4591050" y="2228850"/>
            <a:ext cx="5791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628650" y="361950"/>
            <a:ext cx="57912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1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C92">
            <a:alpha val="2196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luebackPPTCover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dpi.nc.gov/ncref/btsp-peer-review?authuser=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3nc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gedfac.ncdpi.wikispaces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NCDPIRE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NCDPIRE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mXwusISvMI3FToZNnsroxKOTzlP9Kic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rY_uq-FSERA7HDoxdMmYk3QAkSTBvSE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85800" y="1343825"/>
            <a:ext cx="7772400" cy="51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Beginning Teacher </a:t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Program (BTSP)</a:t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US" sz="4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Charter Leaders</a:t>
            </a:r>
            <a:br>
              <a:rPr lang="en-US" sz="4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dirty="0" smtClean="0"/>
              <a:t>Virtual</a:t>
            </a:r>
            <a:r>
              <a:rPr lang="en-US" sz="4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Institute</a:t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dirty="0"/>
              <a:t>June </a:t>
            </a:r>
            <a:r>
              <a:rPr lang="en-US" sz="4400" dirty="0" smtClean="0"/>
              <a:t>10, 2020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>
            <a:off x="0" y="1219200"/>
            <a:ext cx="9144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Beginning Teacher Support Program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Peer Review Process</a:t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In order to assist </a:t>
            </a: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public and non-public school units </a:t>
            </a: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in progressing along the BTSP continuum to provide the highest quality support to beginning teachers, </a:t>
            </a: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public and non-public school units </a:t>
            </a: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with approved BTSP </a:t>
            </a: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plans, which support NC licensure for their teachers, will </a:t>
            </a: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participate in a regionally-based annual peer review. </a:t>
            </a: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Peer Review process includes an annual self-assessment and a peer review with a critical friend (filed annually with NCDPI).</a:t>
            </a:r>
            <a:endParaRPr sz="2000" b="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Data from the annual peer reviews will be summarized and analyzed by NCDPI on a five-year cycle.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body" idx="4294967295"/>
          </p:nvPr>
        </p:nvSpPr>
        <p:spPr>
          <a:xfrm>
            <a:off x="116200" y="977550"/>
            <a:ext cx="9027900" cy="49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Increase teacher effectiveness, thus student achievement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Help build capacity for “critical friend” collaboration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Encourage reflection for BT support and retention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Strengthen our profession through regional collaboration </a:t>
            </a:r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0" y="0"/>
            <a:ext cx="9144000" cy="755700"/>
          </a:xfrm>
          <a:prstGeom prst="rect">
            <a:avLst/>
          </a:prstGeom>
          <a:solidFill>
            <a:srgbClr val="8BB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600">
                <a:solidFill>
                  <a:srgbClr val="FFFFFF"/>
                </a:solidFill>
              </a:rPr>
              <a:t>eer Review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Process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body" idx="4294967295"/>
          </p:nvPr>
        </p:nvSpPr>
        <p:spPr>
          <a:xfrm>
            <a:off x="685800" y="1173350"/>
            <a:ext cx="7772400" cy="4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Growth Process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Begins with Self-Assessment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Critical review of current BTSP program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Annual requirement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Rating Scale (aligned with NCEES)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opportunity for continued growth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Five Program Standards 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policy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dirty="0"/>
              <a:t>Statewide documentation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link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0" y="0"/>
            <a:ext cx="9144000" cy="755700"/>
          </a:xfrm>
          <a:prstGeom prst="rect">
            <a:avLst/>
          </a:prstGeom>
          <a:solidFill>
            <a:srgbClr val="8BB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600">
                <a:solidFill>
                  <a:srgbClr val="FFFFFF"/>
                </a:solidFill>
              </a:rPr>
              <a:t>eer Review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Process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ctrTitle"/>
          </p:nvPr>
        </p:nvSpPr>
        <p:spPr>
          <a:xfrm>
            <a:off x="0" y="1219200"/>
            <a:ext cx="9144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Beginning Teacher Support Program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/>
              <a:t>Monitoring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Each public and non-public school unit with an </a:t>
            </a: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approved BTSP </a:t>
            </a: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plan, which supports NC licensure for their teachers, </a:t>
            </a:r>
            <a:b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will </a:t>
            </a: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be monitored for compliance with this </a:t>
            </a: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policy (TCED-016) by NCDPI. </a:t>
            </a: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Monitoring is completed on a five-year revolving cycle. Technical assistance is provided </a:t>
            </a: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as </a:t>
            </a: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necessary to address areas of concern.</a:t>
            </a:r>
            <a:endParaRPr sz="20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body" idx="4294967295"/>
          </p:nvPr>
        </p:nvSpPr>
        <p:spPr>
          <a:xfrm>
            <a:off x="685800" y="825175"/>
            <a:ext cx="8291146" cy="48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dirty="0"/>
              <a:t>LEAs/Charters must be in compliance with the policy to support beginning teachers.</a:t>
            </a:r>
            <a:endParaRPr sz="2500" dirty="0"/>
          </a:p>
          <a:p>
            <a:pPr marL="342900" lvl="0" indent="-31115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dirty="0"/>
              <a:t>BT Files Reviewed </a:t>
            </a:r>
            <a:endParaRPr sz="2500" dirty="0"/>
          </a:p>
          <a:p>
            <a:pPr marL="742950" lvl="1" indent="-266700" algn="l" rtl="0">
              <a:spcBef>
                <a:spcPts val="700"/>
              </a:spcBef>
              <a:spcAft>
                <a:spcPts val="0"/>
              </a:spcAft>
              <a:buSzPts val="2500"/>
              <a:buChar char="–"/>
            </a:pPr>
            <a:r>
              <a:rPr lang="en-US" sz="2500" dirty="0"/>
              <a:t>(30% of Previous Year’s BT1s, 2s, 3s)</a:t>
            </a:r>
            <a:endParaRPr sz="2500" dirty="0"/>
          </a:p>
          <a:p>
            <a:pPr marL="342900" lvl="0" indent="-31115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dirty="0" smtClean="0"/>
              <a:t>Monitoring instrument completed on-site </a:t>
            </a:r>
            <a:r>
              <a:rPr lang="en-US" sz="2500" dirty="0"/>
              <a:t>during the visit with ratings: </a:t>
            </a:r>
            <a:endParaRPr sz="2500" dirty="0"/>
          </a:p>
          <a:p>
            <a:pPr marL="742950" lvl="1" indent="-266700" algn="l" rtl="0">
              <a:spcBef>
                <a:spcPts val="700"/>
              </a:spcBef>
              <a:spcAft>
                <a:spcPts val="0"/>
              </a:spcAft>
              <a:buSzPts val="2500"/>
              <a:buChar char="–"/>
            </a:pPr>
            <a:r>
              <a:rPr lang="en-US" sz="2400" dirty="0"/>
              <a:t>Developing, Proficient, Accomplished, Distinguished </a:t>
            </a:r>
            <a:endParaRPr sz="2400" dirty="0"/>
          </a:p>
          <a:p>
            <a:pPr marL="342900" lvl="0" indent="-31115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dirty="0"/>
              <a:t>Findings include:</a:t>
            </a:r>
            <a:endParaRPr sz="2500" dirty="0"/>
          </a:p>
          <a:p>
            <a:pPr marL="742950" lvl="1" indent="-266700" algn="l" rtl="0">
              <a:spcBef>
                <a:spcPts val="700"/>
              </a:spcBef>
              <a:spcAft>
                <a:spcPts val="0"/>
              </a:spcAft>
              <a:buSzPts val="2500"/>
              <a:buChar char="–"/>
            </a:pPr>
            <a:r>
              <a:rPr lang="en-US" sz="2500" dirty="0"/>
              <a:t>Areas of Concern with resources needed to address these areas </a:t>
            </a:r>
            <a:endParaRPr sz="2500" dirty="0"/>
          </a:p>
          <a:p>
            <a:pPr marL="742950" lvl="1" indent="-266700" algn="l" rtl="0">
              <a:spcBef>
                <a:spcPts val="700"/>
              </a:spcBef>
              <a:spcAft>
                <a:spcPts val="0"/>
              </a:spcAft>
              <a:buSzPts val="2500"/>
              <a:buChar char="–"/>
            </a:pPr>
            <a:r>
              <a:rPr lang="en-US" sz="2500" dirty="0"/>
              <a:t>Recommended opportunities for improvement</a:t>
            </a:r>
            <a:endParaRPr sz="2500" dirty="0"/>
          </a:p>
          <a:p>
            <a:pPr marL="742950" lvl="1" indent="-266700" algn="l" rtl="0">
              <a:spcBef>
                <a:spcPts val="700"/>
              </a:spcBef>
              <a:spcAft>
                <a:spcPts val="0"/>
              </a:spcAft>
              <a:buSzPts val="2500"/>
              <a:buChar char="–"/>
            </a:pPr>
            <a:r>
              <a:rPr lang="en-US" sz="2500" dirty="0"/>
              <a:t>Commendations </a:t>
            </a:r>
            <a:endParaRPr sz="25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0" y="0"/>
            <a:ext cx="9144000" cy="755700"/>
          </a:xfrm>
          <a:prstGeom prst="rect">
            <a:avLst/>
          </a:prstGeom>
          <a:solidFill>
            <a:srgbClr val="8BB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BTSP Monitoring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Process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ctrTitle"/>
          </p:nvPr>
        </p:nvSpPr>
        <p:spPr>
          <a:xfrm>
            <a:off x="685800" y="1828800"/>
            <a:ext cx="77724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Beginning Teacher Support Collaborative Meetings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LEAs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Charters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EPPs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REFs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ctrTitle"/>
          </p:nvPr>
        </p:nvSpPr>
        <p:spPr>
          <a:xfrm>
            <a:off x="1430118" y="3050931"/>
            <a:ext cx="5999379" cy="113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 </a:t>
            </a:r>
            <a:r>
              <a:rPr lang="en-US" sz="4400" dirty="0"/>
              <a:t>BT </a:t>
            </a:r>
            <a:r>
              <a:rPr lang="en-US" sz="4400" dirty="0" smtClean="0"/>
              <a:t>Twitter  Chats</a:t>
            </a:r>
            <a:br>
              <a:rPr lang="en-US" sz="4400" dirty="0" smtClean="0"/>
            </a:br>
            <a:endParaRPr sz="4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/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43" y="2788848"/>
            <a:ext cx="3625117" cy="36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9" y="2795957"/>
            <a:ext cx="3618008" cy="36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ctrTitle"/>
          </p:nvPr>
        </p:nvSpPr>
        <p:spPr>
          <a:xfrm>
            <a:off x="685800" y="1286850"/>
            <a:ext cx="77724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BT Newsletters</a:t>
            </a:r>
            <a:endParaRPr sz="4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42" y="2008050"/>
            <a:ext cx="6534516" cy="6216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ctrTitle"/>
          </p:nvPr>
        </p:nvSpPr>
        <p:spPr>
          <a:xfrm>
            <a:off x="111275" y="2286000"/>
            <a:ext cx="89820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 </a:t>
            </a:r>
            <a:r>
              <a:rPr lang="en-US" sz="4400" dirty="0"/>
              <a:t>BT Summits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/>
              <a:t> 8 Regional BT Summits</a:t>
            </a:r>
            <a:endParaRPr sz="30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/>
              <a:t>Full day of professional development </a:t>
            </a:r>
            <a:endParaRPr sz="30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 smtClean="0"/>
              <a:t>BTs may self-select sessions</a:t>
            </a:r>
            <a:endParaRPr sz="3000" dirty="0"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725" y="2743200"/>
            <a:ext cx="19812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70939" y="4317025"/>
            <a:ext cx="501162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2021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77724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 and Support Initiatives  </a:t>
            </a: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685800" y="943450"/>
            <a:ext cx="7772400" cy="43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•"/>
            </a:pPr>
            <a:r>
              <a:rPr lang="en-US" dirty="0"/>
              <a:t>Mentor Training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dirty="0" smtClean="0"/>
              <a:t>NC </a:t>
            </a:r>
            <a:r>
              <a:rPr lang="en-US" dirty="0"/>
              <a:t>Teacher Working Conditions Survey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dirty="0"/>
              <a:t>Online Modules </a:t>
            </a:r>
            <a:r>
              <a:rPr lang="en-US" u="sng" dirty="0">
                <a:hlinkClick r:id="rId3"/>
              </a:rPr>
              <a:t>rt3nc.org</a:t>
            </a:r>
            <a:r>
              <a:rPr lang="en-US" dirty="0"/>
              <a:t> 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dirty="0"/>
              <a:t>NC Teacher of the Year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dirty="0" smtClean="0"/>
              <a:t>Regional Support Team</a:t>
            </a:r>
            <a:endParaRPr dirty="0"/>
          </a:p>
        </p:txBody>
      </p:sp>
      <p:sp>
        <p:nvSpPr>
          <p:cNvPr id="182" name="Google Shape;182;p30"/>
          <p:cNvSpPr txBox="1"/>
          <p:nvPr/>
        </p:nvSpPr>
        <p:spPr>
          <a:xfrm>
            <a:off x="238650" y="5158025"/>
            <a:ext cx="86667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endParaRPr sz="4000" u="sng"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200" y="990600"/>
            <a:ext cx="8443200" cy="48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Regional Education Facilitators</a:t>
            </a:r>
            <a:endParaRPr sz="3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334425" y="5232550"/>
            <a:ext cx="65952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15240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http://bit.ly/NCDPIREF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 idx="4294967295"/>
          </p:nvPr>
        </p:nvSpPr>
        <p:spPr>
          <a:xfrm>
            <a:off x="685800" y="304800"/>
            <a:ext cx="8077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Questions,  Comments, Concerns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4294967295"/>
          </p:nvPr>
        </p:nvSpPr>
        <p:spPr>
          <a:xfrm>
            <a:off x="371825" y="1371600"/>
            <a:ext cx="8437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further explanation needed?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dirty="0"/>
              <a:t>Dr. Monica </a:t>
            </a:r>
            <a:r>
              <a:rPr lang="en-US" sz="3200" dirty="0" smtClean="0"/>
              <a:t>Shepherd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dirty="0" smtClean="0"/>
              <a:t>Northwest </a:t>
            </a:r>
            <a:r>
              <a:rPr lang="en-US" sz="3200" dirty="0"/>
              <a:t>REF</a:t>
            </a:r>
            <a:endParaRPr sz="3200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dirty="0" smtClean="0"/>
              <a:t>monica.shepherd@dpi.nc.gov</a:t>
            </a:r>
            <a:endParaRPr sz="3200" dirty="0"/>
          </a:p>
          <a:p>
            <a:pPr marL="45720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dirty="0"/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Regional Education Facilitators</a:t>
            </a:r>
            <a:endParaRPr sz="3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1334425" y="5232550"/>
            <a:ext cx="65952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15240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http://bit.ly/NCDPIREF</a:t>
            </a:r>
            <a:endParaRPr sz="3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9" y="791308"/>
            <a:ext cx="8845062" cy="5994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008325"/>
            <a:ext cx="16148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Vacant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080" y="6233389"/>
            <a:ext cx="1614854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Laura </a:t>
            </a:r>
            <a:r>
              <a:rPr lang="en-US" dirty="0" err="1" smtClean="0"/>
              <a:t>Papsun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577" y="3569677"/>
            <a:ext cx="6787661" cy="483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576" y="2954214"/>
            <a:ext cx="4281855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152400" algn="ctr">
              <a:spcBef>
                <a:spcPts val="600"/>
              </a:spcBef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http://</a:t>
            </a:r>
            <a:r>
              <a:rPr lang="en-US" sz="2400" u="sng" dirty="0" smtClean="0">
                <a:solidFill>
                  <a:schemeClr val="hlink"/>
                </a:solidFill>
                <a:hlinkClick r:id="rId3"/>
              </a:rPr>
              <a:t>bit.ly/NCDPIREF</a:t>
            </a:r>
            <a:endParaRPr lang="en-US" sz="2400" u="sng" dirty="0" smtClean="0">
              <a:solidFill>
                <a:schemeClr val="hlink"/>
              </a:solidFill>
            </a:endParaRPr>
          </a:p>
          <a:p>
            <a:pPr marL="342900" lvl="0" indent="-152400" algn="ctr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Beginning Teachers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BTSP Plans</a:t>
            </a:r>
            <a:endParaRPr dirty="0"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BTSP Peer Reviews</a:t>
            </a:r>
            <a:endParaRPr dirty="0"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BTSP Monitoring</a:t>
            </a:r>
            <a:endParaRPr dirty="0"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BT </a:t>
            </a:r>
            <a:r>
              <a:rPr lang="en-US" dirty="0" smtClean="0"/>
              <a:t>Support Collaborative</a:t>
            </a:r>
            <a:endParaRPr dirty="0"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BT Twitter Chats</a:t>
            </a:r>
            <a:endParaRPr dirty="0"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BT Newsletters</a:t>
            </a:r>
            <a:endParaRPr dirty="0"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BT </a:t>
            </a:r>
            <a:r>
              <a:rPr lang="en-US" dirty="0" smtClean="0"/>
              <a:t>Summit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ctrTitle"/>
          </p:nvPr>
        </p:nvSpPr>
        <p:spPr>
          <a:xfrm>
            <a:off x="111275" y="2453054"/>
            <a:ext cx="8921400" cy="3318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TCED-016 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Beginning Teacher Support </a:t>
            </a:r>
            <a:r>
              <a:rPr lang="en-US" dirty="0" smtClean="0"/>
              <a:t>Policy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chemeClr val="bg1"/>
                </a:solidFill>
                <a:hlinkClick r:id="rId3"/>
              </a:rPr>
              <a:t>Link to Policy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 smtClean="0"/>
              <a:t> </a:t>
            </a:r>
            <a:r>
              <a:rPr lang="en-US" sz="4400" dirty="0" smtClean="0"/>
              <a:t>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ctrTitle"/>
          </p:nvPr>
        </p:nvSpPr>
        <p:spPr>
          <a:xfrm>
            <a:off x="111300" y="1817361"/>
            <a:ext cx="89214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TCED-016 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Beginning Teacher Support Policy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Requirements: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BTSP </a:t>
            </a:r>
            <a:r>
              <a:rPr lang="en-US" sz="2800" dirty="0" smtClean="0"/>
              <a:t>Plan</a:t>
            </a:r>
            <a:br>
              <a:rPr lang="en-US" sz="2800" dirty="0" smtClean="0"/>
            </a:br>
            <a:r>
              <a:rPr lang="en-US" sz="2800" dirty="0" smtClean="0"/>
              <a:t>Orientation</a:t>
            </a:r>
            <a:br>
              <a:rPr lang="en-US" sz="2800" dirty="0" smtClean="0"/>
            </a:br>
            <a:r>
              <a:rPr lang="en-US" sz="2800" dirty="0" smtClean="0"/>
              <a:t>Mentors</a:t>
            </a:r>
            <a:br>
              <a:rPr lang="en-US" sz="2800" dirty="0" smtClean="0"/>
            </a:br>
            <a:r>
              <a:rPr lang="en-US" sz="2800" dirty="0" smtClean="0"/>
              <a:t>Observations &amp; Evaluations</a:t>
            </a:r>
            <a:br>
              <a:rPr lang="en-US" sz="2800" dirty="0" smtClean="0"/>
            </a:br>
            <a:r>
              <a:rPr lang="en-US" sz="2800" dirty="0" smtClean="0"/>
              <a:t>Professional Development</a:t>
            </a:r>
            <a:br>
              <a:rPr lang="en-US" sz="2800" dirty="0" smtClean="0"/>
            </a:br>
            <a:r>
              <a:rPr lang="en-US" sz="2800" dirty="0" smtClean="0"/>
              <a:t>BT Files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BTSP Monitoring</a:t>
            </a:r>
            <a:br>
              <a:rPr lang="en-US" sz="2800" dirty="0"/>
            </a:br>
            <a:r>
              <a:rPr lang="en-US" sz="2800" dirty="0"/>
              <a:t>BTSP Peer </a:t>
            </a:r>
            <a:r>
              <a:rPr lang="en-US" sz="2800" dirty="0" smtClean="0"/>
              <a:t>Review</a:t>
            </a:r>
            <a:endParaRPr sz="4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685800" y="2606800"/>
            <a:ext cx="7772400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Beginning Teacher Support Program Plans</a:t>
            </a: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Every </a:t>
            </a: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public school unit must </a:t>
            </a: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have a BTSP and a Beginning Teacher Support Program Plan (BTSP Plan) that has been approved by the local board and </a:t>
            </a: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NCDPI </a:t>
            </a:r>
            <a:b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and is on </a:t>
            </a:r>
            <a:r>
              <a:rPr lang="en-US" sz="2000" b="0" dirty="0">
                <a:latin typeface="Verdana"/>
                <a:ea typeface="Verdana"/>
                <a:cs typeface="Verdana"/>
                <a:sym typeface="Verdana"/>
              </a:rPr>
              <a:t>file for review at </a:t>
            </a: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the public school unit or </a:t>
            </a:r>
            <a:b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dirty="0" smtClean="0">
                <a:latin typeface="Verdana"/>
                <a:ea typeface="Verdana"/>
                <a:cs typeface="Verdana"/>
                <a:sym typeface="Verdana"/>
              </a:rPr>
              <a:t>non-public school unit.  The BTSP Plan must be aligned to the Beginning Teacher Support Program Standards and, when monitored, must demonstrate proficiency.   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ctrTitle"/>
          </p:nvPr>
        </p:nvSpPr>
        <p:spPr>
          <a:xfrm>
            <a:off x="0" y="1219200"/>
            <a:ext cx="9144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Beginning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 Support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 </a:t>
            </a:r>
            <a:b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600" dirty="0" smtClean="0"/>
              <a:t>lan Approval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smtClean="0">
                <a:hlinkClick r:id="rId3"/>
              </a:rPr>
              <a:t>Link for Template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8077200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BTSP Plan at school level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Follow local board process for approval of BTSP Plan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Submit BTSP Plan to Regional Education Facilitator (REF)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 will send notification to charter school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Approval </a:t>
            </a:r>
            <a:r>
              <a:rPr lang="en-US" sz="3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Letter OR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Revisions needed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000" b="0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0" y="0"/>
            <a:ext cx="9144000" cy="755650"/>
          </a:xfrm>
          <a:prstGeom prst="rect">
            <a:avLst/>
          </a:prstGeom>
          <a:solidFill>
            <a:srgbClr val="8BB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BTSP Plan Approval Process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0" y="0"/>
            <a:ext cx="9144000" cy="755650"/>
          </a:xfrm>
          <a:prstGeom prst="rect">
            <a:avLst/>
          </a:prstGeom>
          <a:solidFill>
            <a:srgbClr val="8BB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BTSP Plan Approval Process</a:t>
            </a:r>
            <a:endParaRPr dirty="0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534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 will notify Licensure Division of plan approval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must remain on file at charter school </a:t>
            </a:r>
            <a:r>
              <a:rPr lang="en-US" sz="2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with NCDPI (through REF)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changes are made at the school level </a:t>
            </a:r>
            <a:r>
              <a:rPr lang="en-US" sz="2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State Board of Education Policy changes, BTSP Plan will need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be updated to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 changes and approval process must be completed again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400" b="0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711</Words>
  <Application>Microsoft Office PowerPoint</Application>
  <PresentationFormat>On-screen Show (4:3)</PresentationFormat>
  <Paragraphs>156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Verdana</vt:lpstr>
      <vt:lpstr>Blank Presentation</vt:lpstr>
      <vt:lpstr> Beginning Teacher  Support Program (BTSP)  New Charter Leaders Virtual Institute June 10, 2020</vt:lpstr>
      <vt:lpstr>Regional Education Facilitators</vt:lpstr>
      <vt:lpstr>Supporting Beginning Teachers</vt:lpstr>
      <vt:lpstr>TCED-016  Beginning Teacher Support Policy  Link to Policy     </vt:lpstr>
      <vt:lpstr>TCED-016  Beginning Teacher Support Policy  Requirements: BTSP Plan Orientation Mentors Observations &amp; Evaluations Professional Development BT Files BTSP Monitoring BTSP Peer Review  </vt:lpstr>
      <vt:lpstr>Beginning Teacher Support Program Plans  Every public school unit must have a BTSP and a Beginning Teacher Support Program Plan (BTSP Plan) that has been approved by the local board and NCDPI  and is on file for review at the public school unit or  non-public school unit.  The BTSP Plan must be aligned to the Beginning Teacher Support Program Standards and, when monitored, must demonstrate proficiency.   </vt:lpstr>
      <vt:lpstr>      Beginning Teacher Support Program  Plan Approval Process   Link for Template    </vt:lpstr>
      <vt:lpstr>PowerPoint Presentation</vt:lpstr>
      <vt:lpstr>PowerPoint Presentation</vt:lpstr>
      <vt:lpstr>   Beginning Teacher Support Program Peer Review Process   In order to assist public and non-public school units in progressing along the BTSP continuum to provide the highest quality support to beginning teachers, public and non-public school units with approved BTSP plans, which support NC licensure for their teachers, will participate in a regionally-based annual peer review.  The Peer Review process includes an annual self-assessment and a peer review with a critical friend (filed annually with NCDPI).   Data from the annual peer reviews will be summarized and analyzed by NCDPI on a five-year cycle.</vt:lpstr>
      <vt:lpstr>PowerPoint Presentation</vt:lpstr>
      <vt:lpstr>PowerPoint Presentation</vt:lpstr>
      <vt:lpstr>   Beginning Teacher Support Program Monitoring   Each public and non-public school unit with an approved BTSP plan, which supports NC licensure for their teachers,  will be monitored for compliance with this policy (TCED-016) by NCDPI. Monitoring is completed on a five-year revolving cycle. Technical assistance is provided  as necessary to address areas of concern.</vt:lpstr>
      <vt:lpstr>PowerPoint Presentation</vt:lpstr>
      <vt:lpstr>Beginning Teacher Support Collaborative Meetings  LEAs Charters EPPs REFs</vt:lpstr>
      <vt:lpstr> BT Twitter  Chats     </vt:lpstr>
      <vt:lpstr>BT Newsletters</vt:lpstr>
      <vt:lpstr> BT Summits      8 Regional BT Summits Full day of professional development  BTs may self-select sessions</vt:lpstr>
      <vt:lpstr>Program and Support Initiatives  </vt:lpstr>
      <vt:lpstr>Questions,  Comments, Concerns</vt:lpstr>
      <vt:lpstr>Regional Education Facilitators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Teacher  Support Program (BTSP)  New Charter School Leaders Institute June 11, 2019</dc:title>
  <dc:creator>Monica Shepherd</dc:creator>
  <cp:lastModifiedBy>Monica Shepherd</cp:lastModifiedBy>
  <cp:revision>9</cp:revision>
  <cp:lastPrinted>2020-05-19T19:12:17Z</cp:lastPrinted>
  <dcterms:modified xsi:type="dcterms:W3CDTF">2020-05-19T19:31:44Z</dcterms:modified>
</cp:coreProperties>
</file>