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84" r:id="rId5"/>
  </p:sldMasterIdLst>
  <p:notesMasterIdLst>
    <p:notesMasterId r:id="rId26"/>
  </p:notesMasterIdLst>
  <p:sldIdLst>
    <p:sldId id="257" r:id="rId6"/>
    <p:sldId id="378" r:id="rId7"/>
    <p:sldId id="399" r:id="rId8"/>
    <p:sldId id="374" r:id="rId9"/>
    <p:sldId id="375" r:id="rId10"/>
    <p:sldId id="376" r:id="rId11"/>
    <p:sldId id="377" r:id="rId12"/>
    <p:sldId id="294" r:id="rId13"/>
    <p:sldId id="295" r:id="rId14"/>
    <p:sldId id="318" r:id="rId15"/>
    <p:sldId id="398" r:id="rId16"/>
    <p:sldId id="384" r:id="rId17"/>
    <p:sldId id="385" r:id="rId18"/>
    <p:sldId id="386" r:id="rId19"/>
    <p:sldId id="387" r:id="rId20"/>
    <p:sldId id="390" r:id="rId21"/>
    <p:sldId id="391" r:id="rId22"/>
    <p:sldId id="381" r:id="rId23"/>
    <p:sldId id="380" r:id="rId24"/>
    <p:sldId id="389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3B3C32-E7CC-0A4A-8631-8125A4FC57E7}" v="331" dt="2020-05-27T19:21:18.4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Popp" userId="6591a5be-e022-49ab-a1aa-1a5efcad8ca0" providerId="ADAL" clId="{7E3B3C32-E7CC-0A4A-8631-8125A4FC57E7}"/>
    <pc:docChg chg="undo custSel delSld modSld sldOrd">
      <pc:chgData name="James Popp" userId="6591a5be-e022-49ab-a1aa-1a5efcad8ca0" providerId="ADAL" clId="{7E3B3C32-E7CC-0A4A-8631-8125A4FC57E7}" dt="2020-05-27T19:21:18.488" v="1057" actId="13926"/>
      <pc:docMkLst>
        <pc:docMk/>
      </pc:docMkLst>
      <pc:sldChg chg="modSp">
        <pc:chgData name="James Popp" userId="6591a5be-e022-49ab-a1aa-1a5efcad8ca0" providerId="ADAL" clId="{7E3B3C32-E7CC-0A4A-8631-8125A4FC57E7}" dt="2020-05-27T19:05:43.217" v="754" actId="20577"/>
        <pc:sldMkLst>
          <pc:docMk/>
          <pc:sldMk cId="0" sldId="257"/>
        </pc:sldMkLst>
        <pc:spChg chg="mod">
          <ac:chgData name="James Popp" userId="6591a5be-e022-49ab-a1aa-1a5efcad8ca0" providerId="ADAL" clId="{7E3B3C32-E7CC-0A4A-8631-8125A4FC57E7}" dt="2020-05-27T17:18:24.397" v="225" actId="20577"/>
          <ac:spMkLst>
            <pc:docMk/>
            <pc:sldMk cId="0" sldId="257"/>
            <ac:spMk id="27649" creationId="{24F2913A-BE3E-FA40-A392-33884BCA31B2}"/>
          </ac:spMkLst>
        </pc:spChg>
        <pc:spChg chg="mod">
          <ac:chgData name="James Popp" userId="6591a5be-e022-49ab-a1aa-1a5efcad8ca0" providerId="ADAL" clId="{7E3B3C32-E7CC-0A4A-8631-8125A4FC57E7}" dt="2020-05-27T19:05:43.217" v="754" actId="20577"/>
          <ac:spMkLst>
            <pc:docMk/>
            <pc:sldMk cId="0" sldId="257"/>
            <ac:spMk id="27650" creationId="{1C416414-9D48-8D48-9F69-EA482EF8F29A}"/>
          </ac:spMkLst>
        </pc:spChg>
      </pc:sldChg>
      <pc:sldChg chg="del">
        <pc:chgData name="James Popp" userId="6591a5be-e022-49ab-a1aa-1a5efcad8ca0" providerId="ADAL" clId="{7E3B3C32-E7CC-0A4A-8631-8125A4FC57E7}" dt="2020-05-27T18:15:39.507" v="333" actId="2696"/>
        <pc:sldMkLst>
          <pc:docMk/>
          <pc:sldMk cId="0" sldId="290"/>
        </pc:sldMkLst>
      </pc:sldChg>
      <pc:sldChg chg="delSp modSp">
        <pc:chgData name="James Popp" userId="6591a5be-e022-49ab-a1aa-1a5efcad8ca0" providerId="ADAL" clId="{7E3B3C32-E7CC-0A4A-8631-8125A4FC57E7}" dt="2020-05-27T19:20:26.612" v="1023" actId="478"/>
        <pc:sldMkLst>
          <pc:docMk/>
          <pc:sldMk cId="0" sldId="294"/>
        </pc:sldMkLst>
        <pc:spChg chg="mod">
          <ac:chgData name="James Popp" userId="6591a5be-e022-49ab-a1aa-1a5efcad8ca0" providerId="ADAL" clId="{7E3B3C32-E7CC-0A4A-8631-8125A4FC57E7}" dt="2020-05-27T19:12:05.180" v="914" actId="20577"/>
          <ac:spMkLst>
            <pc:docMk/>
            <pc:sldMk cId="0" sldId="294"/>
            <ac:spMk id="41986" creationId="{EF892B33-F9FA-0B48-9CA1-628D0813F371}"/>
          </ac:spMkLst>
        </pc:spChg>
        <pc:spChg chg="del">
          <ac:chgData name="James Popp" userId="6591a5be-e022-49ab-a1aa-1a5efcad8ca0" providerId="ADAL" clId="{7E3B3C32-E7CC-0A4A-8631-8125A4FC57E7}" dt="2020-05-27T19:20:26.612" v="1023" actId="478"/>
          <ac:spMkLst>
            <pc:docMk/>
            <pc:sldMk cId="0" sldId="294"/>
            <ac:spMk id="41987" creationId="{AD58F492-46C6-B945-9C4B-6F4693AAAAD9}"/>
          </ac:spMkLst>
        </pc:spChg>
      </pc:sldChg>
      <pc:sldChg chg="delSp modSp">
        <pc:chgData name="James Popp" userId="6591a5be-e022-49ab-a1aa-1a5efcad8ca0" providerId="ADAL" clId="{7E3B3C32-E7CC-0A4A-8631-8125A4FC57E7}" dt="2020-05-27T19:20:36.691" v="1024" actId="478"/>
        <pc:sldMkLst>
          <pc:docMk/>
          <pc:sldMk cId="0" sldId="295"/>
        </pc:sldMkLst>
        <pc:spChg chg="mod">
          <ac:chgData name="James Popp" userId="6591a5be-e022-49ab-a1aa-1a5efcad8ca0" providerId="ADAL" clId="{7E3B3C32-E7CC-0A4A-8631-8125A4FC57E7}" dt="2020-05-27T19:17:36.149" v="983" actId="20577"/>
          <ac:spMkLst>
            <pc:docMk/>
            <pc:sldMk cId="0" sldId="295"/>
            <ac:spMk id="43010" creationId="{1BAF474A-48E7-854D-8E3B-57E00C24DCBA}"/>
          </ac:spMkLst>
        </pc:spChg>
        <pc:spChg chg="del">
          <ac:chgData name="James Popp" userId="6591a5be-e022-49ab-a1aa-1a5efcad8ca0" providerId="ADAL" clId="{7E3B3C32-E7CC-0A4A-8631-8125A4FC57E7}" dt="2020-05-27T19:20:36.691" v="1024" actId="478"/>
          <ac:spMkLst>
            <pc:docMk/>
            <pc:sldMk cId="0" sldId="295"/>
            <ac:spMk id="43011" creationId="{F3AE2930-6C71-FC45-A29D-C511DD457C8E}"/>
          </ac:spMkLst>
        </pc:spChg>
      </pc:sldChg>
      <pc:sldChg chg="modSp">
        <pc:chgData name="James Popp" userId="6591a5be-e022-49ab-a1aa-1a5efcad8ca0" providerId="ADAL" clId="{7E3B3C32-E7CC-0A4A-8631-8125A4FC57E7}" dt="2020-05-27T19:00:50.155" v="752" actId="20577"/>
        <pc:sldMkLst>
          <pc:docMk/>
          <pc:sldMk cId="0" sldId="318"/>
        </pc:sldMkLst>
        <pc:spChg chg="mod">
          <ac:chgData name="James Popp" userId="6591a5be-e022-49ab-a1aa-1a5efcad8ca0" providerId="ADAL" clId="{7E3B3C32-E7CC-0A4A-8631-8125A4FC57E7}" dt="2020-05-27T19:00:50.155" v="752" actId="20577"/>
          <ac:spMkLst>
            <pc:docMk/>
            <pc:sldMk cId="0" sldId="318"/>
            <ac:spMk id="3" creationId="{F9267913-912F-624D-94C4-DB3A2D8E22FA}"/>
          </ac:spMkLst>
        </pc:spChg>
      </pc:sldChg>
      <pc:sldChg chg="modSp">
        <pc:chgData name="James Popp" userId="6591a5be-e022-49ab-a1aa-1a5efcad8ca0" providerId="ADAL" clId="{7E3B3C32-E7CC-0A4A-8631-8125A4FC57E7}" dt="2020-05-27T18:20:01.655" v="355" actId="20577"/>
        <pc:sldMkLst>
          <pc:docMk/>
          <pc:sldMk cId="0" sldId="376"/>
        </pc:sldMkLst>
        <pc:spChg chg="mod">
          <ac:chgData name="James Popp" userId="6591a5be-e022-49ab-a1aa-1a5efcad8ca0" providerId="ADAL" clId="{7E3B3C32-E7CC-0A4A-8631-8125A4FC57E7}" dt="2020-05-27T18:20:01.655" v="355" actId="20577"/>
          <ac:spMkLst>
            <pc:docMk/>
            <pc:sldMk cId="0" sldId="376"/>
            <ac:spMk id="35841" creationId="{62360A06-B795-AC4A-8319-6F5DFAE67F57}"/>
          </ac:spMkLst>
        </pc:spChg>
      </pc:sldChg>
      <pc:sldChg chg="modSp">
        <pc:chgData name="James Popp" userId="6591a5be-e022-49ab-a1aa-1a5efcad8ca0" providerId="ADAL" clId="{7E3B3C32-E7CC-0A4A-8631-8125A4FC57E7}" dt="2020-05-27T19:06:17.739" v="757" actId="1076"/>
        <pc:sldMkLst>
          <pc:docMk/>
          <pc:sldMk cId="0" sldId="378"/>
        </pc:sldMkLst>
        <pc:spChg chg="mod">
          <ac:chgData name="James Popp" userId="6591a5be-e022-49ab-a1aa-1a5efcad8ca0" providerId="ADAL" clId="{7E3B3C32-E7CC-0A4A-8631-8125A4FC57E7}" dt="2020-05-27T19:06:17.739" v="757" actId="1076"/>
          <ac:spMkLst>
            <pc:docMk/>
            <pc:sldMk cId="0" sldId="378"/>
            <ac:spMk id="29698" creationId="{E9F0DEE4-B00A-5548-9860-BD48E3332A2A}"/>
          </ac:spMkLst>
        </pc:spChg>
        <pc:spChg chg="mod">
          <ac:chgData name="James Popp" userId="6591a5be-e022-49ab-a1aa-1a5efcad8ca0" providerId="ADAL" clId="{7E3B3C32-E7CC-0A4A-8631-8125A4FC57E7}" dt="2020-05-27T19:06:13.150" v="756" actId="1076"/>
          <ac:spMkLst>
            <pc:docMk/>
            <pc:sldMk cId="0" sldId="378"/>
            <ac:spMk id="29699" creationId="{3D8C0300-D98F-8F45-AAB8-DD65A31462C2}"/>
          </ac:spMkLst>
        </pc:spChg>
      </pc:sldChg>
      <pc:sldChg chg="modSp ord">
        <pc:chgData name="James Popp" userId="6591a5be-e022-49ab-a1aa-1a5efcad8ca0" providerId="ADAL" clId="{7E3B3C32-E7CC-0A4A-8631-8125A4FC57E7}" dt="2020-05-27T19:19:33.568" v="1019" actId="255"/>
        <pc:sldMkLst>
          <pc:docMk/>
          <pc:sldMk cId="0" sldId="380"/>
        </pc:sldMkLst>
        <pc:spChg chg="mod">
          <ac:chgData name="James Popp" userId="6591a5be-e022-49ab-a1aa-1a5efcad8ca0" providerId="ADAL" clId="{7E3B3C32-E7CC-0A4A-8631-8125A4FC57E7}" dt="2020-05-27T16:37:55.091" v="219" actId="20577"/>
          <ac:spMkLst>
            <pc:docMk/>
            <pc:sldMk cId="0" sldId="380"/>
            <ac:spMk id="32769" creationId="{F8EF2BE4-CAD9-DF4F-B281-473E87A46026}"/>
          </ac:spMkLst>
        </pc:spChg>
        <pc:spChg chg="mod">
          <ac:chgData name="James Popp" userId="6591a5be-e022-49ab-a1aa-1a5efcad8ca0" providerId="ADAL" clId="{7E3B3C32-E7CC-0A4A-8631-8125A4FC57E7}" dt="2020-05-27T19:19:33.568" v="1019" actId="255"/>
          <ac:spMkLst>
            <pc:docMk/>
            <pc:sldMk cId="0" sldId="380"/>
            <ac:spMk id="32770" creationId="{9758C682-5FDB-CB4E-9A51-65837C291412}"/>
          </ac:spMkLst>
        </pc:spChg>
      </pc:sldChg>
      <pc:sldChg chg="modSp">
        <pc:chgData name="James Popp" userId="6591a5be-e022-49ab-a1aa-1a5efcad8ca0" providerId="ADAL" clId="{7E3B3C32-E7CC-0A4A-8631-8125A4FC57E7}" dt="2020-05-27T18:28:01.583" v="477" actId="1076"/>
        <pc:sldMkLst>
          <pc:docMk/>
          <pc:sldMk cId="0" sldId="381"/>
        </pc:sldMkLst>
        <pc:spChg chg="mod">
          <ac:chgData name="James Popp" userId="6591a5be-e022-49ab-a1aa-1a5efcad8ca0" providerId="ADAL" clId="{7E3B3C32-E7CC-0A4A-8631-8125A4FC57E7}" dt="2020-05-27T18:27:53.596" v="476" actId="20577"/>
          <ac:spMkLst>
            <pc:docMk/>
            <pc:sldMk cId="0" sldId="381"/>
            <ac:spMk id="52225" creationId="{C53CFECD-5D28-284C-83EB-710F843F2051}"/>
          </ac:spMkLst>
        </pc:spChg>
        <pc:spChg chg="mod">
          <ac:chgData name="James Popp" userId="6591a5be-e022-49ab-a1aa-1a5efcad8ca0" providerId="ADAL" clId="{7E3B3C32-E7CC-0A4A-8631-8125A4FC57E7}" dt="2020-05-27T18:28:01.583" v="477" actId="1076"/>
          <ac:spMkLst>
            <pc:docMk/>
            <pc:sldMk cId="0" sldId="381"/>
            <ac:spMk id="52226" creationId="{7D3455F8-6B88-A04A-BFFE-67BF5FFE3F78}"/>
          </ac:spMkLst>
        </pc:spChg>
      </pc:sldChg>
      <pc:sldChg chg="addSp delSp modSp del">
        <pc:chgData name="James Popp" userId="6591a5be-e022-49ab-a1aa-1a5efcad8ca0" providerId="ADAL" clId="{7E3B3C32-E7CC-0A4A-8631-8125A4FC57E7}" dt="2020-05-27T18:17:54.054" v="336" actId="2696"/>
        <pc:sldMkLst>
          <pc:docMk/>
          <pc:sldMk cId="0" sldId="382"/>
        </pc:sldMkLst>
        <pc:spChg chg="add del mod">
          <ac:chgData name="James Popp" userId="6591a5be-e022-49ab-a1aa-1a5efcad8ca0" providerId="ADAL" clId="{7E3B3C32-E7CC-0A4A-8631-8125A4FC57E7}" dt="2020-05-27T18:16:07.685" v="335" actId="478"/>
          <ac:spMkLst>
            <pc:docMk/>
            <pc:sldMk cId="0" sldId="382"/>
            <ac:spMk id="2" creationId="{FBC650B1-543C-2948-9924-1BA00EEA0971}"/>
          </ac:spMkLst>
        </pc:spChg>
        <pc:spChg chg="del">
          <ac:chgData name="James Popp" userId="6591a5be-e022-49ab-a1aa-1a5efcad8ca0" providerId="ADAL" clId="{7E3B3C32-E7CC-0A4A-8631-8125A4FC57E7}" dt="2020-05-27T18:16:05.007" v="334" actId="478"/>
          <ac:spMkLst>
            <pc:docMk/>
            <pc:sldMk cId="0" sldId="382"/>
            <ac:spMk id="40962" creationId="{799BD066-EB8E-E346-9AD4-3B5180781797}"/>
          </ac:spMkLst>
        </pc:spChg>
      </pc:sldChg>
      <pc:sldChg chg="modSp del">
        <pc:chgData name="James Popp" userId="6591a5be-e022-49ab-a1aa-1a5efcad8ca0" providerId="ADAL" clId="{7E3B3C32-E7CC-0A4A-8631-8125A4FC57E7}" dt="2020-05-27T18:28:48.945" v="479" actId="2696"/>
        <pc:sldMkLst>
          <pc:docMk/>
          <pc:sldMk cId="0" sldId="383"/>
        </pc:sldMkLst>
        <pc:spChg chg="mod">
          <ac:chgData name="James Popp" userId="6591a5be-e022-49ab-a1aa-1a5efcad8ca0" providerId="ADAL" clId="{7E3B3C32-E7CC-0A4A-8631-8125A4FC57E7}" dt="2020-05-27T18:28:45.212" v="478" actId="20577"/>
          <ac:spMkLst>
            <pc:docMk/>
            <pc:sldMk cId="0" sldId="383"/>
            <ac:spMk id="53250" creationId="{F8D646EB-9AF5-114D-8D57-5287CA2559BB}"/>
          </ac:spMkLst>
        </pc:spChg>
      </pc:sldChg>
      <pc:sldChg chg="modSp">
        <pc:chgData name="James Popp" userId="6591a5be-e022-49ab-a1aa-1a5efcad8ca0" providerId="ADAL" clId="{7E3B3C32-E7CC-0A4A-8631-8125A4FC57E7}" dt="2020-05-27T18:22:09.710" v="360" actId="20577"/>
        <pc:sldMkLst>
          <pc:docMk/>
          <pc:sldMk cId="0" sldId="386"/>
        </pc:sldMkLst>
        <pc:spChg chg="mod">
          <ac:chgData name="James Popp" userId="6591a5be-e022-49ab-a1aa-1a5efcad8ca0" providerId="ADAL" clId="{7E3B3C32-E7CC-0A4A-8631-8125A4FC57E7}" dt="2020-05-27T18:22:09.710" v="360" actId="20577"/>
          <ac:spMkLst>
            <pc:docMk/>
            <pc:sldMk cId="0" sldId="386"/>
            <ac:spMk id="48130" creationId="{156E956D-75DE-F144-B504-5404CBCD3F31}"/>
          </ac:spMkLst>
        </pc:spChg>
      </pc:sldChg>
      <pc:sldChg chg="modSp">
        <pc:chgData name="James Popp" userId="6591a5be-e022-49ab-a1aa-1a5efcad8ca0" providerId="ADAL" clId="{7E3B3C32-E7CC-0A4A-8631-8125A4FC57E7}" dt="2020-05-27T19:18:17.059" v="1016" actId="20577"/>
        <pc:sldMkLst>
          <pc:docMk/>
          <pc:sldMk cId="0" sldId="387"/>
        </pc:sldMkLst>
        <pc:spChg chg="mod">
          <ac:chgData name="James Popp" userId="6591a5be-e022-49ab-a1aa-1a5efcad8ca0" providerId="ADAL" clId="{7E3B3C32-E7CC-0A4A-8631-8125A4FC57E7}" dt="2020-05-27T19:18:17.059" v="1016" actId="20577"/>
          <ac:spMkLst>
            <pc:docMk/>
            <pc:sldMk cId="0" sldId="387"/>
            <ac:spMk id="49154" creationId="{CC318EA7-7369-754A-8DF2-D527E27F3657}"/>
          </ac:spMkLst>
        </pc:spChg>
      </pc:sldChg>
      <pc:sldChg chg="del">
        <pc:chgData name="James Popp" userId="6591a5be-e022-49ab-a1aa-1a5efcad8ca0" providerId="ADAL" clId="{7E3B3C32-E7CC-0A4A-8631-8125A4FC57E7}" dt="2020-05-27T19:01:34.725" v="753" actId="2696"/>
        <pc:sldMkLst>
          <pc:docMk/>
          <pc:sldMk cId="0" sldId="388"/>
        </pc:sldMkLst>
      </pc:sldChg>
      <pc:sldChg chg="modSp">
        <pc:chgData name="James Popp" userId="6591a5be-e022-49ab-a1aa-1a5efcad8ca0" providerId="ADAL" clId="{7E3B3C32-E7CC-0A4A-8631-8125A4FC57E7}" dt="2020-05-27T19:21:18.488" v="1057" actId="13926"/>
        <pc:sldMkLst>
          <pc:docMk/>
          <pc:sldMk cId="0" sldId="389"/>
        </pc:sldMkLst>
        <pc:spChg chg="mod">
          <ac:chgData name="James Popp" userId="6591a5be-e022-49ab-a1aa-1a5efcad8ca0" providerId="ADAL" clId="{7E3B3C32-E7CC-0A4A-8631-8125A4FC57E7}" dt="2020-05-27T19:21:18.488" v="1057" actId="13926"/>
          <ac:spMkLst>
            <pc:docMk/>
            <pc:sldMk cId="0" sldId="389"/>
            <ac:spMk id="55298" creationId="{2FA930DE-C6EE-E943-B33C-04CA0A83450C}"/>
          </ac:spMkLst>
        </pc:spChg>
      </pc:sldChg>
      <pc:sldChg chg="modSp">
        <pc:chgData name="James Popp" userId="6591a5be-e022-49ab-a1aa-1a5efcad8ca0" providerId="ADAL" clId="{7E3B3C32-E7CC-0A4A-8631-8125A4FC57E7}" dt="2020-05-27T19:11:09.462" v="841" actId="20577"/>
        <pc:sldMkLst>
          <pc:docMk/>
          <pc:sldMk cId="0" sldId="399"/>
        </pc:sldMkLst>
        <pc:spChg chg="mod">
          <ac:chgData name="James Popp" userId="6591a5be-e022-49ab-a1aa-1a5efcad8ca0" providerId="ADAL" clId="{7E3B3C32-E7CC-0A4A-8631-8125A4FC57E7}" dt="2020-05-27T18:59:09.182" v="730" actId="1076"/>
          <ac:spMkLst>
            <pc:docMk/>
            <pc:sldMk cId="0" sldId="399"/>
            <ac:spMk id="30721" creationId="{59604133-4387-7F4B-A1E3-54AAD5B0E769}"/>
          </ac:spMkLst>
        </pc:spChg>
        <pc:spChg chg="mod">
          <ac:chgData name="James Popp" userId="6591a5be-e022-49ab-a1aa-1a5efcad8ca0" providerId="ADAL" clId="{7E3B3C32-E7CC-0A4A-8631-8125A4FC57E7}" dt="2020-05-27T19:11:09.462" v="841" actId="20577"/>
          <ac:spMkLst>
            <pc:docMk/>
            <pc:sldMk cId="0" sldId="399"/>
            <ac:spMk id="30722" creationId="{189DF7CC-858B-2949-A8C1-A0743117BC7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4D0293E-C3CB-2C4F-ACC6-DBB33050E27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87B2D52-86F5-3F4E-BBB7-F762D517446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C178BCE8-A962-E142-A153-3D007B413F1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26402F74-95F0-9841-A96E-9E41417813A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9C673EC4-CE80-6D45-98BC-4191518790B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6207EF7D-028D-0F4D-8137-F1E6603CA1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730D4E-1F6C-2B43-B34C-134B51B12F9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WhitebackPPTCover3">
            <a:extLst>
              <a:ext uri="{FF2B5EF4-FFF2-40B4-BE49-F238E27FC236}">
                <a16:creationId xmlns:a16="http://schemas.microsoft.com/office/drawing/2014/main" id="{63F3039F-AAAE-ED48-B266-BA29551921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71623-50EA-2D45-B069-457E6A16A1D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AB25C5-D946-2748-B2A1-4DE908C67C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329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3A847C6-DBB7-7F44-B4AB-521A0CCFCE7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5CFCAA-C496-B948-88C2-EC91DAA08D09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5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3B361A1-4D36-9149-AECD-BB061D7E843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5E08E5-E6D8-9D42-948B-0A84735F5AF9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19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WhitebackPPTCover3">
            <a:extLst>
              <a:ext uri="{FF2B5EF4-FFF2-40B4-BE49-F238E27FC236}">
                <a16:creationId xmlns:a16="http://schemas.microsoft.com/office/drawing/2014/main" id="{5E87F58E-50D8-CD49-953B-2CB8EEF219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D5A2E-92A6-BB42-AD35-3280C65C7C9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D23009-1596-664A-9741-26078C3F82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471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6D597AE-A447-E446-8F26-431051BCC01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D3CBB-FA25-F845-9820-92D6DC2D5019}" type="slidenum">
              <a:rPr lang="en-US" altLang="en-US"/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23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C729A6A-F25C-274D-96F7-28188CDBE77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B631B3-0E26-EE4A-B308-1BF30E95A776}" type="slidenum">
              <a:rPr lang="en-US" altLang="en-US"/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03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7D1E8CF-DEF2-054A-BD24-5D9C50287B0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61C4F-1CE4-CF40-A9DE-35AA0163FB50}" type="slidenum">
              <a:rPr lang="en-US" altLang="en-US"/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54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444159-B458-AD4F-A5EA-C1CD45615FE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3FA9A-ACA8-A049-BA87-D4CAB1CE2391}" type="slidenum">
              <a:rPr lang="en-US" altLang="en-US"/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176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1BEE75B-A4DB-4342-9075-19F9EFDBF27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153D7-A68D-EF4F-AF35-ED758861BC87}" type="slidenum">
              <a:rPr lang="en-US" altLang="en-US"/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21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0456B71E-BC80-264D-A37C-CDE9AAAEC34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2B13F3-66B0-4342-9CD3-01A096D0C7CB}" type="slidenum">
              <a:rPr lang="en-US" altLang="en-US"/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18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645A8D7-5D4E-0545-954E-0A934F21F23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06FDCC-13CD-4147-A7FF-4198063F137B}" type="slidenum">
              <a:rPr lang="en-US" altLang="en-US"/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8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EE8FECE-7913-C944-B8F8-B7E9D744A99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0EAF5-CBC8-7C41-BC96-990757EC40A7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13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56A4FA-07A9-684B-8649-6D8F48F7E5A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D0DFA-CE4D-5E41-AE74-C614C86385C8}" type="slidenum">
              <a:rPr lang="en-US" altLang="en-US"/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13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5BDAC40-9F5C-E949-BF7D-73969545EAD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28CD1-0521-9D47-B99B-AE72F1781A03}" type="slidenum">
              <a:rPr lang="en-US" altLang="en-US"/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88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BA8A80D-60DB-2249-A4C5-F0B33E769F2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98E6A-AD4B-094D-8B9C-DB5360759E0D}" type="slidenum">
              <a:rPr lang="en-US" altLang="en-US"/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BE74BBB-93B2-B943-B65C-8227F62ADD9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C04DAC-3878-634F-BB1B-820D93DA08A9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7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017D408-8F9C-E44E-93AB-1182B402A71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02A14A-7C16-9B4B-A635-5B5EF5D843AB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69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21EC8-A971-1541-A4C3-5BBF6DAFFB4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9AF671-FE56-AA49-A721-C3CF22C48198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68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320CC0B-1028-9040-9BEF-4981AD6AAE1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A844B3-C8C5-E844-BA27-7BC8126047A4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5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87FD4E3-A443-8B4A-899B-9B3DC6A2BA8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66D22-4CF2-7745-B21D-97A1CBE176FC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8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12D724D-2768-0541-B542-5B696B90354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FC61A-77DD-1546-928F-1A0A408CBD26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E7AB80D-9B63-954C-99D0-92287A35A22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ECD7E9-32AF-0848-BF1D-DC7BDD1BA4D4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4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WhitebackPPTCover3_3">
            <a:extLst>
              <a:ext uri="{FF2B5EF4-FFF2-40B4-BE49-F238E27FC236}">
                <a16:creationId xmlns:a16="http://schemas.microsoft.com/office/drawing/2014/main" id="{A6CDD088-7BE0-8146-AE09-C2B4DC5170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416095D0-33DC-C14D-A722-33F839FA03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CBFBC43F-D962-A544-AE1E-60C3660149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5CEAF1B-280D-384B-8693-C6EEF9A068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fld id="{DE5AF182-6E29-3445-A176-0DDB4211B365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A2BC36"/>
          </a:solidFill>
          <a:latin typeface="+mj-lt"/>
          <a:ea typeface="+mj-ea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A2BC36"/>
          </a:solidFill>
          <a:latin typeface="Arial" panose="020B0604020202020204" pitchFamily="34" charset="0"/>
          <a:ea typeface="ヒラギノ角ゴ Pro W3" pitchFamily="1" charset="-128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A2BC36"/>
          </a:solidFill>
          <a:latin typeface="Arial" panose="020B0604020202020204" pitchFamily="34" charset="0"/>
          <a:ea typeface="ヒラギノ角ゴ Pro W3" pitchFamily="1" charset="-128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A2BC36"/>
          </a:solidFill>
          <a:latin typeface="Arial" panose="020B0604020202020204" pitchFamily="34" charset="0"/>
          <a:ea typeface="ヒラギノ角ゴ Pro W3" pitchFamily="1" charset="-128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A2BC36"/>
          </a:solidFill>
          <a:latin typeface="Arial" panose="020B0604020202020204" pitchFamily="34" charset="0"/>
          <a:ea typeface="ヒラギノ角ゴ Pro W3" pitchFamily="1" charset="-128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rgbClr val="A2BC36"/>
          </a:solidFill>
          <a:latin typeface="Arial" panose="020B0604020202020204" pitchFamily="34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rgbClr val="A2BC36"/>
          </a:solidFill>
          <a:latin typeface="Arial" panose="020B0604020202020204" pitchFamily="34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rgbClr val="A2BC36"/>
          </a:solidFill>
          <a:latin typeface="Arial" panose="020B0604020202020204" pitchFamily="34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rgbClr val="A2BC36"/>
          </a:solidFill>
          <a:latin typeface="Arial" panose="020B0604020202020204" pitchFamily="34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rgbClr val="0D4376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0D4376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0D4376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0D4376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0D4376"/>
          </a:solidFill>
          <a:latin typeface="+mn-lt"/>
          <a:ea typeface="+mn-ea"/>
          <a:cs typeface="ヒラギノ角ゴ Pro W3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WhitebackPPTCover3_3">
            <a:extLst>
              <a:ext uri="{FF2B5EF4-FFF2-40B4-BE49-F238E27FC236}">
                <a16:creationId xmlns:a16="http://schemas.microsoft.com/office/drawing/2014/main" id="{46590A60-F94B-C144-8AFD-039F914352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>
            <a:extLst>
              <a:ext uri="{FF2B5EF4-FFF2-40B4-BE49-F238E27FC236}">
                <a16:creationId xmlns:a16="http://schemas.microsoft.com/office/drawing/2014/main" id="{9FAD152A-432F-C749-9874-95DC05905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D7DC737C-1940-4D43-8595-3836FAE12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8A07247-950C-3341-B6D8-DC4A04E440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9CC00"/>
                </a:solidFill>
              </a:defRPr>
            </a:lvl1pPr>
          </a:lstStyle>
          <a:p>
            <a:fld id="{970453C2-1B3E-AC4A-9A8A-A89792CE7422}" type="slidenum">
              <a:rPr lang="en-US" altLang="en-US"/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A2BC36"/>
          </a:solidFill>
          <a:latin typeface="+mj-lt"/>
          <a:ea typeface="+mj-ea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A2BC36"/>
          </a:solidFill>
          <a:latin typeface="Arial" charset="0"/>
          <a:ea typeface="ヒラギノ角ゴ Pro W3" pitchFamily="1" charset="-128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A2BC36"/>
          </a:solidFill>
          <a:latin typeface="Arial" charset="0"/>
          <a:ea typeface="ヒラギノ角ゴ Pro W3" pitchFamily="1" charset="-128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A2BC36"/>
          </a:solidFill>
          <a:latin typeface="Arial" charset="0"/>
          <a:ea typeface="ヒラギノ角ゴ Pro W3" pitchFamily="1" charset="-128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A2BC36"/>
          </a:solidFill>
          <a:latin typeface="Arial" charset="0"/>
          <a:ea typeface="ヒラギノ角ゴ Pro W3" pitchFamily="1" charset="-128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rgbClr val="A2BC36"/>
          </a:solidFill>
          <a:latin typeface="Arial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rgbClr val="A2BC36"/>
          </a:solidFill>
          <a:latin typeface="Arial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rgbClr val="A2BC36"/>
          </a:solidFill>
          <a:latin typeface="Arial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rgbClr val="A2BC36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rgbClr val="0D4376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D4376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D4376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D4376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D4376"/>
          </a:solidFill>
          <a:latin typeface="+mn-lt"/>
          <a:ea typeface="+mn-ea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D437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D437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D437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D437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anita.harris@dpi.nc.gov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cip.schools.nc.gov/" TargetMode="External"/><Relationship Id="rId2" Type="http://schemas.openxmlformats.org/officeDocument/2006/relationships/hyperlink" Target="https://www.dpi.nc.gov/districts-schools/federal-program-monitoring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arla.garrett@dpi.nc.gov" TargetMode="External"/><Relationship Id="rId2" Type="http://schemas.openxmlformats.org/officeDocument/2006/relationships/hyperlink" Target="mailto:alessandro.montanari@dpi.nc.gov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karen.mcKnight@dpi.nc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ina.hinson@dpi.nc.gov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tina.hinson@dpi.nc.gov" TargetMode="External"/><Relationship Id="rId2" Type="http://schemas.openxmlformats.org/officeDocument/2006/relationships/hyperlink" Target="mailto:james.popp@dpi.nc.gov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24F2913A-BE3E-FA40-A392-33884BCA31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143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3500" b="0"/>
              <a:t>New Charter School Leaders Institute</a:t>
            </a:r>
            <a:br>
              <a:rPr lang="en-US" altLang="en-US" b="0"/>
            </a:br>
            <a:endParaRPr lang="en-US" altLang="en-US" sz="3000"/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1C416414-9D48-8D48-9F69-EA482EF8F29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2286000"/>
          </a:xfrm>
        </p:spPr>
        <p:txBody>
          <a:bodyPr/>
          <a:lstStyle/>
          <a:p>
            <a:r>
              <a:rPr lang="en-US" altLang="en-US" sz="1400" b="1"/>
              <a:t>Dr. Tina Hinson</a:t>
            </a:r>
          </a:p>
          <a:p>
            <a:r>
              <a:rPr lang="en-US" altLang="en-US" sz="1400" i="1"/>
              <a:t>Program Administrator</a:t>
            </a:r>
            <a:endParaRPr lang="en-US" altLang="en-US" sz="1400"/>
          </a:p>
          <a:p>
            <a:endParaRPr lang="en-US" altLang="en-US" sz="1400" b="1"/>
          </a:p>
          <a:p>
            <a:r>
              <a:rPr lang="en-US" altLang="en-US" sz="1400" b="1"/>
              <a:t>James Popp</a:t>
            </a:r>
            <a:endParaRPr lang="en-US" altLang="en-US" sz="1400"/>
          </a:p>
          <a:p>
            <a:r>
              <a:rPr lang="en-US" altLang="en-US" sz="1400" i="1"/>
              <a:t>Program Administrator</a:t>
            </a:r>
            <a:endParaRPr lang="en-US" altLang="en-US" sz="1400"/>
          </a:p>
          <a:p>
            <a:endParaRPr lang="en-US" altLang="en-US" sz="1400" b="1"/>
          </a:p>
          <a:p>
            <a:r>
              <a:rPr lang="en-US" altLang="en-US" sz="1400" b="1"/>
              <a:t>NC Department of Public Instruction</a:t>
            </a:r>
            <a:endParaRPr lang="en-US" altLang="en-US" sz="1400"/>
          </a:p>
          <a:p>
            <a:r>
              <a:rPr lang="en-US" altLang="en-US" sz="1400" i="1"/>
              <a:t>Federal Program Monitoring and Support Division</a:t>
            </a:r>
            <a:endParaRPr lang="en-US" altLang="en-US" sz="1400"/>
          </a:p>
          <a:p>
            <a:r>
              <a:rPr lang="en-US" altLang="en-US" sz="1400"/>
              <a:t> </a:t>
            </a:r>
            <a:r>
              <a:rPr lang="en-US" altLang="en-US" sz="1400" i="1"/>
              <a:t>6351 Mail Service Center</a:t>
            </a:r>
            <a:endParaRPr lang="en-US" altLang="en-US" sz="1400"/>
          </a:p>
          <a:p>
            <a:r>
              <a:rPr lang="en-US" altLang="en-US" sz="1400" i="1"/>
              <a:t>Raleigh, NC 27699</a:t>
            </a:r>
            <a:endParaRPr lang="en-US" altLang="en-US" sz="1400"/>
          </a:p>
          <a:p>
            <a:r>
              <a:rPr lang="en-US" altLang="en-US" sz="1400"/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39252F13-B7C8-C241-814F-4912252DAC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Monitoring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67913-912F-624D-94C4-DB3A2D8E2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79" y="1282849"/>
            <a:ext cx="7772400" cy="4800600"/>
          </a:xfrm>
        </p:spPr>
        <p:txBody>
          <a:bodyPr/>
          <a:lstStyle/>
          <a:p>
            <a:pPr>
              <a:defRPr/>
            </a:pPr>
            <a:r>
              <a:rPr lang="en-US" sz="2400"/>
              <a:t>School-Parent Compacts</a:t>
            </a:r>
          </a:p>
          <a:p>
            <a:pPr>
              <a:defRPr/>
            </a:pPr>
            <a:r>
              <a:rPr lang="en-US" sz="2400"/>
              <a:t>Consultation (PFE policy, SIPs, PACs, MEP, EL Standards/Program, etc.)</a:t>
            </a:r>
          </a:p>
          <a:p>
            <a:pPr>
              <a:defRPr/>
            </a:pPr>
            <a:r>
              <a:rPr lang="en-US" sz="2400"/>
              <a:t>NCLB Language</a:t>
            </a:r>
          </a:p>
          <a:p>
            <a:pPr>
              <a:defRPr/>
            </a:pPr>
            <a:r>
              <a:rPr lang="en-US" sz="2400"/>
              <a:t>Supplement vs. Supplant (Title I, EL and MEP)</a:t>
            </a:r>
          </a:p>
          <a:p>
            <a:pPr>
              <a:defRPr/>
            </a:pPr>
            <a:r>
              <a:rPr lang="en-US" sz="2400"/>
              <a:t>Agendas/Minutes/Sign-in Sheets (Documentation and Timeline)</a:t>
            </a:r>
          </a:p>
          <a:p>
            <a:pPr>
              <a:defRPr/>
            </a:pPr>
            <a:r>
              <a:rPr lang="en-US" sz="2400"/>
              <a:t>Interviews</a:t>
            </a:r>
          </a:p>
          <a:p>
            <a:pPr>
              <a:defRPr/>
            </a:pPr>
            <a:r>
              <a:rPr lang="en-US" sz="2400"/>
              <a:t>MOU / MOA with Head Start</a:t>
            </a:r>
          </a:p>
          <a:p>
            <a:pPr>
              <a:defRPr/>
            </a:pPr>
            <a:r>
              <a:rPr lang="en-US" sz="2400"/>
              <a:t>Language Formatting for all Families</a:t>
            </a:r>
          </a:p>
          <a:p>
            <a:pPr marL="0" indent="0">
              <a:buFontTx/>
              <a:buNone/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6EB4D091-0AAE-C849-A6DA-603F193B87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990600"/>
            <a:ext cx="8839200" cy="3810000"/>
          </a:xfrm>
        </p:spPr>
        <p:txBody>
          <a:bodyPr/>
          <a:lstStyle/>
          <a:p>
            <a:pPr algn="ctr"/>
            <a:r>
              <a:rPr lang="en-US" altLang="en-US" sz="4000"/>
              <a:t>CONSOLIDATED COMPREHENSIVE IMPROVEMENT PLAN </a:t>
            </a:r>
            <a:br>
              <a:rPr lang="en-US" altLang="en-US" sz="4000"/>
            </a:br>
            <a:br>
              <a:rPr lang="en-US" altLang="en-US" sz="4000"/>
            </a:br>
            <a:r>
              <a:rPr lang="en-US" altLang="en-US" sz="5000"/>
              <a:t>(CCIP)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04B331B2-DE91-E146-BF1C-BC8016BBD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304800"/>
            <a:ext cx="7886700" cy="1066800"/>
          </a:xfrm>
        </p:spPr>
        <p:txBody>
          <a:bodyPr/>
          <a:lstStyle/>
          <a:p>
            <a:pPr algn="ctr"/>
            <a:r>
              <a:rPr lang="en-US" altLang="en-US" sz="3000"/>
              <a:t>CONSOLIDATED COMPREHENSIVE IMPROVEMENT PLAN (CCIP) </a:t>
            </a:r>
            <a:endParaRPr lang="en-US" altLang="en-US"/>
          </a:p>
        </p:txBody>
      </p:sp>
      <p:sp>
        <p:nvSpPr>
          <p:cNvPr id="46082" name="Text Placeholder 2">
            <a:extLst>
              <a:ext uri="{FF2B5EF4-FFF2-40B4-BE49-F238E27FC236}">
                <a16:creationId xmlns:a16="http://schemas.microsoft.com/office/drawing/2014/main" id="{8FB35DA7-423E-0349-8CB9-B1FE1588D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7886700" cy="4495800"/>
          </a:xfrm>
        </p:spPr>
        <p:txBody>
          <a:bodyPr/>
          <a:lstStyle/>
          <a:p>
            <a:r>
              <a:rPr lang="en-US" altLang="en-US" sz="2000"/>
              <a:t>A User Access Administrator (UAA) account must be established to allow local staff to enter plan components and the funding application on North Carolina’s web-based system, the Comprehensive Continuous Improvement Plan (CCIP). </a:t>
            </a:r>
          </a:p>
          <a:p>
            <a:endParaRPr lang="en-US" altLang="en-US" sz="1000"/>
          </a:p>
          <a:p>
            <a:r>
              <a:rPr lang="en-US" altLang="en-US" sz="2000"/>
              <a:t>To establish a UAA account, email  Anita Harris at </a:t>
            </a:r>
            <a:r>
              <a:rPr lang="en-US" altLang="en-US" sz="2000">
                <a:hlinkClick r:id="rId2"/>
              </a:rPr>
              <a:t>anita.harris@dpi.nc.gov</a:t>
            </a:r>
            <a:r>
              <a:rPr lang="en-US" altLang="en-US" sz="2000"/>
              <a:t> and provide the following information: </a:t>
            </a:r>
          </a:p>
          <a:p>
            <a:endParaRPr lang="en-US" altLang="en-US" sz="1000"/>
          </a:p>
          <a:p>
            <a:pPr lvl="1"/>
            <a:r>
              <a:rPr lang="en-US" altLang="en-US"/>
              <a:t>* First and Last Name </a:t>
            </a:r>
          </a:p>
          <a:p>
            <a:pPr lvl="1"/>
            <a:r>
              <a:rPr lang="en-US" altLang="en-US"/>
              <a:t>* NCID User Name (not password) </a:t>
            </a:r>
          </a:p>
          <a:p>
            <a:pPr lvl="1"/>
            <a:r>
              <a:rPr lang="en-US" altLang="en-US"/>
              <a:t>* Phone number (format nnn-nnn-nnnn) </a:t>
            </a:r>
          </a:p>
          <a:p>
            <a:pPr lvl="1"/>
            <a:r>
              <a:rPr lang="en-US" altLang="en-US"/>
              <a:t>* Extension (if any) </a:t>
            </a:r>
          </a:p>
          <a:p>
            <a:pPr lvl="1"/>
            <a:r>
              <a:rPr lang="en-US" altLang="en-US"/>
              <a:t>* Organization</a:t>
            </a:r>
          </a:p>
          <a:p>
            <a:pPr lvl="1"/>
            <a:r>
              <a:rPr lang="en-US" altLang="en-US"/>
              <a:t>* Email address </a:t>
            </a:r>
          </a:p>
          <a:p>
            <a:pPr lvl="1"/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7BA8BE8A-4E2C-A844-8F4C-8937363EF9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0"/>
            <a:ext cx="7886700" cy="838200"/>
          </a:xfrm>
        </p:spPr>
        <p:txBody>
          <a:bodyPr/>
          <a:lstStyle/>
          <a:p>
            <a:pPr algn="ctr"/>
            <a:r>
              <a:rPr lang="en-US" altLang="en-US" sz="3000" b="0">
                <a:solidFill>
                  <a:schemeClr val="tx1"/>
                </a:solidFill>
              </a:rPr>
              <a:t>* Title I Plans must be developed in consultation with stakeholders. </a:t>
            </a:r>
            <a:br>
              <a:rPr lang="en-US" altLang="en-US" sz="3000" b="0">
                <a:solidFill>
                  <a:schemeClr val="tx1"/>
                </a:solidFill>
              </a:rPr>
            </a:br>
            <a:br>
              <a:rPr lang="en-US" altLang="en-US" sz="3000" b="0">
                <a:solidFill>
                  <a:schemeClr val="tx1"/>
                </a:solidFill>
              </a:rPr>
            </a:br>
            <a:r>
              <a:rPr lang="en-US" altLang="en-US" sz="3000" b="0">
                <a:solidFill>
                  <a:schemeClr val="tx1"/>
                </a:solidFill>
              </a:rPr>
              <a:t>* The plan created from stakeholder consultation must be placed in the CCIP system.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2C6BEF55-89C8-0F4F-ACCC-0ECACD5FE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152400"/>
            <a:ext cx="7886700" cy="1404938"/>
          </a:xfrm>
        </p:spPr>
        <p:txBody>
          <a:bodyPr/>
          <a:lstStyle/>
          <a:p>
            <a:pPr algn="ctr"/>
            <a:r>
              <a:rPr lang="en-US" altLang="en-US" sz="3000" b="0">
                <a:solidFill>
                  <a:schemeClr val="tx1"/>
                </a:solidFill>
              </a:rPr>
              <a:t>The following outlines the sequence of steps to submit your consolidated application through CCIP:</a:t>
            </a:r>
            <a:endParaRPr lang="en-US" altLang="en-US" sz="3000"/>
          </a:p>
        </p:txBody>
      </p:sp>
      <p:sp>
        <p:nvSpPr>
          <p:cNvPr id="48130" name="Text Placeholder 2">
            <a:extLst>
              <a:ext uri="{FF2B5EF4-FFF2-40B4-BE49-F238E27FC236}">
                <a16:creationId xmlns:a16="http://schemas.microsoft.com/office/drawing/2014/main" id="{156E956D-75DE-F144-B504-5404CBCD3F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2938" y="1676400"/>
            <a:ext cx="7886700" cy="4038600"/>
          </a:xfrm>
        </p:spPr>
        <p:txBody>
          <a:bodyPr/>
          <a:lstStyle/>
          <a:p>
            <a:r>
              <a:rPr lang="en-US" altLang="en-US" sz="2000"/>
              <a:t>1. Submit ESSR data in Power School (May/June – for new Charters, it may be September/October) </a:t>
            </a:r>
          </a:p>
          <a:p>
            <a:endParaRPr lang="en-US" altLang="en-US" sz="2000"/>
          </a:p>
          <a:p>
            <a:r>
              <a:rPr lang="en-US" altLang="en-US" sz="2000"/>
              <a:t>2. Upload required narratives in CCIP (June – for new Charters, it may be January/February): </a:t>
            </a:r>
          </a:p>
          <a:p>
            <a:pPr lvl="1"/>
            <a:r>
              <a:rPr lang="en-US" altLang="en-US"/>
              <a:t>* Comprehensive Needs Assessment </a:t>
            </a:r>
          </a:p>
          <a:p>
            <a:pPr lvl="1"/>
            <a:r>
              <a:rPr lang="en-US" altLang="en-US"/>
              <a:t>* Goals and Plan Relationships </a:t>
            </a:r>
          </a:p>
          <a:p>
            <a:endParaRPr lang="en-US" altLang="en-US" sz="2000"/>
          </a:p>
          <a:p>
            <a:r>
              <a:rPr lang="en-US" altLang="en-US" sz="2000"/>
              <a:t>3. Submit Title I budget to NCDPI Federal Programs Monitoring and Support. The submitted budget will populate the Budget Details page in CCIP. (June – for new Charters, it may be January/February)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2113EA1B-EBDD-E24B-8808-CF29DBEEBF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228600"/>
            <a:ext cx="7886700" cy="728663"/>
          </a:xfrm>
        </p:spPr>
        <p:txBody>
          <a:bodyPr/>
          <a:lstStyle/>
          <a:p>
            <a:pPr algn="ctr"/>
            <a:r>
              <a:rPr lang="en-US" altLang="en-US" sz="3000" b="0">
                <a:solidFill>
                  <a:schemeClr val="tx1"/>
                </a:solidFill>
              </a:rPr>
              <a:t>CCIP Steps Cont.</a:t>
            </a:r>
            <a:endParaRPr lang="en-US" altLang="en-US" sz="3000"/>
          </a:p>
        </p:txBody>
      </p:sp>
      <p:sp>
        <p:nvSpPr>
          <p:cNvPr id="49154" name="Text Placeholder 2">
            <a:extLst>
              <a:ext uri="{FF2B5EF4-FFF2-40B4-BE49-F238E27FC236}">
                <a16:creationId xmlns:a16="http://schemas.microsoft.com/office/drawing/2014/main" id="{CC318EA7-7369-754A-8DF2-D527E27F36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3888" y="1219200"/>
            <a:ext cx="7886700" cy="4870450"/>
          </a:xfrm>
        </p:spPr>
        <p:txBody>
          <a:bodyPr/>
          <a:lstStyle/>
          <a:p>
            <a:r>
              <a:rPr lang="en-US" altLang="en-US" sz="2000"/>
              <a:t>4. Enter required information in the Funding Application in CCIP. (June – for new Charters, it may be January/February)</a:t>
            </a:r>
          </a:p>
          <a:p>
            <a:endParaRPr lang="en-US" altLang="en-US" sz="2000"/>
          </a:p>
          <a:p>
            <a:r>
              <a:rPr lang="en-US" altLang="en-US" sz="2000"/>
              <a:t>5. Ensure that all program areas in which an allotment was received have a complete funding application in CCIP. (June – for new Charters, it may be January/February)</a:t>
            </a:r>
          </a:p>
          <a:p>
            <a:endParaRPr lang="en-US" altLang="en-US" sz="2000"/>
          </a:p>
          <a:p>
            <a:r>
              <a:rPr lang="en-US" altLang="en-US" sz="2000"/>
              <a:t>6. Submit the application through the appropriate approvals: (June – for new Charters, it may be January/February)</a:t>
            </a:r>
          </a:p>
          <a:p>
            <a:pPr lvl="1"/>
            <a:r>
              <a:rPr lang="en-US" altLang="en-US"/>
              <a:t>Draft Completed </a:t>
            </a:r>
          </a:p>
          <a:p>
            <a:pPr lvl="1"/>
            <a:r>
              <a:rPr lang="en-US" altLang="en-US"/>
              <a:t>Fiscal Representative Approved </a:t>
            </a:r>
          </a:p>
          <a:p>
            <a:pPr lvl="1"/>
            <a:r>
              <a:rPr lang="en-US" altLang="en-US"/>
              <a:t>Chief Administrator Approved 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C7A49D6E-26A1-8A4C-B35B-F43CECC71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000">
                <a:latin typeface="Times New Roman" panose="02020603050405020304" pitchFamily="18" charset="0"/>
              </a:rPr>
              <a:t>Things to remember about BAAS/CCIP:</a:t>
            </a:r>
            <a:endParaRPr lang="en-US" altLang="en-US" sz="3000"/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B46CA029-C82A-CB4D-B7FB-35DAA161EA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314226"/>
            <a:ext cx="7772400" cy="44958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000">
                <a:solidFill>
                  <a:schemeClr val="tx1"/>
                </a:solidFill>
              </a:rPr>
              <a:t>The “Plan” in CCIP is typically due June 30, which means the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     Budget must first be in BAAS to transfer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000">
                <a:solidFill>
                  <a:schemeClr val="tx1"/>
                </a:solidFill>
              </a:rPr>
              <a:t>Keep in mind Budgets / Plans are reviewed in the order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    they are received</a:t>
            </a:r>
            <a:r>
              <a:rPr lang="is-IS" altLang="en-US" sz="2000">
                <a:solidFill>
                  <a:schemeClr val="tx1"/>
                </a:solidFill>
              </a:rPr>
              <a:t>…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is-IS" altLang="en-US" sz="2000">
                <a:solidFill>
                  <a:schemeClr val="tx1"/>
                </a:solidFill>
              </a:rPr>
              <a:t>Your budget must match your Plan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is-IS" altLang="en-US" sz="2000">
                <a:solidFill>
                  <a:schemeClr val="tx1"/>
                </a:solidFill>
              </a:rPr>
              <a:t>Amendments – “comments” will expedite process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is-IS" altLang="en-US" sz="2000">
                <a:solidFill>
                  <a:schemeClr val="tx1"/>
                </a:solidFill>
              </a:rPr>
              <a:t>Consultation must have occured prior to submission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s-IS" altLang="en-US" sz="2000">
                <a:solidFill>
                  <a:schemeClr val="tx1"/>
                </a:solidFill>
              </a:rPr>
              <a:t>(Tribal – if applicable)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is-IS" altLang="en-US" sz="2000">
                <a:solidFill>
                  <a:schemeClr val="tx1"/>
                </a:solidFill>
              </a:rPr>
              <a:t>The difference between “Planning” v. “Actual” allotments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8D2DA36E-C4CE-2244-A995-DD728C9D86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3-Prong Test</a:t>
            </a:r>
          </a:p>
        </p:txBody>
      </p:sp>
      <p:pic>
        <p:nvPicPr>
          <p:cNvPr id="54274" name="Content Placeholder 5">
            <a:extLst>
              <a:ext uri="{FF2B5EF4-FFF2-40B4-BE49-F238E27FC236}">
                <a16:creationId xmlns:a16="http://schemas.microsoft.com/office/drawing/2014/main" id="{429B99C7-91FB-684C-8848-4281673D92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" y="1600200"/>
            <a:ext cx="7696200" cy="44958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C53CFECD-5D28-284C-83EB-710F843F2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886700" cy="1600200"/>
          </a:xfrm>
        </p:spPr>
        <p:txBody>
          <a:bodyPr/>
          <a:lstStyle/>
          <a:p>
            <a:pPr algn="ctr"/>
            <a:r>
              <a:rPr lang="en-US" altLang="en-US" sz="4000">
                <a:latin typeface="Times New Roman" panose="02020603050405020304" pitchFamily="18" charset="0"/>
              </a:rPr>
              <a:t>Helpful Links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52226" name="Text Placeholder 2">
            <a:extLst>
              <a:ext uri="{FF2B5EF4-FFF2-40B4-BE49-F238E27FC236}">
                <a16:creationId xmlns:a16="http://schemas.microsoft.com/office/drawing/2014/main" id="{7D3455F8-6B88-A04A-BFFE-67BF5FFE3F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737614"/>
            <a:ext cx="7886700" cy="4794250"/>
          </a:xfrm>
        </p:spPr>
        <p:txBody>
          <a:bodyPr/>
          <a:lstStyle/>
          <a:p>
            <a:r>
              <a:rPr lang="en-US" altLang="en-US"/>
              <a:t>Federal Program Monitoring and Support Division:</a:t>
            </a:r>
          </a:p>
          <a:p>
            <a:r>
              <a:rPr lang="en-US" altLang="en-US">
                <a:hlinkClick r:id="rId2"/>
              </a:rPr>
              <a:t>https://www.dpi.nc.gov/districts-schools/federal-program-monitoring</a:t>
            </a:r>
            <a:r>
              <a:rPr lang="en-US" altLang="en-US"/>
              <a:t> </a:t>
            </a:r>
          </a:p>
          <a:p>
            <a:endParaRPr lang="en-US" altLang="en-US"/>
          </a:p>
          <a:p>
            <a:r>
              <a:rPr lang="en-US" altLang="en-US"/>
              <a:t>Comprehensive Continuous Improvement Plan (CCIP):</a:t>
            </a:r>
          </a:p>
          <a:p>
            <a:r>
              <a:rPr lang="en-US" altLang="en-US">
                <a:hlinkClick r:id="rId3"/>
              </a:rPr>
              <a:t>https://ccip.schools.nc.gov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F8EF2BE4-CAD9-DF4F-B281-473E87A460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886700" cy="1057275"/>
          </a:xfrm>
        </p:spPr>
        <p:txBody>
          <a:bodyPr/>
          <a:lstStyle/>
          <a:p>
            <a:pPr algn="ctr"/>
            <a:r>
              <a:rPr lang="en-US" altLang="en-US" sz="4000"/>
              <a:t>Additional Support Contacts </a:t>
            </a:r>
          </a:p>
        </p:txBody>
      </p:sp>
      <p:sp>
        <p:nvSpPr>
          <p:cNvPr id="32770" name="Text Placeholder 2">
            <a:extLst>
              <a:ext uri="{FF2B5EF4-FFF2-40B4-BE49-F238E27FC236}">
                <a16:creationId xmlns:a16="http://schemas.microsoft.com/office/drawing/2014/main" id="{9758C682-5FDB-CB4E-9A51-65837C2914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7886700" cy="2514600"/>
          </a:xfrm>
        </p:spPr>
        <p:txBody>
          <a:bodyPr/>
          <a:lstStyle/>
          <a:p>
            <a:pPr lvl="1"/>
            <a:r>
              <a:rPr lang="en-US" altLang="en-US" sz="1800"/>
              <a:t>* </a:t>
            </a:r>
            <a:r>
              <a:rPr lang="en-US" altLang="en-US" sz="1800" err="1"/>
              <a:t>NCStar</a:t>
            </a:r>
            <a:r>
              <a:rPr lang="en-US" altLang="en-US" sz="1800"/>
              <a:t> (Required if CSI / TSI)</a:t>
            </a:r>
          </a:p>
          <a:p>
            <a:pPr lvl="1"/>
            <a:r>
              <a:rPr lang="en-US" altLang="en-US" sz="1800"/>
              <a:t>	- Alessandro </a:t>
            </a:r>
            <a:r>
              <a:rPr lang="en-US" altLang="en-US" sz="1800" err="1"/>
              <a:t>Montanari</a:t>
            </a:r>
            <a:r>
              <a:rPr lang="en-US" altLang="en-US" sz="1800"/>
              <a:t> (984) 236-2109, </a:t>
            </a:r>
            <a:r>
              <a:rPr lang="en-US" altLang="en-US" sz="1800">
                <a:hlinkClick r:id="rId2"/>
              </a:rPr>
              <a:t>alessandro.montanari@dpi.nc.gov</a:t>
            </a:r>
            <a:r>
              <a:rPr lang="en-US" altLang="en-US" sz="1800"/>
              <a:t> </a:t>
            </a:r>
          </a:p>
          <a:p>
            <a:pPr lvl="1"/>
            <a:endParaRPr lang="en-US" altLang="en-US" sz="1800"/>
          </a:p>
          <a:p>
            <a:pPr lvl="1"/>
            <a:r>
              <a:rPr lang="en-US" altLang="en-US" sz="1800"/>
              <a:t>* MOU / MOA with Head Start</a:t>
            </a:r>
          </a:p>
          <a:p>
            <a:pPr lvl="1"/>
            <a:r>
              <a:rPr lang="en-US" altLang="en-US" sz="1800"/>
              <a:t>	- Carla Garrett (336) 504-2037, </a:t>
            </a:r>
            <a:r>
              <a:rPr lang="en-US" altLang="en-US" sz="1800">
                <a:hlinkClick r:id="rId3"/>
              </a:rPr>
              <a:t>carla.garrett@dpi.nc.gov</a:t>
            </a:r>
            <a:r>
              <a:rPr lang="en-US" altLang="en-US" sz="1800"/>
              <a:t> </a:t>
            </a:r>
          </a:p>
          <a:p>
            <a:pPr lvl="1"/>
            <a:r>
              <a:rPr lang="en-US" altLang="en-US" sz="1800"/>
              <a:t>	- Karen McKnight (984) 236-2747, </a:t>
            </a:r>
            <a:r>
              <a:rPr lang="en-US" altLang="en-US" sz="1800">
                <a:hlinkClick r:id="rId4"/>
              </a:rPr>
              <a:t>karen.mcKnight@dpi.nc.gov</a:t>
            </a:r>
            <a:r>
              <a:rPr lang="en-US" altLang="en-US" sz="1800"/>
              <a:t> 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>
            <a:extLst>
              <a:ext uri="{FF2B5EF4-FFF2-40B4-BE49-F238E27FC236}">
                <a16:creationId xmlns:a16="http://schemas.microsoft.com/office/drawing/2014/main" id="{5D577232-EAE6-A64D-946E-35BB4B971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Box 6">
            <a:extLst>
              <a:ext uri="{FF2B5EF4-FFF2-40B4-BE49-F238E27FC236}">
                <a16:creationId xmlns:a16="http://schemas.microsoft.com/office/drawing/2014/main" id="{E9F0DEE4-B00A-5548-9860-BD48E3332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061077"/>
            <a:ext cx="434340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0D4376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D4376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D4376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Eastern Charters </a:t>
            </a:r>
            <a:r>
              <a:rPr lang="en-US" altLang="en-US" sz="1500">
                <a:solidFill>
                  <a:schemeClr val="tx1"/>
                </a:solidFill>
                <a:latin typeface="Times New Roman" panose="02020603050405020304" pitchFamily="18" charset="0"/>
              </a:rPr>
              <a:t>(Northeast, North Central, Sandhills, Southeast)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Dr. Tina Hinson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(984) 236-2803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u="sng">
                <a:solidFill>
                  <a:schemeClr val="tx1"/>
                </a:solidFill>
                <a:latin typeface="Times New Roman" panose="02020603050405020304" pitchFamily="18" charset="0"/>
                <a:hlinkClick r:id="rId3"/>
              </a:rPr>
              <a:t>tina.hinson@dpi.nc.gov</a:t>
            </a:r>
            <a:endParaRPr lang="en-US" altLang="en-US" sz="20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29699" name="TextBox 7">
            <a:extLst>
              <a:ext uri="{FF2B5EF4-FFF2-40B4-BE49-F238E27FC236}">
                <a16:creationId xmlns:a16="http://schemas.microsoft.com/office/drawing/2014/main" id="{3D8C0300-D98F-8F45-AAB8-DD65A3146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484" y="4038600"/>
            <a:ext cx="4343400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0D4376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D4376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D4376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Western Charters </a:t>
            </a:r>
            <a:r>
              <a:rPr lang="en-US" altLang="en-US" sz="1500">
                <a:solidFill>
                  <a:schemeClr val="tx1"/>
                </a:solidFill>
                <a:latin typeface="Times New Roman" panose="02020603050405020304" pitchFamily="18" charset="0"/>
              </a:rPr>
              <a:t>(Piedmont-Triad, Northwest, Southwest, Western)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James J. Popp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(984) 236-2801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u="sng">
                <a:solidFill>
                  <a:schemeClr val="tx1"/>
                </a:solidFill>
                <a:latin typeface="Times New Roman" panose="02020603050405020304" pitchFamily="18" charset="0"/>
                <a:hlinkClick r:id="rId3"/>
              </a:rPr>
              <a:t>james.popp@dpi.nc.gov</a:t>
            </a:r>
            <a:endParaRPr lang="en-US" altLang="en-US" sz="20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63672E41-EAB5-824C-8392-0C599A4C6B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6900" y="533400"/>
            <a:ext cx="7886700" cy="881063"/>
          </a:xfrm>
        </p:spPr>
        <p:txBody>
          <a:bodyPr/>
          <a:lstStyle/>
          <a:p>
            <a:pPr algn="ctr"/>
            <a:r>
              <a:rPr lang="en-US" altLang="en-US" sz="4000"/>
              <a:t>Questions or Feedback:</a:t>
            </a:r>
          </a:p>
        </p:txBody>
      </p:sp>
      <p:sp>
        <p:nvSpPr>
          <p:cNvPr id="55298" name="Text Placeholder 2">
            <a:extLst>
              <a:ext uri="{FF2B5EF4-FFF2-40B4-BE49-F238E27FC236}">
                <a16:creationId xmlns:a16="http://schemas.microsoft.com/office/drawing/2014/main" id="{2FA930DE-C6EE-E943-B33C-04CA0A8345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3888" y="2057400"/>
            <a:ext cx="7886700" cy="2209800"/>
          </a:xfrm>
        </p:spPr>
        <p:txBody>
          <a:bodyPr/>
          <a:lstStyle/>
          <a:p>
            <a:r>
              <a:rPr lang="en-US" altLang="en-US"/>
              <a:t>Please send email to </a:t>
            </a:r>
            <a:r>
              <a:rPr lang="en-US" altLang="en-US">
                <a:hlinkClick r:id="rId2"/>
              </a:rPr>
              <a:t>james.popp@dpi.nc.gov</a:t>
            </a:r>
            <a:r>
              <a:rPr lang="en-US" altLang="en-US"/>
              <a:t> or </a:t>
            </a:r>
            <a:r>
              <a:rPr lang="en-US" altLang="en-US">
                <a:hlinkClick r:id="rId3"/>
              </a:rPr>
              <a:t>tina.hinson@dpi.nc.gov</a:t>
            </a:r>
            <a:r>
              <a:rPr lang="en-US" altLang="en-US"/>
              <a:t> with a subject titled </a:t>
            </a:r>
            <a:r>
              <a:rPr lang="en-US" altLang="en-US">
                <a:highlight>
                  <a:srgbClr val="FFFF00"/>
                </a:highlight>
              </a:rPr>
              <a:t>“Charter Question”</a:t>
            </a:r>
          </a:p>
          <a:p>
            <a:endParaRPr lang="en-US" altLang="en-US"/>
          </a:p>
          <a:p>
            <a:r>
              <a:rPr lang="en-US" altLang="en-US"/>
              <a:t>FAQ will be created and shared</a:t>
            </a:r>
          </a:p>
        </p:txBody>
      </p:sp>
      <p:sp>
        <p:nvSpPr>
          <p:cNvPr id="55299" name="Rectangle 1">
            <a:extLst>
              <a:ext uri="{FF2B5EF4-FFF2-40B4-BE49-F238E27FC236}">
                <a16:creationId xmlns:a16="http://schemas.microsoft.com/office/drawing/2014/main" id="{7CA2D9A7-F777-B043-9A36-8F98A9FF8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0" y="3198813"/>
            <a:ext cx="25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0D4376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D4376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D4376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-webkit-standard"/>
              </a:rPr>
              <a:t> </a:t>
            </a: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621D3B99-A516-A84D-98BE-767E453D4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0" y="3198813"/>
            <a:ext cx="25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0D4376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D4376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D4376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-webkit-standard"/>
              </a:rPr>
              <a:t> </a:t>
            </a:r>
            <a:endParaRPr lang="en-US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59604133-4387-7F4B-A1E3-54AAD5B0E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04800"/>
            <a:ext cx="7886700" cy="728663"/>
          </a:xfrm>
        </p:spPr>
        <p:txBody>
          <a:bodyPr/>
          <a:lstStyle/>
          <a:p>
            <a:pPr algn="ctr"/>
            <a:r>
              <a:rPr lang="en-US" altLang="en-US" sz="4000"/>
              <a:t>Federally-funded Programs</a:t>
            </a:r>
          </a:p>
        </p:txBody>
      </p:sp>
      <p:sp>
        <p:nvSpPr>
          <p:cNvPr id="30722" name="Text Placeholder 2">
            <a:extLst>
              <a:ext uri="{FF2B5EF4-FFF2-40B4-BE49-F238E27FC236}">
                <a16:creationId xmlns:a16="http://schemas.microsoft.com/office/drawing/2014/main" id="{189DF7CC-858B-2949-A8C1-A0743117BC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766667"/>
            <a:ext cx="8839200" cy="4148138"/>
          </a:xfrm>
        </p:spPr>
        <p:txBody>
          <a:bodyPr/>
          <a:lstStyle/>
          <a:p>
            <a:endParaRPr lang="en-US" altLang="en-US" sz="1700"/>
          </a:p>
          <a:p>
            <a:r>
              <a:rPr lang="en-US" altLang="en-US" sz="1700"/>
              <a:t>* Title I, Part A (Improving the Academic Achievement of the Disadvantaged) – PRC 050 </a:t>
            </a:r>
          </a:p>
          <a:p>
            <a:r>
              <a:rPr lang="en-US" altLang="en-US" sz="1700"/>
              <a:t>* Title I, Part C Migrant Education Program (MEP) – PRC 051 </a:t>
            </a:r>
          </a:p>
          <a:p>
            <a:r>
              <a:rPr lang="en-US" altLang="en-US" sz="1700"/>
              <a:t>* Title I, Part D (Neglected, Delinquent, or At-Risk Youth) – PRC 047 </a:t>
            </a:r>
          </a:p>
          <a:p>
            <a:r>
              <a:rPr lang="en-US" altLang="en-US" sz="1700"/>
              <a:t>* Title II, Part A (Preparing, Training, and Recruiting High Quality Teachers, Principals, and </a:t>
            </a:r>
          </a:p>
          <a:p>
            <a:r>
              <a:rPr lang="en-US" altLang="en-US" sz="1700"/>
              <a:t>                          Other School Leaders) – PRC 103 </a:t>
            </a:r>
          </a:p>
          <a:p>
            <a:r>
              <a:rPr lang="en-US" altLang="en-US" sz="1700"/>
              <a:t>* Title III, Part A Language Acquisition - PRC 104 </a:t>
            </a:r>
          </a:p>
          <a:p>
            <a:r>
              <a:rPr lang="en-US" altLang="en-US" sz="1700"/>
              <a:t>* Title III, Part A Significant Increase – PRC 111</a:t>
            </a:r>
          </a:p>
          <a:p>
            <a:r>
              <a:rPr lang="en-US" altLang="en-US" sz="1700"/>
              <a:t>* Title IV, Part A Subpart 1 (Student Support and Academic Enrichment) – PRC 108 </a:t>
            </a:r>
          </a:p>
          <a:p>
            <a:r>
              <a:rPr lang="en-US" altLang="en-US" sz="1700"/>
              <a:t>* Title IV, Part B 21st Century Community Learning Centers (21st CCLC) – PRC 110 </a:t>
            </a:r>
          </a:p>
          <a:p>
            <a:r>
              <a:rPr lang="en-US" altLang="en-US" sz="1700"/>
              <a:t>* Title V, Part B Rural Education Achievement Program (REAP)</a:t>
            </a:r>
          </a:p>
          <a:p>
            <a:r>
              <a:rPr lang="en-US" altLang="en-US" sz="1700"/>
              <a:t>	- Subpart 1 – Rural and Low-Income Schools (SRSA) – Dept. of Ed. Direct Grant</a:t>
            </a:r>
          </a:p>
          <a:p>
            <a:r>
              <a:rPr lang="en-US" altLang="en-US" sz="1700"/>
              <a:t>	- Subpart 2 – Rural Low-Income Schools (RLIS) – PRC 109 </a:t>
            </a:r>
          </a:p>
          <a:p>
            <a:r>
              <a:rPr lang="en-US" altLang="en-US" sz="1700"/>
              <a:t>* McKinney-Vento Homeless Education Program – PRC 026 </a:t>
            </a:r>
          </a:p>
          <a:p>
            <a:r>
              <a:rPr lang="en-US" altLang="en-US" sz="1700"/>
              <a:t>* Comprehensive Support and Improvement (CSI) Funds – PRC 105</a:t>
            </a:r>
          </a:p>
          <a:p>
            <a:r>
              <a:rPr lang="en-US" altLang="en-US" sz="1700"/>
              <a:t>* CARES Act, Elementary and Secondary School Emergency Relief (ESSER) – PRC 163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CC2BFB3A-074F-9A48-94F9-5F45F69E14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What is the focus of our Division’s work? </a:t>
            </a:r>
            <a:br>
              <a:rPr lang="en-US" altLang="en-US"/>
            </a:br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3C528-A334-0F43-94E3-BB3854B3D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762000"/>
            <a:ext cx="7886700" cy="4419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/>
              <a:t>Program Monitoring</a:t>
            </a:r>
          </a:p>
          <a:p>
            <a:pPr>
              <a:defRPr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/>
              <a:t>Provide Grant Administration</a:t>
            </a:r>
          </a:p>
          <a:p>
            <a:pPr>
              <a:defRPr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/>
              <a:t>Data Collection and Reporting</a:t>
            </a:r>
          </a:p>
          <a:p>
            <a:pPr>
              <a:defRPr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/>
              <a:t>Facilitate the Necessary Technical Assistance Needed to Ensure not only Compliance, but Quality Programs for Students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62360A06-B795-AC4A-8319-6F5DFAE67F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Program Monitoring</a:t>
            </a:r>
            <a:br>
              <a:rPr lang="en-US" altLang="en-US"/>
            </a:br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Placeholder 2">
            <a:extLst>
              <a:ext uri="{FF2B5EF4-FFF2-40B4-BE49-F238E27FC236}">
                <a16:creationId xmlns:a16="http://schemas.microsoft.com/office/drawing/2014/main" id="{CAF9B836-F632-E44F-8E7D-F0733207A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886700" cy="4419600"/>
          </a:xfrm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altLang="en-US"/>
              <a:t>Building Relationships – we’re in this together</a:t>
            </a:r>
          </a:p>
          <a:p>
            <a:pPr marL="342900" indent="-342900">
              <a:buFontTx/>
              <a:buChar char="•"/>
            </a:pPr>
            <a:endParaRPr lang="en-US" altLang="en-US"/>
          </a:p>
          <a:p>
            <a:pPr marL="342900" indent="-342900">
              <a:buFontTx/>
              <a:buChar char="•"/>
            </a:pPr>
            <a:endParaRPr lang="en-US" altLang="en-US"/>
          </a:p>
          <a:p>
            <a:pPr marL="342900" indent="-342900">
              <a:buFontTx/>
              <a:buChar char="•"/>
            </a:pPr>
            <a:r>
              <a:rPr lang="en-US" altLang="en-US"/>
              <a:t>Technical Assistance – we’re here to help</a:t>
            </a:r>
          </a:p>
          <a:p>
            <a:pPr marL="342900" indent="-342900">
              <a:buFontTx/>
              <a:buChar char="•"/>
            </a:pPr>
            <a:endParaRPr lang="en-US" altLang="en-US"/>
          </a:p>
          <a:p>
            <a:pPr marL="342900" indent="-342900">
              <a:buFontTx/>
              <a:buChar char="•"/>
            </a:pPr>
            <a:endParaRPr lang="en-US" altLang="en-US"/>
          </a:p>
          <a:p>
            <a:pPr marL="342900" indent="-342900">
              <a:buFontTx/>
              <a:buChar char="•"/>
            </a:pPr>
            <a:r>
              <a:rPr lang="en-US" altLang="en-US"/>
              <a:t>Compliance - It's the law</a:t>
            </a: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pPr marL="342900" indent="-342900">
              <a:buFontTx/>
              <a:buChar char="•"/>
            </a:pPr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FE21C1F6-899B-9F4C-9827-B7BDF03935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990600"/>
          </a:xfrm>
        </p:spPr>
        <p:txBody>
          <a:bodyPr/>
          <a:lstStyle/>
          <a:p>
            <a:pPr eaLnBrk="1" hangingPunct="1"/>
            <a:r>
              <a:rPr lang="en-US" altLang="en-US" i="1" u="sng">
                <a:latin typeface="Times New Roman" panose="02020603050405020304" pitchFamily="18" charset="0"/>
              </a:rPr>
              <a:t>Monitoring Schedule</a:t>
            </a:r>
            <a:r>
              <a:rPr lang="en-US" altLang="en-US"/>
              <a:t>: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EF892B33-F9FA-0B48-9CA1-628D0813F3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4495800"/>
          </a:xfrm>
        </p:spPr>
        <p:txBody>
          <a:bodyPr/>
          <a:lstStyle/>
          <a:p>
            <a:pPr eaLnBrk="1" hangingPunct="1"/>
            <a:r>
              <a:rPr lang="en-US" altLang="en-US" sz="2400" u="sng">
                <a:latin typeface="Times New Roman" panose="02020603050405020304" pitchFamily="18" charset="0"/>
              </a:rPr>
              <a:t>Notification Letter </a:t>
            </a:r>
            <a:r>
              <a:rPr lang="en-US" altLang="en-US" sz="2400">
                <a:latin typeface="Times New Roman" panose="02020603050405020304" pitchFamily="18" charset="0"/>
              </a:rPr>
              <a:t>– 30 calendar days prior to monitoring event</a:t>
            </a:r>
          </a:p>
          <a:p>
            <a:pPr eaLnBrk="1" hangingPunct="1">
              <a:buFontTx/>
              <a:buNone/>
            </a:pPr>
            <a:r>
              <a:rPr lang="en-US" altLang="en-US" sz="2000" i="1">
                <a:latin typeface="Times New Roman" panose="02020603050405020304" pitchFamily="18" charset="0"/>
              </a:rPr>
              <a:t>	</a:t>
            </a:r>
            <a:endParaRPr lang="en-US" altLang="en-US" sz="2000" u="sng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u="sng">
                <a:latin typeface="Times New Roman" panose="02020603050405020304" pitchFamily="18" charset="0"/>
              </a:rPr>
              <a:t>Documents Submitted</a:t>
            </a:r>
            <a:r>
              <a:rPr lang="en-US" altLang="en-US" sz="2400">
                <a:latin typeface="Times New Roman" panose="02020603050405020304" pitchFamily="18" charset="0"/>
              </a:rPr>
              <a:t> to PA – documentation due by 5:00pm the Friday prior to monitoring event week – </a:t>
            </a:r>
            <a:r>
              <a:rPr lang="en-US" altLang="en-US" sz="2400" u="sng">
                <a:latin typeface="Times New Roman" panose="02020603050405020304" pitchFamily="18" charset="0"/>
              </a:rPr>
              <a:t>must</a:t>
            </a:r>
            <a:r>
              <a:rPr lang="en-US" altLang="en-US" sz="2400">
                <a:latin typeface="Times New Roman" panose="02020603050405020304" pitchFamily="18" charset="0"/>
              </a:rPr>
              <a:t> be in electronic format</a:t>
            </a:r>
          </a:p>
          <a:p>
            <a:pPr eaLnBrk="1" hangingPunct="1"/>
            <a:endParaRPr lang="en-US" altLang="en-US" sz="2000" u="sng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u="sng">
                <a:latin typeface="Times New Roman" panose="02020603050405020304" pitchFamily="18" charset="0"/>
              </a:rPr>
              <a:t>Monitoring Event</a:t>
            </a:r>
            <a:r>
              <a:rPr lang="en-US" altLang="en-US" sz="2400">
                <a:latin typeface="Times New Roman" panose="02020603050405020304" pitchFamily="18" charset="0"/>
              </a:rPr>
              <a:t>: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en-US" sz="2000">
                <a:latin typeface="Times New Roman" panose="02020603050405020304" pitchFamily="18" charset="0"/>
              </a:rPr>
              <a:t>Receipt of all LEA / Charter documentation for review by PA (Friday)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en-US" sz="2000">
                <a:latin typeface="Times New Roman" panose="02020603050405020304" pitchFamily="18" charset="0"/>
              </a:rPr>
              <a:t>Document review (Tuesday &amp; Wednesday)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en-US" sz="2000">
                <a:latin typeface="Times New Roman" panose="02020603050405020304" pitchFamily="18" charset="0"/>
              </a:rPr>
              <a:t>Onsite school visits, interviews, and closing meeting (Thursday)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en-US" sz="2000">
                <a:latin typeface="Times New Roman" panose="02020603050405020304" pitchFamily="18" charset="0"/>
              </a:rPr>
              <a:t>Report preparation (Friday &amp; Monday)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en-US" sz="2000">
                <a:latin typeface="Times New Roman" panose="02020603050405020304" pitchFamily="18" charset="0"/>
              </a:rPr>
              <a:t>Draft report submitted to Section Chief, modification of report (if required), &amp; final supervisory approval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D22B9EC4-60A0-BE43-9A55-5049EE1B0B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990600"/>
          </a:xfrm>
        </p:spPr>
        <p:txBody>
          <a:bodyPr/>
          <a:lstStyle/>
          <a:p>
            <a:pPr eaLnBrk="1" hangingPunct="1"/>
            <a:r>
              <a:rPr lang="en-US" altLang="en-US" i="1" u="sng">
                <a:latin typeface="Times New Roman" panose="02020603050405020304" pitchFamily="18" charset="0"/>
              </a:rPr>
              <a:t>Monitoring Schedule</a:t>
            </a:r>
            <a:r>
              <a:rPr lang="en-US" altLang="en-US"/>
              <a:t>: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1BAF474A-48E7-854D-8E3B-57E00C24DC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96696"/>
            <a:ext cx="9144000" cy="4495800"/>
          </a:xfrm>
        </p:spPr>
        <p:txBody>
          <a:bodyPr/>
          <a:lstStyle/>
          <a:p>
            <a:pPr eaLnBrk="1" hangingPunct="1"/>
            <a:r>
              <a:rPr lang="en-US" altLang="en-US" sz="2400" u="sng">
                <a:latin typeface="Times New Roman" panose="02020603050405020304" pitchFamily="18" charset="0"/>
              </a:rPr>
              <a:t>Final Report:</a:t>
            </a:r>
            <a:r>
              <a:rPr lang="en-US" altLang="en-US" sz="2400">
                <a:latin typeface="Times New Roman" panose="02020603050405020304" pitchFamily="18" charset="0"/>
              </a:rPr>
              <a:t> Final report is issued to the Board Chair and the Federal Program Director at the close of the monitoring event.  The State Plan allows 30 business days.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sz="2000" i="1">
                <a:latin typeface="Times New Roman" panose="02020603050405020304" pitchFamily="18" charset="0"/>
              </a:rPr>
              <a:t>Final Report Issued by Division Director, copied to PA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sz="2000" i="1">
                <a:latin typeface="Times New Roman" panose="02020603050405020304" pitchFamily="18" charset="0"/>
              </a:rPr>
              <a:t>It is the Charter Federal Program Director’s responsibility to distribute to other applicable individuals and programs at the Charter level</a:t>
            </a: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1200">
              <a:latin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sz="1200" i="1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Charters will have 30 business days to respond to “findings” within the formal written report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CA3E5C7B371A47AC6F693A16331DF8" ma:contentTypeVersion="14" ma:contentTypeDescription="Create a new document." ma:contentTypeScope="" ma:versionID="70e4c888f0efa5e2678ea9820cfa96bd">
  <xsd:schema xmlns:xsd="http://www.w3.org/2001/XMLSchema" xmlns:xs="http://www.w3.org/2001/XMLSchema" xmlns:p="http://schemas.microsoft.com/office/2006/metadata/properties" xmlns:ns1="http://schemas.microsoft.com/sharepoint/v3" xmlns:ns2="c2193ac7-f074-497f-a938-4c812096122a" xmlns:ns3="a663bc7e-d16f-4815-8c52-72575c0867ae" targetNamespace="http://schemas.microsoft.com/office/2006/metadata/properties" ma:root="true" ma:fieldsID="0db931e35deb3974e86a5a3af46e63d0" ns1:_="" ns2:_="" ns3:_="">
    <xsd:import namespace="http://schemas.microsoft.com/sharepoint/v3"/>
    <xsd:import namespace="c2193ac7-f074-497f-a938-4c812096122a"/>
    <xsd:import namespace="a663bc7e-d16f-4815-8c52-72575c0867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93ac7-f074-497f-a938-4c81209612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63bc7e-d16f-4815-8c52-72575c086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B6C87E-F25F-4C1E-AC0B-DA7311AF9D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1BD88B-F8C0-4E39-9301-554F0711832B}">
  <ds:schemaRefs>
    <ds:schemaRef ds:uri="a663bc7e-d16f-4815-8c52-72575c0867ae"/>
    <ds:schemaRef ds:uri="c2193ac7-f074-497f-a938-4c812096122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2135506-18DB-4864-B37B-6B004AB11348}">
  <ds:schemaRefs>
    <ds:schemaRef ds:uri="a663bc7e-d16f-4815-8c52-72575c0867ae"/>
    <ds:schemaRef ds:uri="c2193ac7-f074-497f-a938-4c812096122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Blank Presentation</vt:lpstr>
      <vt:lpstr>3_Blank Presentation</vt:lpstr>
      <vt:lpstr>New Charter School Leaders Institute </vt:lpstr>
      <vt:lpstr>PowerPoint Presentation</vt:lpstr>
      <vt:lpstr>Federally-funded Programs</vt:lpstr>
      <vt:lpstr>What is the focus of our Division’s work?  </vt:lpstr>
      <vt:lpstr>PowerPoint Presentation</vt:lpstr>
      <vt:lpstr>Program Monitoring </vt:lpstr>
      <vt:lpstr>PowerPoint Presentation</vt:lpstr>
      <vt:lpstr>Monitoring Schedule:</vt:lpstr>
      <vt:lpstr>Monitoring Schedule:</vt:lpstr>
      <vt:lpstr>Monitoring Issues</vt:lpstr>
      <vt:lpstr>CONSOLIDATED COMPREHENSIVE IMPROVEMENT PLAN   (CCIP)</vt:lpstr>
      <vt:lpstr>CONSOLIDATED COMPREHENSIVE IMPROVEMENT PLAN (CCIP) </vt:lpstr>
      <vt:lpstr>* Title I Plans must be developed in consultation with stakeholders.   * The plan created from stakeholder consultation must be placed in the CCIP system. </vt:lpstr>
      <vt:lpstr>The following outlines the sequence of steps to submit your consolidated application through CCIP:</vt:lpstr>
      <vt:lpstr>CCIP Steps Cont.</vt:lpstr>
      <vt:lpstr>Things to remember about BAAS/CCIP:</vt:lpstr>
      <vt:lpstr>3-Prong Test</vt:lpstr>
      <vt:lpstr>Helpful Links </vt:lpstr>
      <vt:lpstr>Additional Support Contacts </vt:lpstr>
      <vt:lpstr>Questions or Feedback:</vt:lpstr>
    </vt:vector>
  </TitlesOfParts>
  <Company>Shauna Queen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Shauna Queen</dc:creator>
  <cp:revision>1</cp:revision>
  <cp:lastPrinted>2018-04-27T00:04:08Z</cp:lastPrinted>
  <dcterms:created xsi:type="dcterms:W3CDTF">2007-08-22T19:30:24Z</dcterms:created>
  <dcterms:modified xsi:type="dcterms:W3CDTF">2020-05-27T19:21:41Z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0x0101003ACA3E5C7B371A47AC6F693A16331DF8</vt:lpwstr>
  </property>
</Properties>
</file>