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2"/>
  </p:sldMasterIdLst>
  <p:notesMasterIdLst>
    <p:notesMasterId r:id="rId16"/>
  </p:notesMasterIdLst>
  <p:sldIdLst>
    <p:sldId id="257" r:id="rId3"/>
    <p:sldId id="258" r:id="rId4"/>
    <p:sldId id="266" r:id="rId5"/>
    <p:sldId id="259" r:id="rId6"/>
    <p:sldId id="260" r:id="rId7"/>
    <p:sldId id="261" r:id="rId8"/>
    <p:sldId id="268" r:id="rId9"/>
    <p:sldId id="269" r:id="rId10"/>
    <p:sldId id="262" r:id="rId11"/>
    <p:sldId id="263" r:id="rId12"/>
    <p:sldId id="264" r:id="rId13"/>
    <p:sldId id="265" r:id="rId14"/>
    <p:sldId id="270" r:id="rId15"/>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65328" autoAdjust="0"/>
  </p:normalViewPr>
  <p:slideViewPr>
    <p:cSldViewPr showGuides="1">
      <p:cViewPr varScale="1">
        <p:scale>
          <a:sx n="80" d="100"/>
          <a:sy n="80" d="100"/>
        </p:scale>
        <p:origin x="828"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B44D2A-09C7-4C3D-A39E-02AB94991697}" type="doc">
      <dgm:prSet loTypeId="urn:microsoft.com/office/officeart/2011/layout/InterconnectedBlockProcess" loCatId="process" qsTypeId="urn:microsoft.com/office/officeart/2005/8/quickstyle/simple1" qsCatId="simple" csTypeId="urn:microsoft.com/office/officeart/2005/8/colors/accent1_2" csCatId="accent1" phldr="1"/>
      <dgm:spPr/>
      <dgm:t>
        <a:bodyPr/>
        <a:lstStyle/>
        <a:p>
          <a:endParaRPr lang="en-US"/>
        </a:p>
      </dgm:t>
    </dgm:pt>
    <dgm:pt modelId="{32578981-ED6A-46EF-B152-A97DF7A8CA4A}">
      <dgm:prSet phldrT="[Text]"/>
      <dgm:spPr/>
      <dgm:t>
        <a:bodyPr/>
        <a:lstStyle/>
        <a:p>
          <a:r>
            <a:rPr lang="en-US"/>
            <a:t>Phase 0</a:t>
          </a:r>
        </a:p>
      </dgm:t>
    </dgm:pt>
    <dgm:pt modelId="{10E35EFE-3599-4BDF-BD38-C461FF07658A}" type="parTrans" cxnId="{521007D3-0A24-4529-8500-4525DE391DB9}">
      <dgm:prSet/>
      <dgm:spPr/>
      <dgm:t>
        <a:bodyPr/>
        <a:lstStyle/>
        <a:p>
          <a:endParaRPr lang="en-US"/>
        </a:p>
      </dgm:t>
    </dgm:pt>
    <dgm:pt modelId="{37A9DA2A-13D9-42D9-871C-977EC3FB171C}" type="sibTrans" cxnId="{521007D3-0A24-4529-8500-4525DE391DB9}">
      <dgm:prSet/>
      <dgm:spPr/>
      <dgm:t>
        <a:bodyPr/>
        <a:lstStyle/>
        <a:p>
          <a:endParaRPr lang="en-US"/>
        </a:p>
      </dgm:t>
    </dgm:pt>
    <dgm:pt modelId="{C0015050-DCF9-41F7-9042-835FB6DEAAE7}">
      <dgm:prSet phldrT="[Text]"/>
      <dgm:spPr/>
      <dgm:t>
        <a:bodyPr/>
        <a:lstStyle/>
        <a:p>
          <a:r>
            <a:rPr lang="en-US" dirty="0"/>
            <a:t>Material Increase in ADM or Grade Expansion</a:t>
          </a:r>
        </a:p>
        <a:p>
          <a:endParaRPr lang="en-US" dirty="0"/>
        </a:p>
        <a:p>
          <a:r>
            <a:rPr lang="en-US" dirty="0"/>
            <a:t>Required submission by all Charters, UNC Lab and Regional schools with current school year attendance</a:t>
          </a:r>
        </a:p>
        <a:p>
          <a:endParaRPr lang="en-US" dirty="0"/>
        </a:p>
        <a:p>
          <a:r>
            <a:rPr lang="en-US" dirty="0"/>
            <a:t>(November)</a:t>
          </a:r>
        </a:p>
      </dgm:t>
    </dgm:pt>
    <dgm:pt modelId="{FAFDFE8D-1BE0-4902-83B3-FD9A8255E143}" type="parTrans" cxnId="{902AE13C-43AC-4727-BC60-2AEEA9B1533B}">
      <dgm:prSet/>
      <dgm:spPr/>
      <dgm:t>
        <a:bodyPr/>
        <a:lstStyle/>
        <a:p>
          <a:endParaRPr lang="en-US"/>
        </a:p>
      </dgm:t>
    </dgm:pt>
    <dgm:pt modelId="{78122319-3A08-463E-9F9B-8A352C95631F}" type="sibTrans" cxnId="{902AE13C-43AC-4727-BC60-2AEEA9B1533B}">
      <dgm:prSet/>
      <dgm:spPr/>
      <dgm:t>
        <a:bodyPr/>
        <a:lstStyle/>
        <a:p>
          <a:endParaRPr lang="en-US"/>
        </a:p>
      </dgm:t>
    </dgm:pt>
    <dgm:pt modelId="{6ECECA7C-B77B-4011-9510-C783C390A591}">
      <dgm:prSet phldrT="[Text]"/>
      <dgm:spPr/>
      <dgm:t>
        <a:bodyPr/>
        <a:lstStyle/>
        <a:p>
          <a:r>
            <a:rPr lang="en-US"/>
            <a:t>Phase I</a:t>
          </a:r>
        </a:p>
      </dgm:t>
    </dgm:pt>
    <dgm:pt modelId="{BD533265-29E6-4208-822B-74ACA4404D7F}" type="parTrans" cxnId="{03FE8EFC-7A42-4855-A3FE-CBE0DF920B5E}">
      <dgm:prSet/>
      <dgm:spPr/>
      <dgm:t>
        <a:bodyPr/>
        <a:lstStyle/>
        <a:p>
          <a:endParaRPr lang="en-US"/>
        </a:p>
      </dgm:t>
    </dgm:pt>
    <dgm:pt modelId="{45E0A4A7-B43E-4D47-B35D-4B5353874231}" type="sibTrans" cxnId="{03FE8EFC-7A42-4855-A3FE-CBE0DF920B5E}">
      <dgm:prSet/>
      <dgm:spPr/>
      <dgm:t>
        <a:bodyPr/>
        <a:lstStyle/>
        <a:p>
          <a:endParaRPr lang="en-US"/>
        </a:p>
      </dgm:t>
    </dgm:pt>
    <dgm:pt modelId="{E34D4718-2504-4E73-BE1C-D35617B7585D}">
      <dgm:prSet phldrT="[Text]"/>
      <dgm:spPr/>
      <dgm:t>
        <a:bodyPr/>
        <a:lstStyle/>
        <a:p>
          <a:r>
            <a:rPr lang="en-US" dirty="0"/>
            <a:t>ADM Projection – Initial Submission</a:t>
          </a:r>
        </a:p>
        <a:p>
          <a:endParaRPr lang="en-US" dirty="0"/>
        </a:p>
        <a:p>
          <a:r>
            <a:rPr lang="en-US" dirty="0"/>
            <a:t>Required submission by all Charters, UNC Lab and Regional schools with current school  year attendance</a:t>
          </a:r>
        </a:p>
        <a:p>
          <a:endParaRPr lang="en-US" dirty="0"/>
        </a:p>
        <a:p>
          <a:r>
            <a:rPr lang="en-US" dirty="0"/>
            <a:t>(January) 	</a:t>
          </a:r>
        </a:p>
      </dgm:t>
    </dgm:pt>
    <dgm:pt modelId="{92A5DE51-DD07-4468-9F19-10FC3D0626A7}" type="parTrans" cxnId="{60897F7E-913E-406E-BC6B-0870CC2F42F2}">
      <dgm:prSet/>
      <dgm:spPr/>
      <dgm:t>
        <a:bodyPr/>
        <a:lstStyle/>
        <a:p>
          <a:endParaRPr lang="en-US"/>
        </a:p>
      </dgm:t>
    </dgm:pt>
    <dgm:pt modelId="{A2F4363B-A125-4CE3-9460-131FEDC3C7BC}" type="sibTrans" cxnId="{60897F7E-913E-406E-BC6B-0870CC2F42F2}">
      <dgm:prSet/>
      <dgm:spPr/>
      <dgm:t>
        <a:bodyPr/>
        <a:lstStyle/>
        <a:p>
          <a:endParaRPr lang="en-US"/>
        </a:p>
      </dgm:t>
    </dgm:pt>
    <dgm:pt modelId="{0AEE4517-C629-49E8-8F55-D965073591FF}">
      <dgm:prSet phldrT="[Text]"/>
      <dgm:spPr/>
      <dgm:t>
        <a:bodyPr/>
        <a:lstStyle/>
        <a:p>
          <a:r>
            <a:rPr lang="en-US">
              <a:solidFill>
                <a:srgbClr val="FF0000"/>
              </a:solidFill>
            </a:rPr>
            <a:t>Phase II</a:t>
          </a:r>
        </a:p>
      </dgm:t>
    </dgm:pt>
    <dgm:pt modelId="{0A598F5E-F5B4-41C8-99C0-9949532B7A2C}" type="parTrans" cxnId="{48B6AD32-C5AC-41FF-B1CE-2235140D9825}">
      <dgm:prSet/>
      <dgm:spPr/>
      <dgm:t>
        <a:bodyPr/>
        <a:lstStyle/>
        <a:p>
          <a:endParaRPr lang="en-US"/>
        </a:p>
      </dgm:t>
    </dgm:pt>
    <dgm:pt modelId="{D471BAD5-3D89-4DDC-A799-DE7DCBB12092}" type="sibTrans" cxnId="{48B6AD32-C5AC-41FF-B1CE-2235140D9825}">
      <dgm:prSet/>
      <dgm:spPr/>
      <dgm:t>
        <a:bodyPr/>
        <a:lstStyle/>
        <a:p>
          <a:endParaRPr lang="en-US"/>
        </a:p>
      </dgm:t>
    </dgm:pt>
    <dgm:pt modelId="{0D4FCB9C-9993-4A38-9FD9-87F9805D6A6A}">
      <dgm:prSet phldrT="[Text]"/>
      <dgm:spPr/>
      <dgm:t>
        <a:bodyPr/>
        <a:lstStyle/>
        <a:p>
          <a:pPr>
            <a:buNone/>
          </a:pPr>
          <a:r>
            <a:rPr lang="en-US" dirty="0"/>
            <a:t>Final Verification -Initial ADM required of all:</a:t>
          </a:r>
        </a:p>
        <a:p>
          <a:pPr>
            <a:buNone/>
          </a:pPr>
          <a:r>
            <a:rPr lang="en-US" dirty="0"/>
            <a:t>• current Charters with 2019-2020 school attendance</a:t>
          </a:r>
        </a:p>
        <a:p>
          <a:pPr>
            <a:buNone/>
          </a:pPr>
          <a:r>
            <a:rPr lang="en-US" dirty="0"/>
            <a:t>•charter schools approved  by the State Board of Education to open July 1, 2020</a:t>
          </a:r>
        </a:p>
      </dgm:t>
    </dgm:pt>
    <dgm:pt modelId="{617B5768-FB28-4B16-A188-987531B942BB}" type="parTrans" cxnId="{E2DD9B1D-1D0D-4148-B709-F816945E4CCE}">
      <dgm:prSet/>
      <dgm:spPr/>
      <dgm:t>
        <a:bodyPr/>
        <a:lstStyle/>
        <a:p>
          <a:endParaRPr lang="en-US"/>
        </a:p>
      </dgm:t>
    </dgm:pt>
    <dgm:pt modelId="{EA15124D-781C-4E48-B9C3-814E00230A28}" type="sibTrans" cxnId="{E2DD9B1D-1D0D-4148-B709-F816945E4CCE}">
      <dgm:prSet/>
      <dgm:spPr/>
      <dgm:t>
        <a:bodyPr/>
        <a:lstStyle/>
        <a:p>
          <a:endParaRPr lang="en-US"/>
        </a:p>
      </dgm:t>
    </dgm:pt>
    <dgm:pt modelId="{94553D5A-1F3E-41F9-BBEC-37BB8A112E3A}">
      <dgm:prSet phldrT="[Text]"/>
      <dgm:spPr/>
      <dgm:t>
        <a:bodyPr/>
        <a:lstStyle/>
        <a:p>
          <a:pPr>
            <a:buNone/>
          </a:pPr>
          <a:r>
            <a:rPr lang="en-US" dirty="0"/>
            <a:t>•University of North Carolina (UNC) Lab schools approve by General Assembly to open July 1, 2020.</a:t>
          </a:r>
        </a:p>
        <a:p>
          <a:pPr>
            <a:buNone/>
          </a:pPr>
          <a:endParaRPr lang="en-US" dirty="0"/>
        </a:p>
        <a:p>
          <a:pPr>
            <a:buNone/>
          </a:pPr>
          <a:r>
            <a:rPr lang="en-US" dirty="0">
              <a:solidFill>
                <a:srgbClr val="FF0000"/>
              </a:solidFill>
            </a:rPr>
            <a:t>June 1, 2020 - June 12, 2020</a:t>
          </a:r>
        </a:p>
      </dgm:t>
    </dgm:pt>
    <dgm:pt modelId="{69E6FB14-EC7B-4207-BDAB-12037007A4EE}" type="parTrans" cxnId="{882CD313-9A38-4364-823D-437818F63A32}">
      <dgm:prSet/>
      <dgm:spPr/>
      <dgm:t>
        <a:bodyPr/>
        <a:lstStyle/>
        <a:p>
          <a:endParaRPr lang="en-US"/>
        </a:p>
      </dgm:t>
    </dgm:pt>
    <dgm:pt modelId="{265DF79E-7EC1-4C14-9CCA-105AFB49A7BE}" type="sibTrans" cxnId="{882CD313-9A38-4364-823D-437818F63A32}">
      <dgm:prSet/>
      <dgm:spPr/>
      <dgm:t>
        <a:bodyPr/>
        <a:lstStyle/>
        <a:p>
          <a:endParaRPr lang="en-US"/>
        </a:p>
      </dgm:t>
    </dgm:pt>
    <dgm:pt modelId="{956D6EBC-4C3B-4100-A2A1-8C6E3E4429D8}" type="pres">
      <dgm:prSet presAssocID="{EEB44D2A-09C7-4C3D-A39E-02AB94991697}" presName="Name0" presStyleCnt="0">
        <dgm:presLayoutVars>
          <dgm:chMax val="7"/>
          <dgm:chPref val="5"/>
          <dgm:dir/>
          <dgm:animOne val="branch"/>
          <dgm:animLvl val="lvl"/>
        </dgm:presLayoutVars>
      </dgm:prSet>
      <dgm:spPr/>
    </dgm:pt>
    <dgm:pt modelId="{E7CEF614-E1E2-45F0-951B-D123FBECC29F}" type="pres">
      <dgm:prSet presAssocID="{0AEE4517-C629-49E8-8F55-D965073591FF}" presName="ChildAccent3" presStyleCnt="0"/>
      <dgm:spPr/>
    </dgm:pt>
    <dgm:pt modelId="{FAB889A5-1657-44E2-86F5-9AA5221ECBD1}" type="pres">
      <dgm:prSet presAssocID="{0AEE4517-C629-49E8-8F55-D965073591FF}" presName="ChildAccent" presStyleLbl="alignImgPlace1" presStyleIdx="0" presStyleCnt="3" custScaleX="118895" custScaleY="100064"/>
      <dgm:spPr/>
    </dgm:pt>
    <dgm:pt modelId="{9DC07B92-3321-4134-A4F0-42BFB2A620D9}" type="pres">
      <dgm:prSet presAssocID="{0AEE4517-C629-49E8-8F55-D965073591FF}" presName="Child3" presStyleLbl="revTx" presStyleIdx="0" presStyleCnt="0">
        <dgm:presLayoutVars>
          <dgm:chMax val="0"/>
          <dgm:chPref val="0"/>
          <dgm:bulletEnabled val="1"/>
        </dgm:presLayoutVars>
      </dgm:prSet>
      <dgm:spPr/>
    </dgm:pt>
    <dgm:pt modelId="{D3667A55-C162-484A-9916-B53ED49590BC}" type="pres">
      <dgm:prSet presAssocID="{0AEE4517-C629-49E8-8F55-D965073591FF}" presName="Parent3" presStyleLbl="node1" presStyleIdx="0" presStyleCnt="3">
        <dgm:presLayoutVars>
          <dgm:chMax val="2"/>
          <dgm:chPref val="1"/>
          <dgm:bulletEnabled val="1"/>
        </dgm:presLayoutVars>
      </dgm:prSet>
      <dgm:spPr/>
    </dgm:pt>
    <dgm:pt modelId="{CE729E72-3424-490B-8E18-93D774A5B9EF}" type="pres">
      <dgm:prSet presAssocID="{6ECECA7C-B77B-4011-9510-C783C390A591}" presName="ChildAccent2" presStyleCnt="0"/>
      <dgm:spPr/>
    </dgm:pt>
    <dgm:pt modelId="{2FA4198F-8F3B-43BD-82B4-FFE974D0A95F}" type="pres">
      <dgm:prSet presAssocID="{6ECECA7C-B77B-4011-9510-C783C390A591}" presName="ChildAccent" presStyleLbl="alignImgPlace1" presStyleIdx="1" presStyleCnt="3"/>
      <dgm:spPr/>
    </dgm:pt>
    <dgm:pt modelId="{69355C56-4FE3-4FE2-A45B-BC605DF2F0E9}" type="pres">
      <dgm:prSet presAssocID="{6ECECA7C-B77B-4011-9510-C783C390A591}" presName="Child2" presStyleLbl="revTx" presStyleIdx="0" presStyleCnt="0">
        <dgm:presLayoutVars>
          <dgm:chMax val="0"/>
          <dgm:chPref val="0"/>
          <dgm:bulletEnabled val="1"/>
        </dgm:presLayoutVars>
      </dgm:prSet>
      <dgm:spPr/>
    </dgm:pt>
    <dgm:pt modelId="{061C29C0-A999-4366-8129-B4431100B463}" type="pres">
      <dgm:prSet presAssocID="{6ECECA7C-B77B-4011-9510-C783C390A591}" presName="Parent2" presStyleLbl="node1" presStyleIdx="1" presStyleCnt="3">
        <dgm:presLayoutVars>
          <dgm:chMax val="2"/>
          <dgm:chPref val="1"/>
          <dgm:bulletEnabled val="1"/>
        </dgm:presLayoutVars>
      </dgm:prSet>
      <dgm:spPr/>
    </dgm:pt>
    <dgm:pt modelId="{383C0210-FED9-4E82-8D27-57577F2AB224}" type="pres">
      <dgm:prSet presAssocID="{32578981-ED6A-46EF-B152-A97DF7A8CA4A}" presName="ChildAccent1" presStyleCnt="0"/>
      <dgm:spPr/>
    </dgm:pt>
    <dgm:pt modelId="{4790E9FC-784D-4F21-B738-295568C313F2}" type="pres">
      <dgm:prSet presAssocID="{32578981-ED6A-46EF-B152-A97DF7A8CA4A}" presName="ChildAccent" presStyleLbl="alignImgPlace1" presStyleIdx="2" presStyleCnt="3"/>
      <dgm:spPr/>
    </dgm:pt>
    <dgm:pt modelId="{6F563E8B-15ED-46FD-ADE8-E235D83890DD}" type="pres">
      <dgm:prSet presAssocID="{32578981-ED6A-46EF-B152-A97DF7A8CA4A}" presName="Child1" presStyleLbl="revTx" presStyleIdx="0" presStyleCnt="0">
        <dgm:presLayoutVars>
          <dgm:chMax val="0"/>
          <dgm:chPref val="0"/>
          <dgm:bulletEnabled val="1"/>
        </dgm:presLayoutVars>
      </dgm:prSet>
      <dgm:spPr/>
    </dgm:pt>
    <dgm:pt modelId="{F4E9E620-2800-46E9-891B-E80FC4F079A9}" type="pres">
      <dgm:prSet presAssocID="{32578981-ED6A-46EF-B152-A97DF7A8CA4A}" presName="Parent1" presStyleLbl="node1" presStyleIdx="2" presStyleCnt="3">
        <dgm:presLayoutVars>
          <dgm:chMax val="2"/>
          <dgm:chPref val="1"/>
          <dgm:bulletEnabled val="1"/>
        </dgm:presLayoutVars>
      </dgm:prSet>
      <dgm:spPr/>
    </dgm:pt>
  </dgm:ptLst>
  <dgm:cxnLst>
    <dgm:cxn modelId="{D57C490C-3E89-4871-B603-7F3B5E44AF66}" type="presOf" srcId="{0D4FCB9C-9993-4A38-9FD9-87F9805D6A6A}" destId="{FAB889A5-1657-44E2-86F5-9AA5221ECBD1}" srcOrd="0" destOrd="0" presId="urn:microsoft.com/office/officeart/2011/layout/InterconnectedBlockProcess"/>
    <dgm:cxn modelId="{882CD313-9A38-4364-823D-437818F63A32}" srcId="{0AEE4517-C629-49E8-8F55-D965073591FF}" destId="{94553D5A-1F3E-41F9-BBEC-37BB8A112E3A}" srcOrd="1" destOrd="0" parTransId="{69E6FB14-EC7B-4207-BDAB-12037007A4EE}" sibTransId="{265DF79E-7EC1-4C14-9CCA-105AFB49A7BE}"/>
    <dgm:cxn modelId="{E2DD9B1D-1D0D-4148-B709-F816945E4CCE}" srcId="{0AEE4517-C629-49E8-8F55-D965073591FF}" destId="{0D4FCB9C-9993-4A38-9FD9-87F9805D6A6A}" srcOrd="0" destOrd="0" parTransId="{617B5768-FB28-4B16-A188-987531B942BB}" sibTransId="{EA15124D-781C-4E48-B9C3-814E00230A28}"/>
    <dgm:cxn modelId="{48B6AD32-C5AC-41FF-B1CE-2235140D9825}" srcId="{EEB44D2A-09C7-4C3D-A39E-02AB94991697}" destId="{0AEE4517-C629-49E8-8F55-D965073591FF}" srcOrd="2" destOrd="0" parTransId="{0A598F5E-F5B4-41C8-99C0-9949532B7A2C}" sibTransId="{D471BAD5-3D89-4DDC-A799-DE7DCBB12092}"/>
    <dgm:cxn modelId="{0F3E483A-6AB8-42A1-B01B-C34A1E216CBF}" type="presOf" srcId="{EEB44D2A-09C7-4C3D-A39E-02AB94991697}" destId="{956D6EBC-4C3B-4100-A2A1-8C6E3E4429D8}" srcOrd="0" destOrd="0" presId="urn:microsoft.com/office/officeart/2011/layout/InterconnectedBlockProcess"/>
    <dgm:cxn modelId="{902AE13C-43AC-4727-BC60-2AEEA9B1533B}" srcId="{32578981-ED6A-46EF-B152-A97DF7A8CA4A}" destId="{C0015050-DCF9-41F7-9042-835FB6DEAAE7}" srcOrd="0" destOrd="0" parTransId="{FAFDFE8D-1BE0-4902-83B3-FD9A8255E143}" sibTransId="{78122319-3A08-463E-9F9B-8A352C95631F}"/>
    <dgm:cxn modelId="{1DD0EC4B-683B-4B81-9345-10E9EC73A503}" type="presOf" srcId="{C0015050-DCF9-41F7-9042-835FB6DEAAE7}" destId="{6F563E8B-15ED-46FD-ADE8-E235D83890DD}" srcOrd="1" destOrd="0" presId="urn:microsoft.com/office/officeart/2011/layout/InterconnectedBlockProcess"/>
    <dgm:cxn modelId="{60897F7E-913E-406E-BC6B-0870CC2F42F2}" srcId="{6ECECA7C-B77B-4011-9510-C783C390A591}" destId="{E34D4718-2504-4E73-BE1C-D35617B7585D}" srcOrd="0" destOrd="0" parTransId="{92A5DE51-DD07-4468-9F19-10FC3D0626A7}" sibTransId="{A2F4363B-A125-4CE3-9460-131FEDC3C7BC}"/>
    <dgm:cxn modelId="{EEB24AB4-AD05-4B66-85D8-DBF66CA21562}" type="presOf" srcId="{94553D5A-1F3E-41F9-BBEC-37BB8A112E3A}" destId="{FAB889A5-1657-44E2-86F5-9AA5221ECBD1}" srcOrd="0" destOrd="1" presId="urn:microsoft.com/office/officeart/2011/layout/InterconnectedBlockProcess"/>
    <dgm:cxn modelId="{633D72CC-AE7C-4571-95C6-8E827AA596D4}" type="presOf" srcId="{0AEE4517-C629-49E8-8F55-D965073591FF}" destId="{D3667A55-C162-484A-9916-B53ED49590BC}" srcOrd="0" destOrd="0" presId="urn:microsoft.com/office/officeart/2011/layout/InterconnectedBlockProcess"/>
    <dgm:cxn modelId="{521007D3-0A24-4529-8500-4525DE391DB9}" srcId="{EEB44D2A-09C7-4C3D-A39E-02AB94991697}" destId="{32578981-ED6A-46EF-B152-A97DF7A8CA4A}" srcOrd="0" destOrd="0" parTransId="{10E35EFE-3599-4BDF-BD38-C461FF07658A}" sibTransId="{37A9DA2A-13D9-42D9-871C-977EC3FB171C}"/>
    <dgm:cxn modelId="{F7091FD8-3855-4BF8-BD41-FAD0A6FD454C}" type="presOf" srcId="{94553D5A-1F3E-41F9-BBEC-37BB8A112E3A}" destId="{9DC07B92-3321-4134-A4F0-42BFB2A620D9}" srcOrd="1" destOrd="1" presId="urn:microsoft.com/office/officeart/2011/layout/InterconnectedBlockProcess"/>
    <dgm:cxn modelId="{234D3CD8-2D56-45E0-98FA-4693061E7D59}" type="presOf" srcId="{E34D4718-2504-4E73-BE1C-D35617B7585D}" destId="{2FA4198F-8F3B-43BD-82B4-FFE974D0A95F}" srcOrd="0" destOrd="0" presId="urn:microsoft.com/office/officeart/2011/layout/InterconnectedBlockProcess"/>
    <dgm:cxn modelId="{9BDEE7DC-A02A-4CB2-A79D-DE6444A7BF05}" type="presOf" srcId="{0D4FCB9C-9993-4A38-9FD9-87F9805D6A6A}" destId="{9DC07B92-3321-4134-A4F0-42BFB2A620D9}" srcOrd="1" destOrd="0" presId="urn:microsoft.com/office/officeart/2011/layout/InterconnectedBlockProcess"/>
    <dgm:cxn modelId="{B95BDCE0-38E8-48DD-8151-91FFB0EB3B38}" type="presOf" srcId="{32578981-ED6A-46EF-B152-A97DF7A8CA4A}" destId="{F4E9E620-2800-46E9-891B-E80FC4F079A9}" srcOrd="0" destOrd="0" presId="urn:microsoft.com/office/officeart/2011/layout/InterconnectedBlockProcess"/>
    <dgm:cxn modelId="{956141F5-30D6-40F6-99CD-548D0E868DCB}" type="presOf" srcId="{E34D4718-2504-4E73-BE1C-D35617B7585D}" destId="{69355C56-4FE3-4FE2-A45B-BC605DF2F0E9}" srcOrd="1" destOrd="0" presId="urn:microsoft.com/office/officeart/2011/layout/InterconnectedBlockProcess"/>
    <dgm:cxn modelId="{D2EBC1F6-6F7B-49EF-A04A-F55D20A483F1}" type="presOf" srcId="{C0015050-DCF9-41F7-9042-835FB6DEAAE7}" destId="{4790E9FC-784D-4F21-B738-295568C313F2}" srcOrd="0" destOrd="0" presId="urn:microsoft.com/office/officeart/2011/layout/InterconnectedBlockProcess"/>
    <dgm:cxn modelId="{254E56F7-65DE-4B72-A541-3FBD936272B6}" type="presOf" srcId="{6ECECA7C-B77B-4011-9510-C783C390A591}" destId="{061C29C0-A999-4366-8129-B4431100B463}" srcOrd="0" destOrd="0" presId="urn:microsoft.com/office/officeart/2011/layout/InterconnectedBlockProcess"/>
    <dgm:cxn modelId="{03FE8EFC-7A42-4855-A3FE-CBE0DF920B5E}" srcId="{EEB44D2A-09C7-4C3D-A39E-02AB94991697}" destId="{6ECECA7C-B77B-4011-9510-C783C390A591}" srcOrd="1" destOrd="0" parTransId="{BD533265-29E6-4208-822B-74ACA4404D7F}" sibTransId="{45E0A4A7-B43E-4D47-B35D-4B5353874231}"/>
    <dgm:cxn modelId="{4AF1BA09-7084-4322-824A-C4CD1AB9E0C4}" type="presParOf" srcId="{956D6EBC-4C3B-4100-A2A1-8C6E3E4429D8}" destId="{E7CEF614-E1E2-45F0-951B-D123FBECC29F}" srcOrd="0" destOrd="0" presId="urn:microsoft.com/office/officeart/2011/layout/InterconnectedBlockProcess"/>
    <dgm:cxn modelId="{C5DF442A-FA52-453D-9A3F-E9D4ED843739}" type="presParOf" srcId="{E7CEF614-E1E2-45F0-951B-D123FBECC29F}" destId="{FAB889A5-1657-44E2-86F5-9AA5221ECBD1}" srcOrd="0" destOrd="0" presId="urn:microsoft.com/office/officeart/2011/layout/InterconnectedBlockProcess"/>
    <dgm:cxn modelId="{10ADC023-AF5C-491E-A107-1D6CBBE45988}" type="presParOf" srcId="{956D6EBC-4C3B-4100-A2A1-8C6E3E4429D8}" destId="{9DC07B92-3321-4134-A4F0-42BFB2A620D9}" srcOrd="1" destOrd="0" presId="urn:microsoft.com/office/officeart/2011/layout/InterconnectedBlockProcess"/>
    <dgm:cxn modelId="{D09D9337-4092-4958-9811-A5EB15D7EE88}" type="presParOf" srcId="{956D6EBC-4C3B-4100-A2A1-8C6E3E4429D8}" destId="{D3667A55-C162-484A-9916-B53ED49590BC}" srcOrd="2" destOrd="0" presId="urn:microsoft.com/office/officeart/2011/layout/InterconnectedBlockProcess"/>
    <dgm:cxn modelId="{ED52BD81-C18F-43B5-A7C3-6161D238649A}" type="presParOf" srcId="{956D6EBC-4C3B-4100-A2A1-8C6E3E4429D8}" destId="{CE729E72-3424-490B-8E18-93D774A5B9EF}" srcOrd="3" destOrd="0" presId="urn:microsoft.com/office/officeart/2011/layout/InterconnectedBlockProcess"/>
    <dgm:cxn modelId="{EC027466-EAC2-468B-A12E-B37A103A422F}" type="presParOf" srcId="{CE729E72-3424-490B-8E18-93D774A5B9EF}" destId="{2FA4198F-8F3B-43BD-82B4-FFE974D0A95F}" srcOrd="0" destOrd="0" presId="urn:microsoft.com/office/officeart/2011/layout/InterconnectedBlockProcess"/>
    <dgm:cxn modelId="{521FF5A9-17F0-42D8-9139-472E87222E32}" type="presParOf" srcId="{956D6EBC-4C3B-4100-A2A1-8C6E3E4429D8}" destId="{69355C56-4FE3-4FE2-A45B-BC605DF2F0E9}" srcOrd="4" destOrd="0" presId="urn:microsoft.com/office/officeart/2011/layout/InterconnectedBlockProcess"/>
    <dgm:cxn modelId="{9E46286E-7F00-4EE4-B66F-1FBA9CE54245}" type="presParOf" srcId="{956D6EBC-4C3B-4100-A2A1-8C6E3E4429D8}" destId="{061C29C0-A999-4366-8129-B4431100B463}" srcOrd="5" destOrd="0" presId="urn:microsoft.com/office/officeart/2011/layout/InterconnectedBlockProcess"/>
    <dgm:cxn modelId="{F2B6932E-04D4-4B15-926D-7E90EC4F0DBD}" type="presParOf" srcId="{956D6EBC-4C3B-4100-A2A1-8C6E3E4429D8}" destId="{383C0210-FED9-4E82-8D27-57577F2AB224}" srcOrd="6" destOrd="0" presId="urn:microsoft.com/office/officeart/2011/layout/InterconnectedBlockProcess"/>
    <dgm:cxn modelId="{9E4C9FFA-DEE1-4B50-88B1-558DC860F8D9}" type="presParOf" srcId="{383C0210-FED9-4E82-8D27-57577F2AB224}" destId="{4790E9FC-784D-4F21-B738-295568C313F2}" srcOrd="0" destOrd="0" presId="urn:microsoft.com/office/officeart/2011/layout/InterconnectedBlockProcess"/>
    <dgm:cxn modelId="{AC829DA3-693F-40B2-ACBF-E94127B70A30}" type="presParOf" srcId="{956D6EBC-4C3B-4100-A2A1-8C6E3E4429D8}" destId="{6F563E8B-15ED-46FD-ADE8-E235D83890DD}" srcOrd="7" destOrd="0" presId="urn:microsoft.com/office/officeart/2011/layout/InterconnectedBlockProcess"/>
    <dgm:cxn modelId="{CAFB32A8-2EA6-4827-84C9-DE7FB144A783}" type="presParOf" srcId="{956D6EBC-4C3B-4100-A2A1-8C6E3E4429D8}" destId="{F4E9E620-2800-46E9-891B-E80FC4F079A9}" srcOrd="8" destOrd="0" presId="urn:microsoft.com/office/officeart/2011/layout/InterconnectedBlock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B889A5-1657-44E2-86F5-9AA5221ECBD1}">
      <dsp:nvSpPr>
        <dsp:cNvPr id="0" name=""/>
        <dsp:cNvSpPr/>
      </dsp:nvSpPr>
      <dsp:spPr>
        <a:xfrm>
          <a:off x="5722537" y="1215595"/>
          <a:ext cx="3058098" cy="5719519"/>
        </a:xfrm>
        <a:prstGeom prst="wedgeRectCallout">
          <a:avLst>
            <a:gd name="adj1" fmla="val 0"/>
            <a:gd name="adj2" fmla="val 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0" tIns="63500" rIns="63500" bIns="63500" numCol="1" spcCol="1270" anchor="t" anchorCtr="0">
          <a:noAutofit/>
        </a:bodyPr>
        <a:lstStyle/>
        <a:p>
          <a:pPr marL="0" lvl="0" indent="0" algn="r" defTabSz="889000">
            <a:lnSpc>
              <a:spcPct val="90000"/>
            </a:lnSpc>
            <a:spcBef>
              <a:spcPct val="0"/>
            </a:spcBef>
            <a:spcAft>
              <a:spcPct val="35000"/>
            </a:spcAft>
            <a:buNone/>
          </a:pPr>
          <a:r>
            <a:rPr lang="en-US" sz="2000" kern="1200" dirty="0"/>
            <a:t>Final Verification -Initial ADM required of all:</a:t>
          </a:r>
        </a:p>
        <a:p>
          <a:pPr marL="0" lvl="0" indent="0" algn="r" defTabSz="889000">
            <a:lnSpc>
              <a:spcPct val="90000"/>
            </a:lnSpc>
            <a:spcBef>
              <a:spcPct val="0"/>
            </a:spcBef>
            <a:spcAft>
              <a:spcPct val="35000"/>
            </a:spcAft>
            <a:buNone/>
          </a:pPr>
          <a:r>
            <a:rPr lang="en-US" sz="2000" kern="1200" dirty="0"/>
            <a:t>• current Charters with 2019-2020 school attendance</a:t>
          </a:r>
        </a:p>
        <a:p>
          <a:pPr marL="0" lvl="0" indent="0" algn="r" defTabSz="889000">
            <a:lnSpc>
              <a:spcPct val="90000"/>
            </a:lnSpc>
            <a:spcBef>
              <a:spcPct val="0"/>
            </a:spcBef>
            <a:spcAft>
              <a:spcPct val="35000"/>
            </a:spcAft>
            <a:buNone/>
          </a:pPr>
          <a:r>
            <a:rPr lang="en-US" sz="2000" kern="1200" dirty="0"/>
            <a:t>•charter schools approved  by the State Board of Education to open July 1, 2020</a:t>
          </a:r>
        </a:p>
        <a:p>
          <a:pPr marL="0" lvl="0" indent="0" algn="r" defTabSz="889000">
            <a:lnSpc>
              <a:spcPct val="90000"/>
            </a:lnSpc>
            <a:spcBef>
              <a:spcPct val="0"/>
            </a:spcBef>
            <a:spcAft>
              <a:spcPct val="35000"/>
            </a:spcAft>
            <a:buNone/>
          </a:pPr>
          <a:r>
            <a:rPr lang="en-US" sz="2000" kern="1200" dirty="0"/>
            <a:t>•University of North Carolina (UNC) Lab schools approve by General Assembly to open July 1, 2020.</a:t>
          </a:r>
        </a:p>
        <a:p>
          <a:pPr marL="0" lvl="0" indent="0" algn="r" defTabSz="889000">
            <a:lnSpc>
              <a:spcPct val="90000"/>
            </a:lnSpc>
            <a:spcBef>
              <a:spcPct val="0"/>
            </a:spcBef>
            <a:spcAft>
              <a:spcPct val="35000"/>
            </a:spcAft>
            <a:buNone/>
          </a:pPr>
          <a:endParaRPr lang="en-US" sz="2000" kern="1200" dirty="0"/>
        </a:p>
        <a:p>
          <a:pPr marL="0" lvl="0" indent="0" algn="r" defTabSz="889000">
            <a:lnSpc>
              <a:spcPct val="90000"/>
            </a:lnSpc>
            <a:spcBef>
              <a:spcPct val="0"/>
            </a:spcBef>
            <a:spcAft>
              <a:spcPct val="35000"/>
            </a:spcAft>
            <a:buNone/>
          </a:pPr>
          <a:r>
            <a:rPr lang="en-US" sz="2000" kern="1200" dirty="0">
              <a:solidFill>
                <a:srgbClr val="FF0000"/>
              </a:solidFill>
            </a:rPr>
            <a:t>June 1, 2020 - June 12, 2020</a:t>
          </a:r>
        </a:p>
      </dsp:txBody>
      <dsp:txXfrm>
        <a:off x="6110648" y="1215595"/>
        <a:ext cx="2669986" cy="5719519"/>
      </dsp:txXfrm>
    </dsp:sp>
    <dsp:sp modelId="{D3667A55-C162-484A-9916-B53ED49590BC}">
      <dsp:nvSpPr>
        <dsp:cNvPr id="0" name=""/>
        <dsp:cNvSpPr/>
      </dsp:nvSpPr>
      <dsp:spPr>
        <a:xfrm>
          <a:off x="5965536" y="-914"/>
          <a:ext cx="2572099" cy="1220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127000" rIns="127000" bIns="127000" numCol="1" spcCol="1270" anchor="ctr" anchorCtr="0">
          <a:noAutofit/>
        </a:bodyPr>
        <a:lstStyle/>
        <a:p>
          <a:pPr marL="0" lvl="0" indent="0" algn="ctr" defTabSz="1778000">
            <a:lnSpc>
              <a:spcPct val="90000"/>
            </a:lnSpc>
            <a:spcBef>
              <a:spcPct val="0"/>
            </a:spcBef>
            <a:spcAft>
              <a:spcPct val="35000"/>
            </a:spcAft>
            <a:buNone/>
          </a:pPr>
          <a:r>
            <a:rPr lang="en-US" sz="4000" kern="1200">
              <a:solidFill>
                <a:srgbClr val="FF0000"/>
              </a:solidFill>
            </a:rPr>
            <a:t>Phase II</a:t>
          </a:r>
        </a:p>
      </dsp:txBody>
      <dsp:txXfrm>
        <a:off x="5965536" y="-914"/>
        <a:ext cx="2572099" cy="1220419"/>
      </dsp:txXfrm>
    </dsp:sp>
    <dsp:sp modelId="{2FA4198F-8F3B-43BD-82B4-FFE974D0A95F}">
      <dsp:nvSpPr>
        <dsp:cNvPr id="0" name=""/>
        <dsp:cNvSpPr/>
      </dsp:nvSpPr>
      <dsp:spPr>
        <a:xfrm>
          <a:off x="3392664" y="1217424"/>
          <a:ext cx="2572099" cy="5308130"/>
        </a:xfrm>
        <a:prstGeom prst="wedgeRectCallout">
          <a:avLst>
            <a:gd name="adj1" fmla="val 62500"/>
            <a:gd name="adj2" fmla="val 2083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0" tIns="63500" rIns="63500" bIns="63500" numCol="1" spcCol="1270" anchor="t" anchorCtr="0">
          <a:noAutofit/>
        </a:bodyPr>
        <a:lstStyle/>
        <a:p>
          <a:pPr marL="0" lvl="0" indent="0" algn="r" defTabSz="889000">
            <a:lnSpc>
              <a:spcPct val="90000"/>
            </a:lnSpc>
            <a:spcBef>
              <a:spcPct val="0"/>
            </a:spcBef>
            <a:spcAft>
              <a:spcPct val="35000"/>
            </a:spcAft>
            <a:buNone/>
          </a:pPr>
          <a:r>
            <a:rPr lang="en-US" sz="2000" kern="1200" dirty="0"/>
            <a:t>ADM Projection – Initial Submission</a:t>
          </a:r>
        </a:p>
        <a:p>
          <a:pPr marL="0" lvl="0" indent="0" algn="r" defTabSz="889000">
            <a:lnSpc>
              <a:spcPct val="90000"/>
            </a:lnSpc>
            <a:spcBef>
              <a:spcPct val="0"/>
            </a:spcBef>
            <a:spcAft>
              <a:spcPct val="35000"/>
            </a:spcAft>
            <a:buNone/>
          </a:pPr>
          <a:endParaRPr lang="en-US" sz="2000" kern="1200" dirty="0"/>
        </a:p>
        <a:p>
          <a:pPr marL="0" lvl="0" indent="0" algn="r" defTabSz="889000">
            <a:lnSpc>
              <a:spcPct val="90000"/>
            </a:lnSpc>
            <a:spcBef>
              <a:spcPct val="0"/>
            </a:spcBef>
            <a:spcAft>
              <a:spcPct val="35000"/>
            </a:spcAft>
            <a:buNone/>
          </a:pPr>
          <a:r>
            <a:rPr lang="en-US" sz="2000" kern="1200" dirty="0"/>
            <a:t>Required submission by all Charters, UNC Lab and Regional schools with current school  year attendance</a:t>
          </a:r>
        </a:p>
        <a:p>
          <a:pPr marL="0" lvl="0" indent="0" algn="r" defTabSz="889000">
            <a:lnSpc>
              <a:spcPct val="90000"/>
            </a:lnSpc>
            <a:spcBef>
              <a:spcPct val="0"/>
            </a:spcBef>
            <a:spcAft>
              <a:spcPct val="35000"/>
            </a:spcAft>
            <a:buNone/>
          </a:pPr>
          <a:endParaRPr lang="en-US" sz="2000" kern="1200" dirty="0"/>
        </a:p>
        <a:p>
          <a:pPr marL="0" lvl="0" indent="0" algn="r" defTabSz="889000">
            <a:lnSpc>
              <a:spcPct val="90000"/>
            </a:lnSpc>
            <a:spcBef>
              <a:spcPct val="0"/>
            </a:spcBef>
            <a:spcAft>
              <a:spcPct val="35000"/>
            </a:spcAft>
            <a:buNone/>
          </a:pPr>
          <a:r>
            <a:rPr lang="en-US" sz="2000" kern="1200" dirty="0"/>
            <a:t>(January) 	</a:t>
          </a:r>
        </a:p>
      </dsp:txBody>
      <dsp:txXfrm>
        <a:off x="3719096" y="1217424"/>
        <a:ext cx="2245667" cy="5308130"/>
      </dsp:txXfrm>
    </dsp:sp>
    <dsp:sp modelId="{061C29C0-A999-4366-8129-B4431100B463}">
      <dsp:nvSpPr>
        <dsp:cNvPr id="0" name=""/>
        <dsp:cNvSpPr/>
      </dsp:nvSpPr>
      <dsp:spPr>
        <a:xfrm>
          <a:off x="3392664" y="196710"/>
          <a:ext cx="2572099" cy="10207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127000" rIns="127000" bIns="127000" numCol="1" spcCol="1270" anchor="ctr" anchorCtr="0">
          <a:noAutofit/>
        </a:bodyPr>
        <a:lstStyle/>
        <a:p>
          <a:pPr marL="0" lvl="0" indent="0" algn="ctr" defTabSz="1778000">
            <a:lnSpc>
              <a:spcPct val="90000"/>
            </a:lnSpc>
            <a:spcBef>
              <a:spcPct val="0"/>
            </a:spcBef>
            <a:spcAft>
              <a:spcPct val="35000"/>
            </a:spcAft>
            <a:buNone/>
          </a:pPr>
          <a:r>
            <a:rPr lang="en-US" sz="4000" kern="1200"/>
            <a:t>Phase I</a:t>
          </a:r>
        </a:p>
      </dsp:txBody>
      <dsp:txXfrm>
        <a:off x="3392664" y="196710"/>
        <a:ext cx="2572099" cy="1020714"/>
      </dsp:txXfrm>
    </dsp:sp>
    <dsp:sp modelId="{4790E9FC-784D-4F21-B738-295568C313F2}">
      <dsp:nvSpPr>
        <dsp:cNvPr id="0" name=""/>
        <dsp:cNvSpPr/>
      </dsp:nvSpPr>
      <dsp:spPr>
        <a:xfrm>
          <a:off x="820564" y="1217424"/>
          <a:ext cx="2572099" cy="4899705"/>
        </a:xfrm>
        <a:prstGeom prst="wedgeRectCallout">
          <a:avLst>
            <a:gd name="adj1" fmla="val 62500"/>
            <a:gd name="adj2" fmla="val 2083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0" tIns="63500" rIns="63500" bIns="63500" numCol="1" spcCol="1270" anchor="t" anchorCtr="0">
          <a:noAutofit/>
        </a:bodyPr>
        <a:lstStyle/>
        <a:p>
          <a:pPr marL="0" lvl="0" indent="0" algn="r" defTabSz="889000">
            <a:lnSpc>
              <a:spcPct val="90000"/>
            </a:lnSpc>
            <a:spcBef>
              <a:spcPct val="0"/>
            </a:spcBef>
            <a:spcAft>
              <a:spcPct val="35000"/>
            </a:spcAft>
            <a:buNone/>
          </a:pPr>
          <a:r>
            <a:rPr lang="en-US" sz="2000" kern="1200" dirty="0"/>
            <a:t>Material Increase in ADM or Grade Expansion</a:t>
          </a:r>
        </a:p>
        <a:p>
          <a:pPr marL="0" lvl="0" indent="0" algn="r" defTabSz="889000">
            <a:lnSpc>
              <a:spcPct val="90000"/>
            </a:lnSpc>
            <a:spcBef>
              <a:spcPct val="0"/>
            </a:spcBef>
            <a:spcAft>
              <a:spcPct val="35000"/>
            </a:spcAft>
            <a:buNone/>
          </a:pPr>
          <a:endParaRPr lang="en-US" sz="2000" kern="1200" dirty="0"/>
        </a:p>
        <a:p>
          <a:pPr marL="0" lvl="0" indent="0" algn="r" defTabSz="889000">
            <a:lnSpc>
              <a:spcPct val="90000"/>
            </a:lnSpc>
            <a:spcBef>
              <a:spcPct val="0"/>
            </a:spcBef>
            <a:spcAft>
              <a:spcPct val="35000"/>
            </a:spcAft>
            <a:buNone/>
          </a:pPr>
          <a:r>
            <a:rPr lang="en-US" sz="2000" kern="1200" dirty="0"/>
            <a:t>Required submission by all Charters, UNC Lab and Regional schools with current school year attendance</a:t>
          </a:r>
        </a:p>
        <a:p>
          <a:pPr marL="0" lvl="0" indent="0" algn="r" defTabSz="889000">
            <a:lnSpc>
              <a:spcPct val="90000"/>
            </a:lnSpc>
            <a:spcBef>
              <a:spcPct val="0"/>
            </a:spcBef>
            <a:spcAft>
              <a:spcPct val="35000"/>
            </a:spcAft>
            <a:buNone/>
          </a:pPr>
          <a:endParaRPr lang="en-US" sz="2000" kern="1200" dirty="0"/>
        </a:p>
        <a:p>
          <a:pPr marL="0" lvl="0" indent="0" algn="r" defTabSz="889000">
            <a:lnSpc>
              <a:spcPct val="90000"/>
            </a:lnSpc>
            <a:spcBef>
              <a:spcPct val="0"/>
            </a:spcBef>
            <a:spcAft>
              <a:spcPct val="35000"/>
            </a:spcAft>
            <a:buNone/>
          </a:pPr>
          <a:r>
            <a:rPr lang="en-US" sz="2000" kern="1200" dirty="0"/>
            <a:t>(November)</a:t>
          </a:r>
        </a:p>
      </dsp:txBody>
      <dsp:txXfrm>
        <a:off x="1146996" y="1217424"/>
        <a:ext cx="2245667" cy="4899705"/>
      </dsp:txXfrm>
    </dsp:sp>
    <dsp:sp modelId="{F4E9E620-2800-46E9-891B-E80FC4F079A9}">
      <dsp:nvSpPr>
        <dsp:cNvPr id="0" name=""/>
        <dsp:cNvSpPr/>
      </dsp:nvSpPr>
      <dsp:spPr>
        <a:xfrm>
          <a:off x="820564" y="400575"/>
          <a:ext cx="2572099" cy="81684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127000" rIns="127000" bIns="127000" numCol="1" spcCol="1270" anchor="ctr" anchorCtr="0">
          <a:noAutofit/>
        </a:bodyPr>
        <a:lstStyle/>
        <a:p>
          <a:pPr marL="0" lvl="0" indent="0" algn="ctr" defTabSz="1778000">
            <a:lnSpc>
              <a:spcPct val="90000"/>
            </a:lnSpc>
            <a:spcBef>
              <a:spcPct val="0"/>
            </a:spcBef>
            <a:spcAft>
              <a:spcPct val="35000"/>
            </a:spcAft>
            <a:buNone/>
          </a:pPr>
          <a:r>
            <a:rPr lang="en-US" sz="4000" kern="1200"/>
            <a:t>Phase 0</a:t>
          </a:r>
        </a:p>
      </dsp:txBody>
      <dsp:txXfrm>
        <a:off x="820564" y="400575"/>
        <a:ext cx="2572099" cy="816848"/>
      </dsp:txXfrm>
    </dsp:sp>
  </dsp:spTree>
</dsp:drawing>
</file>

<file path=ppt/diagrams/layout1.xml><?xml version="1.0" encoding="utf-8"?>
<dgm:layoutDef xmlns:dgm="http://schemas.openxmlformats.org/drawingml/2006/diagram" xmlns:a="http://schemas.openxmlformats.org/drawingml/2006/main" uniqueId="urn:microsoft.com/office/officeart/2011/layout/InterconnectedBlockProcess">
  <dgm:title val="Interconnected Block Process"/>
  <dgm:desc val="Use to show sequential steps in a process. Works best with small amounts of Level 1 text and medium amounts of Level 2 text."/>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35D72536-C91D-4D81-869C-0013A7359684}" type="datetimeFigureOut">
              <a:rPr lang="en-US" smtClean="0"/>
              <a:t>5/27/2020</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FBBC9451-71FC-4470-AA85-CBE7E5F92F83}" type="slidenum">
              <a:rPr lang="en-US" smtClean="0"/>
              <a:t>‹#›</a:t>
            </a:fld>
            <a:endParaRPr lang="en-US"/>
          </a:p>
        </p:txBody>
      </p:sp>
    </p:spTree>
    <p:extLst>
      <p:ext uri="{BB962C8B-B14F-4D97-AF65-F5344CB8AC3E}">
        <p14:creationId xmlns:p14="http://schemas.microsoft.com/office/powerpoint/2010/main" val="2525539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1</a:t>
            </a:fld>
            <a:endParaRPr lang="en-US"/>
          </a:p>
        </p:txBody>
      </p:sp>
    </p:spTree>
    <p:extLst>
      <p:ext uri="{BB962C8B-B14F-4D97-AF65-F5344CB8AC3E}">
        <p14:creationId xmlns:p14="http://schemas.microsoft.com/office/powerpoint/2010/main" val="1946497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11</a:t>
            </a:fld>
            <a:endParaRPr lang="en-US"/>
          </a:p>
        </p:txBody>
      </p:sp>
    </p:spTree>
    <p:extLst>
      <p:ext uri="{BB962C8B-B14F-4D97-AF65-F5344CB8AC3E}">
        <p14:creationId xmlns:p14="http://schemas.microsoft.com/office/powerpoint/2010/main" val="2345811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12</a:t>
            </a:fld>
            <a:endParaRPr lang="en-US"/>
          </a:p>
        </p:txBody>
      </p:sp>
    </p:spTree>
    <p:extLst>
      <p:ext uri="{BB962C8B-B14F-4D97-AF65-F5344CB8AC3E}">
        <p14:creationId xmlns:p14="http://schemas.microsoft.com/office/powerpoint/2010/main" val="1983438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2</a:t>
            </a:fld>
            <a:endParaRPr lang="en-US"/>
          </a:p>
        </p:txBody>
      </p:sp>
    </p:spTree>
    <p:extLst>
      <p:ext uri="{BB962C8B-B14F-4D97-AF65-F5344CB8AC3E}">
        <p14:creationId xmlns:p14="http://schemas.microsoft.com/office/powerpoint/2010/main" val="2077316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3</a:t>
            </a:fld>
            <a:endParaRPr lang="en-US"/>
          </a:p>
        </p:txBody>
      </p:sp>
    </p:spTree>
    <p:extLst>
      <p:ext uri="{BB962C8B-B14F-4D97-AF65-F5344CB8AC3E}">
        <p14:creationId xmlns:p14="http://schemas.microsoft.com/office/powerpoint/2010/main" val="1863815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4</a:t>
            </a:fld>
            <a:endParaRPr lang="en-US"/>
          </a:p>
        </p:txBody>
      </p:sp>
    </p:spTree>
    <p:extLst>
      <p:ext uri="{BB962C8B-B14F-4D97-AF65-F5344CB8AC3E}">
        <p14:creationId xmlns:p14="http://schemas.microsoft.com/office/powerpoint/2010/main" val="1564059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5</a:t>
            </a:fld>
            <a:endParaRPr lang="en-US"/>
          </a:p>
        </p:txBody>
      </p:sp>
    </p:spTree>
    <p:extLst>
      <p:ext uri="{BB962C8B-B14F-4D97-AF65-F5344CB8AC3E}">
        <p14:creationId xmlns:p14="http://schemas.microsoft.com/office/powerpoint/2010/main" val="162488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6</a:t>
            </a:fld>
            <a:endParaRPr lang="en-US"/>
          </a:p>
        </p:txBody>
      </p:sp>
    </p:spTree>
    <p:extLst>
      <p:ext uri="{BB962C8B-B14F-4D97-AF65-F5344CB8AC3E}">
        <p14:creationId xmlns:p14="http://schemas.microsoft.com/office/powerpoint/2010/main" val="268899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7</a:t>
            </a:fld>
            <a:endParaRPr lang="en-US"/>
          </a:p>
        </p:txBody>
      </p:sp>
    </p:spTree>
    <p:extLst>
      <p:ext uri="{BB962C8B-B14F-4D97-AF65-F5344CB8AC3E}">
        <p14:creationId xmlns:p14="http://schemas.microsoft.com/office/powerpoint/2010/main" val="3131581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9</a:t>
            </a:fld>
            <a:endParaRPr lang="en-US"/>
          </a:p>
        </p:txBody>
      </p:sp>
    </p:spTree>
    <p:extLst>
      <p:ext uri="{BB962C8B-B14F-4D97-AF65-F5344CB8AC3E}">
        <p14:creationId xmlns:p14="http://schemas.microsoft.com/office/powerpoint/2010/main" val="3981948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BC9451-71FC-4470-AA85-CBE7E5F92F83}" type="slidenum">
              <a:rPr lang="en-US" smtClean="0"/>
              <a:t>10</a:t>
            </a:fld>
            <a:endParaRPr lang="en-US"/>
          </a:p>
        </p:txBody>
      </p:sp>
    </p:spTree>
    <p:extLst>
      <p:ext uri="{BB962C8B-B14F-4D97-AF65-F5344CB8AC3E}">
        <p14:creationId xmlns:p14="http://schemas.microsoft.com/office/powerpoint/2010/main" val="2303961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5EF05EF-6168-407F-8025-E41839E12504}"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4001311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F05EF-6168-407F-8025-E41839E12504}"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4015152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F05EF-6168-407F-8025-E41839E12504}"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3178367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F05EF-6168-407F-8025-E41839E12504}"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2638928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EF05EF-6168-407F-8025-E41839E12504}"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2369330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EF05EF-6168-407F-8025-E41839E12504}" type="datetimeFigureOut">
              <a:rPr lang="en-US" smtClean="0"/>
              <a:pPr/>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1942114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EF05EF-6168-407F-8025-E41839E12504}" type="datetimeFigureOut">
              <a:rPr lang="en-US" smtClean="0"/>
              <a:pPr/>
              <a:t>5/27/2020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3906630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EF05EF-6168-407F-8025-E41839E12504}" type="datetimeFigureOut">
              <a:rPr lang="en-US" smtClean="0"/>
              <a:pPr/>
              <a:t>5/27/2020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2912789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F05EF-6168-407F-8025-E41839E12504}" type="datetimeFigureOut">
              <a:rPr lang="en-US" smtClean="0"/>
              <a:pPr/>
              <a:t>5/27/2020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676417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EF05EF-6168-407F-8025-E41839E12504}" type="datetimeFigureOut">
              <a:rPr lang="en-US" smtClean="0"/>
              <a:pPr/>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888819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EF05EF-6168-407F-8025-E41839E12504}" type="datetimeFigureOut">
              <a:rPr lang="en-US" smtClean="0"/>
              <a:pPr/>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C692C-4F2D-45F6-A9A8-8A3A8FE27806}" type="slidenum">
              <a:rPr lang="en-US" smtClean="0"/>
              <a:pPr/>
              <a:t>‹#›</a:t>
            </a:fld>
            <a:endParaRPr lang="en-US"/>
          </a:p>
        </p:txBody>
      </p:sp>
    </p:spTree>
    <p:extLst>
      <p:ext uri="{BB962C8B-B14F-4D97-AF65-F5344CB8AC3E}">
        <p14:creationId xmlns:p14="http://schemas.microsoft.com/office/powerpoint/2010/main" val="3691732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05EF-6168-407F-8025-E41839E12504}" type="datetimeFigureOut">
              <a:rPr lang="en-US" smtClean="0"/>
              <a:pPr/>
              <a:t>5/27/2020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692C-4F2D-45F6-A9A8-8A3A8FE27806}" type="slidenum">
              <a:rPr lang="en-US" smtClean="0"/>
              <a:pPr/>
              <a:t>‹#›</a:t>
            </a:fld>
            <a:endParaRPr lang="en-US"/>
          </a:p>
        </p:txBody>
      </p:sp>
    </p:spTree>
    <p:extLst>
      <p:ext uri="{BB962C8B-B14F-4D97-AF65-F5344CB8AC3E}">
        <p14:creationId xmlns:p14="http://schemas.microsoft.com/office/powerpoint/2010/main" val="2850946242"/>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s://lnks.gd/l/eyJhbGciOiJIUzI1NiJ9.eyJidWxsZXRpbl9saW5rX2lkIjoxMDAsInVyaSI6ImJwMjpjbGljayIsImJ1bGxldGluX2lkIjoiMjAyMDA1MjIuMjE5MTY3MjEiLCJ1cmwiOiJodHRwczovL3d3dy5kcGkubmMuZ292L2Rpc3RyaWN0cy1zY2hvb2xzL2Rpc3RyaWN0LW9wZXJhdGlvbnMvZmluYW5jaWFsLWFuZC1idXNpbmVzcy1zZXJ2aWNlcyJ9.MHgInWhVTQjZJ8vDpl3xyGebSRZXf_RVPeRz6Prr6xA/br/79006824316-l" TargetMode="External"/><Relationship Id="rId3" Type="http://schemas.openxmlformats.org/officeDocument/2006/relationships/hyperlink" Target="https://www.dpi.nc.gov/districts-schools/district-operations/financial-and-business-services/allotments-&#8212;-funding-public-school-units" TargetMode="External"/><Relationship Id="rId7" Type="http://schemas.openxmlformats.org/officeDocument/2006/relationships/hyperlink" Target="http://www.dpi.nc.gov/districts-schools/district-operations/financial-and-business-service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hyperlink" Target="https://www.dpi.nc.gov/districts-schools/district-operations/financial-and-business-services/independent-public-schools-operations" TargetMode="External"/><Relationship Id="rId5" Type="http://schemas.openxmlformats.org/officeDocument/2006/relationships/hyperlink" Target="https://lnks.gd/l/eyJhbGciOiJIUzI1NiJ9.eyJidWxsZXRpbl9saW5rX2lkIjoxMDUsInVyaSI6ImJwMjpjbGljayIsImJ1bGxldGluX2lkIjoiMjAyMDA1MjIuMjE5MTY3MjEiLCJ1cmwiOiJodHRwOi8vd3d3Lm5jaWQuaXRzLnN0YXRlLm5jLnVzL0xFQUxpc3RpbmcuYXNwIn0.nDM2C5GPwSTc5gQ8zUAw-A4cRSXooNlaiuwT0hpdUFo/br/79006824316-l" TargetMode="External"/><Relationship Id="rId4" Type="http://schemas.openxmlformats.org/officeDocument/2006/relationships/hyperlink" Target="https://schools.nc.gov/csad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0"/>
            <a:ext cx="8839200" cy="5502853"/>
          </a:xfrm>
          <a:prstGeom prst="rect">
            <a:avLst/>
          </a:prstGeom>
        </p:spPr>
        <p:txBody>
          <a:bodyPr wrap="square">
            <a:spAutoFit/>
          </a:bodyPr>
          <a:lstStyle/>
          <a:p>
            <a:pPr algn="ctr">
              <a:lnSpc>
                <a:spcPct val="107000"/>
              </a:lnSpc>
              <a:spcAft>
                <a:spcPts val="800"/>
              </a:spcAft>
            </a:pPr>
            <a:r>
              <a:rPr lang="en-US" sz="2800" b="1" dirty="0">
                <a:latin typeface="Calibri" panose="020F0502020204030204" pitchFamily="34" charset="0"/>
                <a:ea typeface="Calibri" panose="020F0502020204030204" pitchFamily="34" charset="0"/>
                <a:cs typeface="Times New Roman" panose="02020603050405020304" pitchFamily="18" charset="0"/>
              </a:rPr>
              <a:t>The Charter School ADM (Average Daily Membership) Projection System – </a:t>
            </a:r>
            <a:r>
              <a:rPr lang="en-US" sz="2800" b="1" i="1" dirty="0">
                <a:latin typeface="Calibri" panose="020F0502020204030204" pitchFamily="34" charset="0"/>
                <a:ea typeface="Calibri" panose="020F0502020204030204" pitchFamily="34" charset="0"/>
                <a:cs typeface="Times New Roman" panose="02020603050405020304" pitchFamily="18" charset="0"/>
              </a:rPr>
              <a:t>CSADM</a:t>
            </a:r>
          </a:p>
          <a:p>
            <a:pPr algn="ctr">
              <a:lnSpc>
                <a:spcPct val="107000"/>
              </a:lnSpc>
              <a:spcAft>
                <a:spcPts val="800"/>
              </a:spcAft>
            </a:pPr>
            <a:r>
              <a:rPr lang="en-US" sz="2800" b="1" dirty="0">
                <a:latin typeface="Calibri" panose="020F0502020204030204" pitchFamily="34" charset="0"/>
                <a:ea typeface="Calibri" panose="020F0502020204030204" pitchFamily="34" charset="0"/>
                <a:cs typeface="Times New Roman" panose="02020603050405020304" pitchFamily="18" charset="0"/>
              </a:rPr>
              <a:t>Overview</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June 10, 2020</a:t>
            </a:r>
          </a:p>
          <a:p>
            <a:pPr algn="ct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Angela Harrison</a:t>
            </a:r>
          </a:p>
          <a:p>
            <a:pPr algn="ct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Angela.Harrison@dpi.nc.gov</a:t>
            </a:r>
          </a:p>
          <a:p>
            <a:pPr algn="ct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School Business Division</a:t>
            </a:r>
          </a:p>
          <a:p>
            <a:pPr algn="ct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NC Department of Public Instruction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4780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7848600" cy="3664208"/>
          </a:xfrm>
          <a:prstGeom prst="rect">
            <a:avLst/>
          </a:prstGeom>
        </p:spPr>
        <p:txBody>
          <a:bodyPr wrap="square">
            <a:spAutoFit/>
          </a:bodyPr>
          <a:lstStyle/>
          <a:p>
            <a:pPr lvl="0" algn="ctr">
              <a:lnSpc>
                <a:spcPct val="107000"/>
              </a:lnSpc>
              <a:spcAft>
                <a:spcPts val="800"/>
              </a:spcAft>
            </a:pPr>
            <a:r>
              <a:rPr lang="en-US" sz="3200" dirty="0">
                <a:solidFill>
                  <a:prstClr val="black"/>
                </a:solidFill>
                <a:latin typeface="Calibri" panose="020F0502020204030204" pitchFamily="34" charset="0"/>
                <a:ea typeface="Calibri" panose="020F0502020204030204" pitchFamily="34" charset="0"/>
                <a:cs typeface="Tahoma" panose="020B0604030504040204" pitchFamily="34" charset="0"/>
              </a:rPr>
              <a:t>DEFINITIONS OF TERMS</a:t>
            </a:r>
            <a:endParaRPr lang="en-US" sz="1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685800" algn="l"/>
              </a:tabLst>
            </a:pPr>
            <a:r>
              <a:rPr lang="en-US" sz="20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Average Daily Membership (ADM) </a:t>
            </a:r>
            <a:r>
              <a:rPr lang="en-US" sz="2000" dirty="0">
                <a:latin typeface="Calibri" panose="020F0502020204030204" pitchFamily="34" charset="0"/>
                <a:ea typeface="Calibri" panose="020F0502020204030204" pitchFamily="34" charset="0"/>
                <a:cs typeface="Times New Roman" panose="02020603050405020304" pitchFamily="18" charset="0"/>
              </a:rPr>
              <a:t>- The sum of the number of days in membership for all students in individual Local Education Agencies (LEAs), divided by the number of school days in the term.</a:t>
            </a:r>
          </a:p>
          <a:p>
            <a:pPr>
              <a:lnSpc>
                <a:spcPct val="107000"/>
              </a:lnSpc>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Allotted ADM </a:t>
            </a:r>
            <a:r>
              <a:rPr lang="en-US" sz="2000" dirty="0">
                <a:latin typeface="Calibri" panose="020F0502020204030204" pitchFamily="34" charset="0"/>
                <a:ea typeface="Calibri" panose="020F0502020204030204" pitchFamily="34" charset="0"/>
                <a:cs typeface="Times New Roman" panose="02020603050405020304" pitchFamily="18" charset="0"/>
              </a:rPr>
              <a:t>- The higher of the first two months total projected ADM for the current year or the higher of the first two months total prior year ADM.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7582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1"/>
            <a:ext cx="8382000" cy="3664208"/>
          </a:xfrm>
          <a:prstGeom prst="rect">
            <a:avLst/>
          </a:prstGeom>
        </p:spPr>
        <p:txBody>
          <a:bodyPr wrap="square">
            <a:spAutoFit/>
          </a:bodyPr>
          <a:lstStyle/>
          <a:p>
            <a:pPr lvl="0" algn="ctr">
              <a:lnSpc>
                <a:spcPct val="107000"/>
              </a:lnSpc>
              <a:spcAft>
                <a:spcPts val="800"/>
              </a:spcAft>
            </a:pPr>
            <a:r>
              <a:rPr lang="en-US" sz="3200" dirty="0">
                <a:solidFill>
                  <a:prstClr val="black"/>
                </a:solidFill>
                <a:latin typeface="Calibri" panose="020F0502020204030204" pitchFamily="34" charset="0"/>
                <a:ea typeface="Calibri" panose="020F0502020204030204" pitchFamily="34" charset="0"/>
                <a:cs typeface="Tahoma" panose="020B0604030504040204" pitchFamily="34" charset="0"/>
              </a:rPr>
              <a:t>DEFINITIONS OF TERMS</a:t>
            </a:r>
            <a:endParaRPr lang="en-US" sz="1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Calibri" panose="020F0502020204030204" pitchFamily="34" charset="0"/>
                <a:ea typeface="Calibri" panose="020F0502020204030204" pitchFamily="34" charset="0"/>
                <a:cs typeface="Tahoma" panose="020B0604030504040204" pitchFamily="34"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Dollars per ADM </a:t>
            </a:r>
            <a:r>
              <a:rPr lang="en-US" sz="2000" dirty="0">
                <a:latin typeface="Calibri" panose="020F0502020204030204" pitchFamily="34" charset="0"/>
                <a:ea typeface="Calibri" panose="020F0502020204030204" pitchFamily="34" charset="0"/>
                <a:cs typeface="Times New Roman" panose="02020603050405020304" pitchFamily="18" charset="0"/>
              </a:rPr>
              <a:t>- LEA's Initial Allotments divided by the allotted ADM for that LEA. Charter schools receive an amount equal to the state funded dollars per ADM for the LEA in which the school is located or (for new charters) in which the student was previously enrolled.</a:t>
            </a:r>
          </a:p>
          <a:p>
            <a:pPr>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Initial Allotments </a:t>
            </a:r>
            <a:r>
              <a:rPr lang="en-US" sz="2000" dirty="0">
                <a:latin typeface="Calibri" panose="020F0502020204030204" pitchFamily="34" charset="0"/>
                <a:ea typeface="Calibri" panose="020F0502020204030204" pitchFamily="34" charset="0"/>
                <a:cs typeface="Times New Roman" panose="02020603050405020304" pitchFamily="18" charset="0"/>
              </a:rPr>
              <a:t>– The allocation of state and federal funds to LEAs occurring after adjournment of the General Assembly.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6052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924" y="381000"/>
            <a:ext cx="8372475" cy="6540252"/>
          </a:xfrm>
          <a:prstGeom prst="rect">
            <a:avLst/>
          </a:prstGeom>
        </p:spPr>
        <p:txBody>
          <a:bodyPr wrap="square">
            <a:spAutoFit/>
          </a:bodyPr>
          <a:lstStyle/>
          <a:p>
            <a:pPr marL="457200" marR="0" algn="ctr">
              <a:lnSpc>
                <a:spcPct val="107000"/>
              </a:lnSpc>
              <a:spcBef>
                <a:spcPts val="0"/>
              </a:spcBef>
              <a:spcAft>
                <a:spcPts val="0"/>
              </a:spcAft>
            </a:pPr>
            <a:r>
              <a:rPr lang="en-US" sz="2000" b="1" dirty="0">
                <a:solidFill>
                  <a:srgbClr val="000000"/>
                </a:solidFill>
                <a:ea typeface="Calibri" panose="020F0502020204030204" pitchFamily="34" charset="0"/>
                <a:cs typeface="Tahoma" panose="020B0604030504040204" pitchFamily="34" charset="0"/>
              </a:rPr>
              <a:t>RESOURCES </a:t>
            </a:r>
            <a:endParaRPr lang="en-US" sz="2000" b="1" dirty="0">
              <a:ea typeface="Calibri" panose="020F0502020204030204" pitchFamily="34" charset="0"/>
              <a:cs typeface="Times New Roman" panose="02020603050405020304" pitchFamily="18" charset="0"/>
            </a:endParaRPr>
          </a:p>
          <a:p>
            <a:pPr marL="457200" marR="0" algn="ctr">
              <a:lnSpc>
                <a:spcPct val="107000"/>
              </a:lnSpc>
              <a:spcBef>
                <a:spcPts val="0"/>
              </a:spcBef>
              <a:spcAft>
                <a:spcPts val="800"/>
              </a:spcAft>
            </a:pPr>
            <a:r>
              <a:rPr lang="en-US" sz="2000" dirty="0">
                <a:solidFill>
                  <a:srgbClr val="000000"/>
                </a:solidFill>
                <a:ea typeface="Calibri" panose="020F0502020204030204" pitchFamily="34" charset="0"/>
                <a:cs typeface="Tahoma" panose="020B0604030504040204" pitchFamily="34" charset="0"/>
              </a:rPr>
              <a:t> </a:t>
            </a:r>
            <a:endParaRPr lang="en-US" sz="2000" dirty="0">
              <a:ea typeface="Calibri" panose="020F0502020204030204" pitchFamily="34" charset="0"/>
              <a:cs typeface="Times New Roman" panose="02020603050405020304" pitchFamily="18" charset="0"/>
            </a:endParaRPr>
          </a:p>
          <a:p>
            <a:pPr lvl="0"/>
            <a:r>
              <a:rPr lang="en-US" b="1" dirty="0"/>
              <a:t>Allotments — Funding Public School Units</a:t>
            </a:r>
          </a:p>
          <a:p>
            <a:pPr lvl="0"/>
            <a:r>
              <a:rPr lang="en-US" dirty="0">
                <a:ea typeface="Calibri" panose="020F0502020204030204" pitchFamily="34" charset="0"/>
                <a:cs typeface="Times New Roman" panose="02020603050405020304" pitchFamily="18" charset="0"/>
                <a:hlinkClick r:id="rId3"/>
              </a:rPr>
              <a:t>https://www.dpi.nc.gov/districts-schools/district-operations/financial-and-business-services/allotments-—-funding-public-school-units</a:t>
            </a:r>
            <a:r>
              <a:rPr lang="en-US" dirty="0">
                <a:ea typeface="Calibri" panose="020F0502020204030204" pitchFamily="34" charset="0"/>
                <a:cs typeface="Times New Roman" panose="02020603050405020304" pitchFamily="18" charset="0"/>
              </a:rPr>
              <a:t> </a:t>
            </a:r>
          </a:p>
          <a:p>
            <a:br>
              <a:rPr lang="en-US" dirty="0"/>
            </a:br>
            <a:r>
              <a:rPr lang="en-US" b="1" dirty="0"/>
              <a:t>Charter School Average Daily Membership Projection System (CSADM)  </a:t>
            </a:r>
            <a:r>
              <a:rPr lang="en-US" u="sng" dirty="0">
                <a:hlinkClick r:id="rId4"/>
              </a:rPr>
              <a:t>https://schools.nc.gov/csadm</a:t>
            </a:r>
            <a:r>
              <a:rPr lang="en-US" u="sng" dirty="0">
                <a:hlinkClick r:id="rId4"/>
              </a:rPr>
              <a:t> </a:t>
            </a:r>
            <a:r>
              <a:rPr lang="en-US" dirty="0">
                <a:hlinkClick r:id="rId4"/>
              </a:rPr>
              <a:t>   </a:t>
            </a:r>
          </a:p>
          <a:p>
            <a:endParaRPr lang="en-US" sz="2000" b="1" dirty="0"/>
          </a:p>
          <a:p>
            <a:r>
              <a:rPr lang="en-US" sz="2000" b="1" dirty="0"/>
              <a:t>Charter school NCID administrators  </a:t>
            </a:r>
          </a:p>
          <a:p>
            <a:r>
              <a:rPr lang="en-US" u="sng" dirty="0">
                <a:hlinkClick r:id="rId5"/>
              </a:rPr>
              <a:t>www.ncid.its.state.nc.us/LEAListing.asp</a:t>
            </a:r>
            <a:endParaRPr lang="en-US" dirty="0">
              <a:hlinkClick r:id="rId5"/>
            </a:endParaRPr>
          </a:p>
          <a:p>
            <a:endParaRPr lang="en-US" dirty="0">
              <a:hlinkClick r:id="rId4"/>
            </a:endParaRPr>
          </a:p>
          <a:p>
            <a:r>
              <a:rPr lang="en-US" b="1" dirty="0"/>
              <a:t>Financial and Business Services, Independent Public School Operations –IPS </a:t>
            </a:r>
          </a:p>
          <a:p>
            <a:r>
              <a:rPr lang="en-US" dirty="0"/>
              <a:t>(charter schools, lab schools, regional schools, and the Innovative School District) </a:t>
            </a:r>
            <a:r>
              <a:rPr lang="en-US" u="sng" dirty="0">
                <a:hlinkClick r:id="rId6"/>
              </a:rPr>
              <a:t>https://www.dpi.nc.gov/districts-schools/district-operations/financial-and-business-services/independent-public-schools-operations</a:t>
            </a:r>
            <a:r>
              <a:rPr lang="en-US" u="sng" dirty="0"/>
              <a:t> </a:t>
            </a:r>
            <a:endParaRPr lang="en-US" sz="2000" dirty="0">
              <a:ea typeface="Calibri" panose="020F0502020204030204" pitchFamily="34" charset="0"/>
              <a:cs typeface="Tahoma" panose="020B0604030504040204" pitchFamily="34" charset="0"/>
            </a:endParaRPr>
          </a:p>
          <a:p>
            <a:pPr>
              <a:lnSpc>
                <a:spcPct val="107000"/>
              </a:lnSpc>
              <a:spcAft>
                <a:spcPts val="800"/>
              </a:spcAft>
            </a:pPr>
            <a:endParaRPr lang="en-US" sz="2000" b="1" dirty="0">
              <a:ea typeface="Calibri" panose="020F0502020204030204" pitchFamily="34" charset="0"/>
              <a:cs typeface="Tahoma" panose="020B0604030504040204" pitchFamily="34" charset="0"/>
            </a:endParaRPr>
          </a:p>
          <a:p>
            <a:pPr>
              <a:lnSpc>
                <a:spcPct val="107000"/>
              </a:lnSpc>
            </a:pPr>
            <a:r>
              <a:rPr lang="en-US" sz="2000" b="1" dirty="0">
                <a:ea typeface="Calibri" panose="020F0502020204030204" pitchFamily="34" charset="0"/>
                <a:cs typeface="Tahoma" panose="020B0604030504040204" pitchFamily="34" charset="0"/>
              </a:rPr>
              <a:t>Financial and Business Services web site</a:t>
            </a:r>
            <a:endParaRPr lang="en-US" sz="2000" b="1" dirty="0">
              <a:ea typeface="Calibri" panose="020F0502020204030204" pitchFamily="34" charset="0"/>
              <a:cs typeface="Times New Roman" panose="02020603050405020304" pitchFamily="18" charset="0"/>
            </a:endParaRPr>
          </a:p>
          <a:p>
            <a:r>
              <a:rPr lang="en-US" u="sng" dirty="0">
                <a:hlinkClick r:id="rId7"/>
              </a:rPr>
              <a:t>www.dpi.nc.gov/districts-schools/district-operations/financial-and-business-services</a:t>
            </a:r>
            <a:r>
              <a:rPr lang="en-US" u="sng" dirty="0">
                <a:hlinkClick r:id="rId8"/>
              </a:rPr>
              <a:t> </a:t>
            </a:r>
            <a:endParaRPr lang="en-US" dirty="0">
              <a:hlinkClick r:id="rId8"/>
            </a:endParaRPr>
          </a:p>
          <a:p>
            <a:pPr>
              <a:lnSpc>
                <a:spcPct val="107000"/>
              </a:lnSpc>
              <a:spcAft>
                <a:spcPts val="800"/>
              </a:spcAft>
            </a:pPr>
            <a:endParaRPr lang="en-US" sz="2000" dirty="0">
              <a:effectLst/>
              <a:ea typeface="Calibri" panose="020F050202020403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2677972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2E762-01CC-4D94-B680-835809AC6F0B}"/>
              </a:ext>
            </a:extLst>
          </p:cNvPr>
          <p:cNvSpPr>
            <a:spLocks noGrp="1"/>
          </p:cNvSpPr>
          <p:nvPr>
            <p:ph type="ctrTitle"/>
          </p:nvPr>
        </p:nvSpPr>
        <p:spPr/>
        <p:txBody>
          <a:bodyPr>
            <a:normAutofit/>
          </a:bodyPr>
          <a:lstStyle/>
          <a:p>
            <a:r>
              <a:rPr lang="en-US" i="1" dirty="0"/>
              <a:t>Thank You</a:t>
            </a:r>
          </a:p>
        </p:txBody>
      </p:sp>
      <p:sp>
        <p:nvSpPr>
          <p:cNvPr id="3" name="Subtitle 2">
            <a:extLst>
              <a:ext uri="{FF2B5EF4-FFF2-40B4-BE49-F238E27FC236}">
                <a16:creationId xmlns:a16="http://schemas.microsoft.com/office/drawing/2014/main" id="{381C49A4-481A-4B5C-A2AF-3720D19025E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29523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52400"/>
            <a:ext cx="8458200" cy="8024954"/>
          </a:xfrm>
          <a:prstGeom prst="rect">
            <a:avLst/>
          </a:prstGeom>
        </p:spPr>
        <p:txBody>
          <a:bodyPr wrap="square">
            <a:spAutoFit/>
          </a:bodyPr>
          <a:lstStyle/>
          <a:p>
            <a:pPr algn="ctr">
              <a:lnSpc>
                <a:spcPct val="107000"/>
              </a:lnSpc>
              <a:spcAft>
                <a:spcPts val="800"/>
              </a:spcAft>
            </a:pPr>
            <a:r>
              <a:rPr lang="en-US" sz="3600" b="1" dirty="0">
                <a:latin typeface="Calibri" panose="020F0502020204030204" pitchFamily="34" charset="0"/>
                <a:ea typeface="Calibri" panose="020F0502020204030204" pitchFamily="34" charset="0"/>
                <a:cs typeface="Times New Roman" panose="02020603050405020304" pitchFamily="18" charset="0"/>
              </a:rPr>
              <a:t>What</a:t>
            </a:r>
            <a:r>
              <a:rPr lang="en-US" sz="3600" dirty="0">
                <a:latin typeface="Calibri" panose="020F0502020204030204" pitchFamily="34" charset="0"/>
                <a:ea typeface="Calibri" panose="020F0502020204030204" pitchFamily="34" charset="0"/>
                <a:cs typeface="Times New Roman" panose="02020603050405020304" pitchFamily="18" charset="0"/>
              </a:rPr>
              <a:t> is the CSADM</a:t>
            </a:r>
          </a:p>
          <a:p>
            <a:pPr marL="342900" marR="0" lvl="0" indent="-342900">
              <a:lnSpc>
                <a:spcPct val="107000"/>
              </a:lnSpc>
              <a:spcBef>
                <a:spcPts val="0"/>
              </a:spcBef>
              <a:spcAft>
                <a:spcPts val="0"/>
              </a:spcAft>
              <a:buFont typeface="Wingdings" panose="05000000000000000000" pitchFamily="2" charset="2"/>
              <a:buChar char=""/>
            </a:pPr>
            <a:r>
              <a:rPr lang="en-US" sz="3200" dirty="0">
                <a:solidFill>
                  <a:srgbClr val="042A55"/>
                </a:solidFill>
                <a:latin typeface="Calibri" panose="020F0502020204030204" pitchFamily="34" charset="0"/>
                <a:ea typeface="Calibri" panose="020F0502020204030204" pitchFamily="34" charset="0"/>
                <a:cs typeface="Arial" panose="020B0604020202020204" pitchFamily="34" charset="0"/>
              </a:rPr>
              <a:t>Online system for Charters, Regional</a:t>
            </a:r>
            <a:r>
              <a:rPr lang="en-US" sz="3200" dirty="0">
                <a:latin typeface="Calibri" panose="020F0502020204030204" pitchFamily="34" charset="0"/>
                <a:ea typeface="Calibri" panose="020F0502020204030204" pitchFamily="34" charset="0"/>
                <a:cs typeface="Times New Roman" panose="02020603050405020304" pitchFamily="18" charset="0"/>
              </a:rPr>
              <a:t> and UNC Lab, Schools </a:t>
            </a:r>
            <a:r>
              <a:rPr lang="en-US" sz="3200" u="sng" dirty="0">
                <a:latin typeface="Calibri" panose="020F0502020204030204" pitchFamily="34" charset="0"/>
                <a:ea typeface="Calibri" panose="020F0502020204030204" pitchFamily="34" charset="0"/>
                <a:cs typeface="Times New Roman" panose="02020603050405020304" pitchFamily="18" charset="0"/>
              </a:rPr>
              <a:t>only</a:t>
            </a:r>
          </a:p>
          <a:p>
            <a:pPr marR="0" lvl="0">
              <a:lnSpc>
                <a:spcPct val="107000"/>
              </a:lnSpc>
              <a:spcBef>
                <a:spcPts val="0"/>
              </a:spcBef>
              <a:spcAft>
                <a:spcPts val="0"/>
              </a:spcAft>
            </a:pPr>
            <a:endParaRPr lang="en-US" sz="3200" u="sng"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3200" dirty="0">
                <a:latin typeface="Calibri" panose="020F0502020204030204" pitchFamily="34" charset="0"/>
                <a:ea typeface="Calibri" panose="020F0502020204030204" pitchFamily="34" charset="0"/>
                <a:cs typeface="Times New Roman" panose="02020603050405020304" pitchFamily="18" charset="0"/>
              </a:rPr>
              <a:t>Comprised of three phases</a:t>
            </a:r>
          </a:p>
          <a:p>
            <a:pPr marR="0" lvl="0">
              <a:lnSpc>
                <a:spcPct val="107000"/>
              </a:lnSpc>
              <a:spcBef>
                <a:spcPts val="0"/>
              </a:spcBef>
              <a:spcAft>
                <a:spcPts val="0"/>
              </a:spcAft>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r>
              <a:rPr lang="en-US" sz="3200" dirty="0">
                <a:solidFill>
                  <a:srgbClr val="042A55"/>
                </a:solidFill>
                <a:latin typeface="Calibri" panose="020F0502020204030204" pitchFamily="34" charset="0"/>
                <a:ea typeface="Calibri" panose="020F0502020204030204" pitchFamily="34" charset="0"/>
                <a:cs typeface="Arial" panose="020B0604020202020204" pitchFamily="34" charset="0"/>
              </a:rPr>
              <a:t>Improves the accuracy of key components in the budgeting process</a:t>
            </a:r>
          </a:p>
          <a:p>
            <a:pPr marR="0" lvl="0">
              <a:lnSpc>
                <a:spcPct val="107000"/>
              </a:lnSpc>
              <a:spcBef>
                <a:spcPts val="0"/>
              </a:spcBef>
              <a:spcAft>
                <a:spcPts val="800"/>
              </a:spcAft>
            </a:pPr>
            <a:endParaRPr lang="en-US" sz="3200" dirty="0">
              <a:solidFill>
                <a:srgbClr val="042A55"/>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Wingdings" panose="05000000000000000000" pitchFamily="2" charset="2"/>
              <a:buChar char=""/>
            </a:pPr>
            <a:r>
              <a:rPr lang="en-US" sz="3200" dirty="0">
                <a:solidFill>
                  <a:srgbClr val="042A55"/>
                </a:solidFill>
                <a:effectLst/>
                <a:latin typeface="Calibri" panose="020F0502020204030204" pitchFamily="34" charset="0"/>
                <a:ea typeface="Calibri" panose="020F0502020204030204" pitchFamily="34" charset="0"/>
                <a:cs typeface="Arial" panose="020B0604020202020204" pitchFamily="34" charset="0"/>
              </a:rPr>
              <a:t>Only electronic submissions are acceptable received from one of the following: Executive Director(s), Head of School, or Board Chair</a:t>
            </a:r>
          </a:p>
          <a:p>
            <a:pPr marL="342900" marR="0" lvl="0" indent="-342900">
              <a:lnSpc>
                <a:spcPct val="107000"/>
              </a:lnSpc>
              <a:spcBef>
                <a:spcPts val="0"/>
              </a:spcBef>
              <a:spcAft>
                <a:spcPts val="800"/>
              </a:spcAft>
              <a:buFont typeface="Wingdings" panose="05000000000000000000" pitchFamily="2" charset="2"/>
              <a:buChar char=""/>
            </a:pPr>
            <a:endParaRPr lang="en-US" sz="3200" dirty="0">
              <a:solidFill>
                <a:srgbClr val="042A55"/>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Wingdings" panose="05000000000000000000" pitchFamily="2" charset="2"/>
              <a:buChar char=""/>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3554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269875438"/>
              </p:ext>
            </p:extLst>
          </p:nvPr>
        </p:nvGraphicFramePr>
        <p:xfrm>
          <a:off x="0" y="0"/>
          <a:ext cx="9601200" cy="693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3649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228601"/>
            <a:ext cx="8839200" cy="6401753"/>
          </a:xfrm>
          <a:prstGeom prst="rect">
            <a:avLst/>
          </a:prstGeom>
        </p:spPr>
        <p:txBody>
          <a:bodyPr wrap="square">
            <a:spAutoFit/>
          </a:bodyPr>
          <a:lstStyle/>
          <a:p>
            <a:pPr marL="457200" marR="0" algn="ctr">
              <a:spcBef>
                <a:spcPts val="0"/>
              </a:spcBef>
              <a:spcAft>
                <a:spcPts val="0"/>
              </a:spcAft>
            </a:pPr>
            <a:r>
              <a:rPr lang="en-US" sz="2400" b="1" dirty="0">
                <a:solidFill>
                  <a:srgbClr val="000000"/>
                </a:solidFill>
                <a:ea typeface="Calibri" panose="020F0502020204030204" pitchFamily="34" charset="0"/>
              </a:rPr>
              <a:t>Phase 0 Material Increase in ADM or Grade</a:t>
            </a:r>
          </a:p>
          <a:p>
            <a:pPr marL="457200" marR="0" algn="ctr">
              <a:spcBef>
                <a:spcPts val="0"/>
              </a:spcBef>
              <a:spcAft>
                <a:spcPts val="0"/>
              </a:spcAft>
            </a:pPr>
            <a:endParaRPr lang="en-US" sz="2400" b="1" dirty="0">
              <a:solidFill>
                <a:srgbClr val="000000"/>
              </a:solidFill>
              <a:ea typeface="Calibri" panose="020F0502020204030204" pitchFamily="34" charset="0"/>
            </a:endParaRPr>
          </a:p>
          <a:p>
            <a:r>
              <a:rPr lang="en-US" sz="1600" dirty="0">
                <a:solidFill>
                  <a:srgbClr val="000000"/>
                </a:solidFill>
              </a:rPr>
              <a:t>This phase gathers information for the State Board of Education concerning requests for </a:t>
            </a:r>
            <a:r>
              <a:rPr lang="en-US" sz="1600" u="sng" dirty="0">
                <a:solidFill>
                  <a:srgbClr val="000000"/>
                </a:solidFill>
              </a:rPr>
              <a:t>enrollment growth </a:t>
            </a:r>
            <a:r>
              <a:rPr lang="en-US" sz="1600" dirty="0">
                <a:solidFill>
                  <a:srgbClr val="000000"/>
                </a:solidFill>
              </a:rPr>
              <a:t>and/or grade expansion of the provisions of charter’s application</a:t>
            </a:r>
          </a:p>
          <a:p>
            <a:r>
              <a:rPr lang="en-US" sz="1600" dirty="0">
                <a:solidFill>
                  <a:srgbClr val="000000"/>
                </a:solidFill>
              </a:rPr>
              <a:t> </a:t>
            </a:r>
          </a:p>
          <a:p>
            <a:r>
              <a:rPr lang="en-US" sz="1600" b="1" dirty="0"/>
              <a:t>General Statute guidelines used in Phase 0 concerning enrollment growth: G.S. 115C-218.7(b) </a:t>
            </a:r>
            <a:r>
              <a:rPr lang="en-US" sz="1600" dirty="0"/>
              <a:t> </a:t>
            </a:r>
          </a:p>
          <a:p>
            <a:r>
              <a:rPr lang="en-US" sz="1600" dirty="0"/>
              <a:t>Enrollment growth of greater than twenty percent (20%) shall be considered a material revision of the charter and shall align with SESSION LAW 2020-3 SENATE BILL 704, Low-Performing Schools. </a:t>
            </a:r>
          </a:p>
          <a:p>
            <a:r>
              <a:rPr lang="en-US" sz="1600" dirty="0"/>
              <a:t> </a:t>
            </a:r>
          </a:p>
          <a:p>
            <a:r>
              <a:rPr lang="en-US" sz="1600" dirty="0"/>
              <a:t>Enrollment growth of greater than twenty-five percent (25%) </a:t>
            </a:r>
            <a:r>
              <a:rPr lang="en-US" sz="1600" b="1" dirty="0"/>
              <a:t>shall be </a:t>
            </a:r>
            <a:r>
              <a:rPr lang="en-US" sz="1600" dirty="0"/>
              <a:t>considered a material revision of the charter for any charter school and shall align with SESSION LAW 2020-3 SENATE BILL 704, Low-Performing Schools. </a:t>
            </a:r>
          </a:p>
          <a:p>
            <a:r>
              <a:rPr lang="en-US" sz="1600" dirty="0"/>
              <a:t> </a:t>
            </a:r>
          </a:p>
          <a:p>
            <a:r>
              <a:rPr lang="en-US" sz="1600" dirty="0"/>
              <a:t>The State Board </a:t>
            </a:r>
            <a:r>
              <a:rPr lang="en-US" sz="1600" b="1" dirty="0"/>
              <a:t>may approve </a:t>
            </a:r>
            <a:r>
              <a:rPr lang="en-US" sz="1600" dirty="0"/>
              <a:t>such additional enrollment growth of greater than twenty-five percent (25%) only if it finds all the following: </a:t>
            </a:r>
          </a:p>
          <a:p>
            <a:r>
              <a:rPr lang="en-US" sz="1600" dirty="0"/>
              <a:t> </a:t>
            </a:r>
          </a:p>
          <a:p>
            <a:pPr marL="342900" indent="-342900">
              <a:buAutoNum type="arabicParenR"/>
            </a:pPr>
            <a:r>
              <a:rPr lang="en-US" sz="1600" dirty="0"/>
              <a:t>The actual enrollment of the charter school is within ten percent (10%) of its maximum</a:t>
            </a:r>
          </a:p>
          <a:p>
            <a:r>
              <a:rPr lang="en-US" sz="1600" dirty="0"/>
              <a:t>       authorized enrollment. </a:t>
            </a:r>
          </a:p>
          <a:p>
            <a:r>
              <a:rPr lang="en-US" sz="1600" dirty="0"/>
              <a:t> </a:t>
            </a:r>
          </a:p>
          <a:p>
            <a:r>
              <a:rPr lang="en-US" sz="1600" dirty="0"/>
              <a:t>2) The charter school has commitments for ninety percent (90%) of the requested maximum</a:t>
            </a:r>
          </a:p>
          <a:p>
            <a:r>
              <a:rPr lang="en-US" sz="1600" dirty="0"/>
              <a:t>     growth. </a:t>
            </a:r>
          </a:p>
          <a:p>
            <a:r>
              <a:rPr lang="en-US" sz="1600" dirty="0"/>
              <a:t> </a:t>
            </a:r>
          </a:p>
          <a:p>
            <a:r>
              <a:rPr lang="en-US" sz="1600" dirty="0"/>
              <a:t>3) The charter school is not currently identified as low-performing.</a:t>
            </a:r>
            <a:r>
              <a:rPr lang="en-US" dirty="0"/>
              <a:t> </a:t>
            </a:r>
          </a:p>
          <a:p>
            <a:pPr marL="457200" marR="0">
              <a:spcBef>
                <a:spcPts val="0"/>
              </a:spcBef>
              <a:spcAft>
                <a:spcPts val="0"/>
              </a:spcAft>
            </a:pPr>
            <a:endParaRPr lang="en-US" sz="2400" b="1" dirty="0">
              <a:solidFill>
                <a:srgbClr val="000000"/>
              </a:solidFill>
              <a:ea typeface="Calibri" panose="020F0502020204030204" pitchFamily="34" charset="0"/>
            </a:endParaRPr>
          </a:p>
        </p:txBody>
      </p:sp>
    </p:spTree>
    <p:extLst>
      <p:ext uri="{BB962C8B-B14F-4D97-AF65-F5344CB8AC3E}">
        <p14:creationId xmlns:p14="http://schemas.microsoft.com/office/powerpoint/2010/main" val="1369911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9100" y="381000"/>
            <a:ext cx="8305800" cy="5835765"/>
          </a:xfrm>
          <a:prstGeom prst="rect">
            <a:avLst/>
          </a:prstGeom>
        </p:spPr>
        <p:txBody>
          <a:bodyPr wrap="square">
            <a:spAutoFit/>
          </a:bodyPr>
          <a:lstStyle/>
          <a:p>
            <a:pPr algn="ctr"/>
            <a:r>
              <a:rPr lang="en-US" b="1" dirty="0">
                <a:solidFill>
                  <a:srgbClr val="000000"/>
                </a:solidFill>
                <a:ea typeface="Calibri" panose="020F0502020204030204" pitchFamily="34" charset="0"/>
              </a:rPr>
              <a:t>Phase 0 Material Increase in ADM or Grade</a:t>
            </a:r>
          </a:p>
          <a:p>
            <a:pPr algn="ctr"/>
            <a:r>
              <a:rPr lang="en-US" b="1" dirty="0">
                <a:solidFill>
                  <a:srgbClr val="000000"/>
                </a:solidFill>
                <a:ea typeface="Calibri" panose="020F0502020204030204" pitchFamily="34" charset="0"/>
              </a:rPr>
              <a:t>- </a:t>
            </a:r>
            <a:r>
              <a:rPr lang="en-US" i="1" dirty="0">
                <a:solidFill>
                  <a:srgbClr val="000000"/>
                </a:solidFill>
                <a:ea typeface="Calibri" panose="020F0502020204030204" pitchFamily="34" charset="0"/>
              </a:rPr>
              <a:t>continued</a:t>
            </a:r>
          </a:p>
          <a:p>
            <a:endParaRPr lang="en-US" b="1" dirty="0"/>
          </a:p>
          <a:p>
            <a:r>
              <a:rPr lang="en-US" dirty="0">
                <a:solidFill>
                  <a:srgbClr val="000000"/>
                </a:solidFill>
              </a:rPr>
              <a:t>This phase gathers information for the State Board of Education concerning requests for </a:t>
            </a:r>
            <a:r>
              <a:rPr lang="en-US" u="sng" dirty="0">
                <a:solidFill>
                  <a:srgbClr val="000000"/>
                </a:solidFill>
              </a:rPr>
              <a:t>enrollment growth </a:t>
            </a:r>
            <a:r>
              <a:rPr lang="en-US" dirty="0">
                <a:solidFill>
                  <a:srgbClr val="000000"/>
                </a:solidFill>
              </a:rPr>
              <a:t>and/or grade expansion of the provisions of charter’s application</a:t>
            </a:r>
          </a:p>
          <a:p>
            <a:endParaRPr lang="en-US" b="1" dirty="0"/>
          </a:p>
          <a:p>
            <a:r>
              <a:rPr lang="en-US" b="1" dirty="0"/>
              <a:t>General Statute guidelines used in Phase 0 concerning enrollment growth: G.S. 115C-218.7(b)</a:t>
            </a:r>
            <a:endParaRPr lang="en-US" dirty="0"/>
          </a:p>
          <a:p>
            <a:r>
              <a:rPr lang="en-US" dirty="0"/>
              <a:t> </a:t>
            </a:r>
          </a:p>
          <a:p>
            <a:endParaRPr lang="en-US" dirty="0"/>
          </a:p>
          <a:p>
            <a:r>
              <a:rPr lang="en-US" dirty="0"/>
              <a:t>4) The charter school meets generally accepted standards of fiscal management. </a:t>
            </a:r>
          </a:p>
          <a:p>
            <a:r>
              <a:rPr lang="en-US" dirty="0"/>
              <a:t> </a:t>
            </a:r>
          </a:p>
          <a:p>
            <a:r>
              <a:rPr lang="en-US" dirty="0"/>
              <a:t>5) The charter school is, at the time of the request for the enrollment increase,</a:t>
            </a:r>
          </a:p>
          <a:p>
            <a:r>
              <a:rPr lang="en-US" dirty="0"/>
              <a:t>    substantially in compliance with State law, federal law, the charter school's own</a:t>
            </a:r>
          </a:p>
          <a:p>
            <a:r>
              <a:rPr lang="en-US" dirty="0"/>
              <a:t>    bylaws, and the provisions set forth in its charter granted by the State Board. </a:t>
            </a:r>
          </a:p>
          <a:p>
            <a:r>
              <a:rPr lang="en-US" dirty="0"/>
              <a:t> </a:t>
            </a:r>
          </a:p>
          <a:p>
            <a:r>
              <a:rPr lang="en-US" dirty="0"/>
              <a:t> </a:t>
            </a:r>
          </a:p>
          <a:p>
            <a:r>
              <a:rPr lang="en-US" dirty="0"/>
              <a:t> </a:t>
            </a:r>
          </a:p>
          <a:p>
            <a:r>
              <a:rPr lang="en-US" sz="2000" b="1" dirty="0">
                <a:solidFill>
                  <a:srgbClr val="000000"/>
                </a:solidFill>
                <a:ea typeface="Calibri" panose="020F0502020204030204" pitchFamily="34" charset="0"/>
              </a:rPr>
              <a:t> </a:t>
            </a:r>
            <a:endParaRPr lang="en-US" sz="2000" dirty="0">
              <a:solidFill>
                <a:srgbClr val="000000"/>
              </a:solidFill>
              <a:ea typeface="Calibri" panose="020F0502020204030204" pitchFamily="34" charset="0"/>
            </a:endParaRPr>
          </a:p>
          <a:p>
            <a:pPr marR="69215" algn="just">
              <a:lnSpc>
                <a:spcPct val="105000"/>
              </a:lnSpc>
            </a:pPr>
            <a:endParaRPr lang="en-US" dirty="0">
              <a:latin typeface="Calibri" panose="020F0502020204030204" pitchFamily="34" charset="0"/>
              <a:ea typeface="Times New Roman" panose="02020603050405020304" pitchFamily="18" charset="0"/>
            </a:endParaRPr>
          </a:p>
          <a:p>
            <a:pPr marR="69215" algn="just">
              <a:lnSpc>
                <a:spcPct val="105000"/>
              </a:lnSpc>
            </a:pPr>
            <a:endParaRPr lang="en-US" sz="10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09072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458200" cy="6771084"/>
          </a:xfrm>
          <a:prstGeom prst="rect">
            <a:avLst/>
          </a:prstGeom>
        </p:spPr>
        <p:txBody>
          <a:bodyPr wrap="square">
            <a:spAutoFit/>
          </a:bodyPr>
          <a:lstStyle/>
          <a:p>
            <a:pPr algn="ctr"/>
            <a:r>
              <a:rPr lang="en-US" sz="2000" b="1" dirty="0">
                <a:solidFill>
                  <a:srgbClr val="000000"/>
                </a:solidFill>
                <a:ea typeface="Calibri" panose="020F0502020204030204" pitchFamily="34" charset="0"/>
              </a:rPr>
              <a:t>Phase 0 Material Increase in ADM or Grade</a:t>
            </a:r>
          </a:p>
          <a:p>
            <a:pPr algn="ctr"/>
            <a:r>
              <a:rPr lang="en-US" sz="2000" b="1" dirty="0">
                <a:solidFill>
                  <a:srgbClr val="000000"/>
                </a:solidFill>
                <a:ea typeface="Calibri" panose="020F0502020204030204" pitchFamily="34" charset="0"/>
              </a:rPr>
              <a:t>- </a:t>
            </a:r>
            <a:r>
              <a:rPr lang="en-US" sz="2000" i="1" dirty="0">
                <a:solidFill>
                  <a:srgbClr val="000000"/>
                </a:solidFill>
                <a:ea typeface="Calibri" panose="020F0502020204030204" pitchFamily="34" charset="0"/>
              </a:rPr>
              <a:t>continued</a:t>
            </a:r>
          </a:p>
          <a:p>
            <a:endParaRPr lang="en-US" sz="2000" b="1" dirty="0"/>
          </a:p>
          <a:p>
            <a:r>
              <a:rPr lang="en-US" sz="1600" dirty="0">
                <a:solidFill>
                  <a:srgbClr val="000000"/>
                </a:solidFill>
              </a:rPr>
              <a:t>This phase gathers information for the State Board of Education concerning requests for enrollment growth and/or </a:t>
            </a:r>
            <a:r>
              <a:rPr lang="en-US" sz="1600" u="sng" dirty="0">
                <a:solidFill>
                  <a:srgbClr val="000000"/>
                </a:solidFill>
              </a:rPr>
              <a:t>grade expansion </a:t>
            </a:r>
            <a:r>
              <a:rPr lang="en-US" sz="1600" dirty="0">
                <a:solidFill>
                  <a:srgbClr val="000000"/>
                </a:solidFill>
              </a:rPr>
              <a:t>of the provisions of charter’s application</a:t>
            </a:r>
          </a:p>
          <a:p>
            <a:pPr algn="ctr"/>
            <a:endParaRPr lang="en-US" sz="1600" b="1" dirty="0">
              <a:solidFill>
                <a:srgbClr val="000000"/>
              </a:solidFill>
              <a:ea typeface="Calibri" panose="020F0502020204030204" pitchFamily="34" charset="0"/>
            </a:endParaRPr>
          </a:p>
          <a:p>
            <a:r>
              <a:rPr lang="en-US" sz="1600" b="1" dirty="0"/>
              <a:t>General Statute guidelines used in Phase 0 concerning grade expansion: </a:t>
            </a:r>
          </a:p>
          <a:p>
            <a:r>
              <a:rPr lang="en-US" sz="1600" b="1" dirty="0"/>
              <a:t>G.S. 115C-218.8. </a:t>
            </a:r>
            <a:r>
              <a:rPr lang="en-US" sz="1600" dirty="0"/>
              <a:t>Nonmaterial revisions of charters.</a:t>
            </a:r>
          </a:p>
          <a:p>
            <a:r>
              <a:rPr lang="en-US" sz="1600" dirty="0"/>
              <a:t> </a:t>
            </a:r>
          </a:p>
          <a:p>
            <a:r>
              <a:rPr lang="en-US" sz="1600" dirty="0"/>
              <a:t>It </a:t>
            </a:r>
            <a:r>
              <a:rPr lang="en-US" sz="1600" b="1" dirty="0"/>
              <a:t>shall not </a:t>
            </a:r>
            <a:r>
              <a:rPr lang="en-US" sz="1600" dirty="0"/>
              <a:t>be considered a material revision of a charter and shall not require prior approval of the State Board for a charter school to do any of the following: </a:t>
            </a:r>
          </a:p>
          <a:p>
            <a:r>
              <a:rPr lang="en-US" sz="1600" dirty="0"/>
              <a:t> </a:t>
            </a:r>
          </a:p>
          <a:p>
            <a:pPr marL="457200" indent="-457200">
              <a:buFont typeface="+mj-lt"/>
              <a:buAutoNum type="arabicPeriod"/>
            </a:pPr>
            <a:r>
              <a:rPr lang="en-US" sz="1600" i="1" dirty="0"/>
              <a:t>Notify the Office of Charter Schools in making or requesting appropriate adjustments within CSADM</a:t>
            </a:r>
            <a:r>
              <a:rPr lang="en-US" sz="1600" dirty="0"/>
              <a:t>. </a:t>
            </a:r>
          </a:p>
          <a:p>
            <a:pPr marL="457200" indent="-457200">
              <a:buFont typeface="+mj-lt"/>
              <a:buAutoNum type="arabicPeriod"/>
            </a:pPr>
            <a:endParaRPr lang="en-US" sz="1600" dirty="0"/>
          </a:p>
          <a:p>
            <a:pPr marL="457200" indent="-457200">
              <a:buFont typeface="+mj-lt"/>
              <a:buAutoNum type="arabicPeriod"/>
            </a:pPr>
            <a:r>
              <a:rPr lang="en-US" sz="1600" dirty="0"/>
              <a:t>Increase its enrollment during the charter school's second year of operation and annually thereafter in accordance with G.S. 115C-218.7(b). </a:t>
            </a:r>
          </a:p>
          <a:p>
            <a:pPr marL="457200" indent="-457200">
              <a:buFont typeface="+mj-lt"/>
              <a:buAutoNum type="arabicPeriod"/>
            </a:pPr>
            <a:endParaRPr lang="en-US" sz="1600" dirty="0"/>
          </a:p>
          <a:p>
            <a:pPr marL="457200" indent="-457200">
              <a:buFont typeface="+mj-lt"/>
              <a:buAutoNum type="arabicPeriod"/>
            </a:pPr>
            <a:r>
              <a:rPr lang="en-US" sz="1600" dirty="0"/>
              <a:t>Increase its enrollment during the charter school's second year of   operation and annually thereafter in accordance with planned growth as authorized in its charter. </a:t>
            </a:r>
          </a:p>
          <a:p>
            <a:pPr marL="457200" indent="-457200">
              <a:buFont typeface="+mj-lt"/>
              <a:buAutoNum type="arabicPeriod"/>
            </a:pPr>
            <a:endParaRPr lang="en-US" sz="1600" dirty="0"/>
          </a:p>
          <a:p>
            <a:pPr marL="457200" indent="-457200">
              <a:buFont typeface="+mj-lt"/>
              <a:buAutoNum type="arabicPeriod"/>
            </a:pPr>
            <a:r>
              <a:rPr lang="en-US" sz="1600" dirty="0"/>
              <a:t>Expand to offer one grade higher or lower than the charter school currently offers if the charter school has (i) operated for at least three years, (ii) aligns with SESSION LAW 2020-3 SENATE BILL 704, Low-Performing Schools, and (iii) has been in financial compliance as required by the State Board.</a:t>
            </a:r>
            <a:r>
              <a:rPr lang="en-US" sz="1600" b="1" dirty="0">
                <a:solidFill>
                  <a:srgbClr val="000000"/>
                </a:solidFill>
                <a:ea typeface="Calibri" panose="020F0502020204030204" pitchFamily="34" charset="0"/>
              </a:rPr>
              <a:t> </a:t>
            </a:r>
            <a:endParaRPr lang="en-US" sz="1600" dirty="0">
              <a:solidFill>
                <a:srgbClr val="000000"/>
              </a:solidFill>
              <a:ea typeface="Calibri" panose="020F0502020204030204" pitchFamily="34" charset="0"/>
            </a:endParaRPr>
          </a:p>
          <a:p>
            <a:pPr marL="457200" marR="0">
              <a:spcBef>
                <a:spcPts val="0"/>
              </a:spcBef>
              <a:spcAft>
                <a:spcPts val="0"/>
              </a:spcAft>
            </a:pPr>
            <a:r>
              <a:rPr lang="en-US" sz="2000" b="1" dirty="0">
                <a:solidFill>
                  <a:srgbClr val="000000"/>
                </a:solidFill>
                <a:ea typeface="Calibri" panose="020F0502020204030204" pitchFamily="34" charset="0"/>
              </a:rPr>
              <a:t> </a:t>
            </a:r>
            <a:endParaRPr lang="en-US" sz="2000" dirty="0">
              <a:solidFill>
                <a:srgbClr val="000000"/>
              </a:solidFill>
              <a:ea typeface="Calibri" panose="020F0502020204030204" pitchFamily="34" charset="0"/>
            </a:endParaRPr>
          </a:p>
        </p:txBody>
      </p:sp>
    </p:spTree>
    <p:extLst>
      <p:ext uri="{BB962C8B-B14F-4D97-AF65-F5344CB8AC3E}">
        <p14:creationId xmlns:p14="http://schemas.microsoft.com/office/powerpoint/2010/main" val="1129420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6C5ECC-E120-4414-B794-5ED25A92AE5A}"/>
              </a:ext>
            </a:extLst>
          </p:cNvPr>
          <p:cNvSpPr/>
          <p:nvPr/>
        </p:nvSpPr>
        <p:spPr>
          <a:xfrm>
            <a:off x="304800" y="843677"/>
            <a:ext cx="8534400" cy="3539430"/>
          </a:xfrm>
          <a:prstGeom prst="rect">
            <a:avLst/>
          </a:prstGeom>
        </p:spPr>
        <p:txBody>
          <a:bodyPr wrap="square">
            <a:spAutoFit/>
          </a:bodyPr>
          <a:lstStyle/>
          <a:p>
            <a:pPr algn="ctr"/>
            <a:r>
              <a:rPr lang="en-US" sz="2800" b="1" dirty="0">
                <a:solidFill>
                  <a:srgbClr val="000000"/>
                </a:solidFill>
                <a:ea typeface="Calibri" panose="020F0502020204030204" pitchFamily="34" charset="0"/>
              </a:rPr>
              <a:t>Phase I. ADM Projection Initial Submission</a:t>
            </a:r>
            <a:endParaRPr lang="en-US" sz="2800" i="1" dirty="0">
              <a:solidFill>
                <a:srgbClr val="000000"/>
              </a:solidFill>
              <a:ea typeface="Calibri" panose="020F0502020204030204" pitchFamily="34" charset="0"/>
            </a:endParaRPr>
          </a:p>
          <a:p>
            <a:endParaRPr lang="en-US" sz="1400" b="1" dirty="0">
              <a:solidFill>
                <a:srgbClr val="000000"/>
              </a:solidFill>
              <a:latin typeface="Calibri" panose="020F0502020204030204" pitchFamily="34" charset="0"/>
              <a:ea typeface="Calibri" panose="020F0502020204030204" pitchFamily="34" charset="0"/>
            </a:endParaRPr>
          </a:p>
          <a:p>
            <a:endParaRPr lang="en-US" sz="1400" b="1" dirty="0">
              <a:solidFill>
                <a:srgbClr val="000000"/>
              </a:solidFill>
              <a:latin typeface="Calibri" panose="020F0502020204030204" pitchFamily="34" charset="0"/>
              <a:ea typeface="Calibri" panose="020F0502020204030204" pitchFamily="34" charset="0"/>
            </a:endParaRPr>
          </a:p>
          <a:p>
            <a:pPr marL="342900" indent="-342900">
              <a:buFont typeface="Wingdings" panose="05000000000000000000" pitchFamily="2" charset="2"/>
              <a:buChar char="Ø"/>
            </a:pPr>
            <a:r>
              <a:rPr lang="en-US" sz="2400" dirty="0">
                <a:solidFill>
                  <a:srgbClr val="000000"/>
                </a:solidFill>
                <a:latin typeface="Calibri" panose="020F0502020204030204" pitchFamily="34" charset="0"/>
                <a:ea typeface="Calibri" panose="020F0502020204030204" pitchFamily="34" charset="0"/>
              </a:rPr>
              <a:t>Phase I collection is to clearly provide the maximum ADM allowable for each school and to improve the accuracy of the budget process.</a:t>
            </a:r>
          </a:p>
          <a:p>
            <a:endParaRPr lang="en-US" sz="2400" dirty="0">
              <a:solidFill>
                <a:srgbClr val="000000"/>
              </a:solidFill>
              <a:latin typeface="Calibri" panose="020F0502020204030204" pitchFamily="34" charset="0"/>
              <a:ea typeface="Calibri" panose="020F0502020204030204" pitchFamily="34" charset="0"/>
            </a:endParaRPr>
          </a:p>
          <a:p>
            <a:pPr marL="342900" indent="-342900">
              <a:buFont typeface="Wingdings" panose="05000000000000000000" pitchFamily="2" charset="2"/>
              <a:buChar char="Ø"/>
            </a:pPr>
            <a:r>
              <a:rPr lang="en-US" sz="2400" dirty="0">
                <a:solidFill>
                  <a:srgbClr val="000000"/>
                </a:solidFill>
                <a:latin typeface="Calibri" panose="020F0502020204030204" pitchFamily="34" charset="0"/>
                <a:ea typeface="Calibri" panose="020F0502020204030204" pitchFamily="34" charset="0"/>
              </a:rPr>
              <a:t>The accuracy of this number is critical to ensure adequate funding is available for the upcoming year and to minimize the disruption to charter and LEA funding.</a:t>
            </a:r>
          </a:p>
        </p:txBody>
      </p:sp>
    </p:spTree>
    <p:extLst>
      <p:ext uri="{BB962C8B-B14F-4D97-AF65-F5344CB8AC3E}">
        <p14:creationId xmlns:p14="http://schemas.microsoft.com/office/powerpoint/2010/main" val="1447033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8BB0E-99A3-4FEC-B85D-15AC314B45D1}"/>
              </a:ext>
            </a:extLst>
          </p:cNvPr>
          <p:cNvSpPr>
            <a:spLocks noGrp="1"/>
          </p:cNvSpPr>
          <p:nvPr>
            <p:ph type="title"/>
          </p:nvPr>
        </p:nvSpPr>
        <p:spPr/>
        <p:txBody>
          <a:bodyPr>
            <a:normAutofit/>
          </a:bodyPr>
          <a:lstStyle/>
          <a:p>
            <a:r>
              <a:rPr lang="en-US" sz="2800" b="1" dirty="0">
                <a:solidFill>
                  <a:srgbClr val="000000"/>
                </a:solidFill>
                <a:ea typeface="Calibri" panose="020F0502020204030204" pitchFamily="34" charset="0"/>
              </a:rPr>
              <a:t>Phase II. Final Verification: Initial ADM</a:t>
            </a:r>
            <a:endParaRPr lang="en-US" sz="2800" dirty="0"/>
          </a:p>
        </p:txBody>
      </p:sp>
      <p:sp>
        <p:nvSpPr>
          <p:cNvPr id="3" name="Content Placeholder 2">
            <a:extLst>
              <a:ext uri="{FF2B5EF4-FFF2-40B4-BE49-F238E27FC236}">
                <a16:creationId xmlns:a16="http://schemas.microsoft.com/office/drawing/2014/main" id="{D77AD7CA-F8F7-4B9F-8BEC-1628658356DB}"/>
              </a:ext>
            </a:extLst>
          </p:cNvPr>
          <p:cNvSpPr>
            <a:spLocks noGrp="1"/>
          </p:cNvSpPr>
          <p:nvPr>
            <p:ph idx="1"/>
          </p:nvPr>
        </p:nvSpPr>
        <p:spPr/>
        <p:txBody>
          <a:bodyPr/>
          <a:lstStyle/>
          <a:p>
            <a:r>
              <a:rPr lang="en-US" dirty="0"/>
              <a:t>Phase II is used for the first installment of the annual allotment and will be the maximum actual ADM that the charter school </a:t>
            </a:r>
            <a:r>
              <a:rPr lang="en-US" i="1" dirty="0"/>
              <a:t>may be funded </a:t>
            </a:r>
            <a:r>
              <a:rPr lang="en-US" dirty="0"/>
              <a:t>on the next school year</a:t>
            </a:r>
          </a:p>
        </p:txBody>
      </p:sp>
    </p:spTree>
    <p:extLst>
      <p:ext uri="{BB962C8B-B14F-4D97-AF65-F5344CB8AC3E}">
        <p14:creationId xmlns:p14="http://schemas.microsoft.com/office/powerpoint/2010/main" val="2925333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381000"/>
            <a:ext cx="8153400" cy="4520468"/>
          </a:xfrm>
          <a:prstGeom prst="rect">
            <a:avLst/>
          </a:prstGeom>
        </p:spPr>
        <p:txBody>
          <a:bodyPr wrap="square">
            <a:spAutoFit/>
          </a:bodyPr>
          <a:lstStyle/>
          <a:p>
            <a:pPr algn="ctr">
              <a:lnSpc>
                <a:spcPct val="107000"/>
              </a:lnSpc>
              <a:spcAft>
                <a:spcPts val="800"/>
              </a:spcAft>
            </a:pPr>
            <a:r>
              <a:rPr lang="en-US" sz="3200" dirty="0">
                <a:latin typeface="Calibri" panose="020F0502020204030204" pitchFamily="34" charset="0"/>
                <a:ea typeface="Calibri" panose="020F0502020204030204" pitchFamily="34" charset="0"/>
                <a:cs typeface="Tahoma" panose="020B0604030504040204" pitchFamily="34" charset="0"/>
              </a:rPr>
              <a:t>DEFINITIONS OF TERMS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200" dirty="0">
                <a:latin typeface="Calibri" panose="020F0502020204030204" pitchFamily="34" charset="0"/>
                <a:ea typeface="Calibri" panose="020F0502020204030204" pitchFamily="34" charset="0"/>
                <a:cs typeface="Tahoma" panose="020B0604030504040204" pitchFamily="34"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Power School </a:t>
            </a:r>
            <a:r>
              <a:rPr lang="en-US" sz="2000" dirty="0">
                <a:latin typeface="Calibri" panose="020F0502020204030204" pitchFamily="34" charset="0"/>
                <a:ea typeface="Calibri" panose="020F0502020204030204" pitchFamily="34" charset="0"/>
                <a:cs typeface="Times New Roman" panose="02020603050405020304" pitchFamily="18" charset="0"/>
              </a:rPr>
              <a:t>- A web-based student information system. Power School provides the full range of features needed by administrators at the district and school level for student accounting. The system is developed by Pearson Education, Inc.</a:t>
            </a:r>
          </a:p>
          <a:p>
            <a:pPr>
              <a:lnSpc>
                <a:spcPct val="107000"/>
              </a:lnSpc>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Student Accounting </a:t>
            </a:r>
            <a:r>
              <a:rPr lang="en-US" sz="2000" dirty="0">
                <a:latin typeface="Calibri" panose="020F0502020204030204" pitchFamily="34" charset="0"/>
                <a:ea typeface="Calibri" panose="020F0502020204030204" pitchFamily="34" charset="0"/>
                <a:cs typeface="Times New Roman" panose="02020603050405020304" pitchFamily="18" charset="0"/>
              </a:rPr>
              <a:t>- The data collection regarding student enrollment, membership, attendance, and withdrawal from membership in the public schools. </a:t>
            </a:r>
            <a:r>
              <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rPr>
              <a:t>Power School is the official student information system by which this data is reported to the Department of Public Instruction.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613111"/>
      </p:ext>
    </p:extLst>
  </p:cSld>
  <p:clrMapOvr>
    <a:masterClrMapping/>
  </p:clrMapOvr>
</p:sld>
</file>

<file path=ppt/theme/theme1.xml><?xml version="1.0" encoding="utf-8"?>
<a:theme xmlns:a="http://schemas.openxmlformats.org/drawingml/2006/main" name="Animated_pointer_and_light-up_tex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E519BB6-FA83-4C7A-A5C3-FEA49DBE1C3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430</Words>
  <Application>Microsoft Office PowerPoint</Application>
  <PresentationFormat>On-screen Show (4:3)</PresentationFormat>
  <Paragraphs>138</Paragraphs>
  <Slides>13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Times New Roman</vt:lpstr>
      <vt:lpstr>Wingdings</vt:lpstr>
      <vt:lpstr>Animated_pointer_and_light-up_text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Phase II. Final Verification: Initial ADM</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2017-05-09T19:09:32Z</dcterms:created>
  <dcterms:modified xsi:type="dcterms:W3CDTF">2020-05-27T19:15:43Z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TC024787149991</vt:lpwstr>
  </property>
</Properties>
</file>