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3" r:id="rId7"/>
    <p:sldId id="261" r:id="rId8"/>
    <p:sldId id="262" r:id="rId9"/>
    <p:sldId id="269" r:id="rId10"/>
    <p:sldId id="264" r:id="rId11"/>
    <p:sldId id="265" r:id="rId12"/>
    <p:sldId id="266" r:id="rId13"/>
    <p:sldId id="267" r:id="rId14"/>
    <p:sldId id="270" r:id="rId15"/>
    <p:sldId id="268" r:id="rId16"/>
    <p:sldId id="271" r:id="rId17"/>
    <p:sldId id="272" r:id="rId18"/>
    <p:sldId id="273" r:id="rId19"/>
    <p:sldId id="274" r:id="rId20"/>
    <p:sldId id="275" r:id="rId21"/>
    <p:sldId id="279" r:id="rId22"/>
    <p:sldId id="276" r:id="rId23"/>
    <p:sldId id="277" r:id="rId24"/>
    <p:sldId id="280" r:id="rId25"/>
    <p:sldId id="278"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0"/>
    <p:restoredTop sz="94718"/>
  </p:normalViewPr>
  <p:slideViewPr>
    <p:cSldViewPr snapToGrid="0" snapToObjects="1">
      <p:cViewPr varScale="1">
        <p:scale>
          <a:sx n="53" d="100"/>
          <a:sy n="53" d="100"/>
        </p:scale>
        <p:origin x="90"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134BB-8B83-E54D-BCCD-4A8FAC3D77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0151D8-A198-5540-945B-F05DD1341A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0FBAC9-6701-1949-8154-4D087EA724E1}"/>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5" name="Footer Placeholder 4">
            <a:extLst>
              <a:ext uri="{FF2B5EF4-FFF2-40B4-BE49-F238E27FC236}">
                <a16:creationId xmlns:a16="http://schemas.microsoft.com/office/drawing/2014/main" id="{0620578D-A3DF-6E4C-AA38-E97BD4BD9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BAC75-3373-D845-846B-F06BBF7A96D9}"/>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333292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C98D4-2810-1147-821C-D1D56D0A4C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09BC67-DB3A-AC45-BED8-0BF68C1EC1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BE9EC3-AD8D-4B45-A5C1-76B4D16E644F}"/>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5" name="Footer Placeholder 4">
            <a:extLst>
              <a:ext uri="{FF2B5EF4-FFF2-40B4-BE49-F238E27FC236}">
                <a16:creationId xmlns:a16="http://schemas.microsoft.com/office/drawing/2014/main" id="{E8A94921-19DF-E247-BB61-847C8D5AA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3305A-D081-1347-B08A-DE14A4EED13D}"/>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3581432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275692-6608-A640-B795-B74C2C0330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A4F060-B4FA-B841-A292-E3A9D5E1795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406E70-9CDF-4745-9832-BB874B276CBA}"/>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5" name="Footer Placeholder 4">
            <a:extLst>
              <a:ext uri="{FF2B5EF4-FFF2-40B4-BE49-F238E27FC236}">
                <a16:creationId xmlns:a16="http://schemas.microsoft.com/office/drawing/2014/main" id="{43F02DCA-66BC-0B4E-8741-0D8CF572A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3955B5-B676-B04C-BF5E-1FC0F488360D}"/>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110509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2C5CB-6D07-1345-8549-1E13F73745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2FB4A1-9259-A840-A85B-8E34B24A830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6F8BB2-1F74-BB44-A0E0-3CBC596C75B9}"/>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5" name="Footer Placeholder 4">
            <a:extLst>
              <a:ext uri="{FF2B5EF4-FFF2-40B4-BE49-F238E27FC236}">
                <a16:creationId xmlns:a16="http://schemas.microsoft.com/office/drawing/2014/main" id="{0B6E9168-6505-424D-8B5F-3E75F8BD1A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498B79-8015-AC40-A150-1E758B43D7EB}"/>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1376890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4641A-9A5D-FE4D-95C5-751FBD3D7F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049D08-EC5A-7542-8D8D-CC4EEB15D6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E62E366-912D-CC43-B518-4A1630613D3D}"/>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5" name="Footer Placeholder 4">
            <a:extLst>
              <a:ext uri="{FF2B5EF4-FFF2-40B4-BE49-F238E27FC236}">
                <a16:creationId xmlns:a16="http://schemas.microsoft.com/office/drawing/2014/main" id="{1393AAD2-3543-8B4E-BAC4-650018F9D2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4413F5-1333-DA4A-9A3D-58CF918D0DB5}"/>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22993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7E1C-ADBB-744E-AA0A-DD05894235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744664-C65D-6C44-88B2-28F8F76A822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01DE40-8C47-0D46-BA69-53DF9505E1F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DA38D4-5FB1-7247-9636-3F49933ABDDA}"/>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6" name="Footer Placeholder 5">
            <a:extLst>
              <a:ext uri="{FF2B5EF4-FFF2-40B4-BE49-F238E27FC236}">
                <a16:creationId xmlns:a16="http://schemas.microsoft.com/office/drawing/2014/main" id="{27B1A530-0F32-894D-B235-74214E1C35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16FAB5-01D7-2246-901A-0FFC0A1D2B84}"/>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126257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1B963-DE0E-024C-9FB2-812F649149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D9E285-6668-BA45-8966-BEBF4BCEED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5B3E854-B309-A042-9F30-B7452EEAC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24014-A512-0445-AEDA-4F2D39BD71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2D7339B-F74D-0848-80F5-9017786484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589E22-277C-DA44-9AF8-5A58D021988A}"/>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8" name="Footer Placeholder 7">
            <a:extLst>
              <a:ext uri="{FF2B5EF4-FFF2-40B4-BE49-F238E27FC236}">
                <a16:creationId xmlns:a16="http://schemas.microsoft.com/office/drawing/2014/main" id="{702EA924-E342-2843-B3C0-98269B434A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CDB94F-CF95-3A48-A967-F9403B616F5D}"/>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258619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37C3D-E8B5-4A48-A331-16A48ED738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2B7F06-6C4D-3742-B981-0FABE5CBDE33}"/>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4" name="Footer Placeholder 3">
            <a:extLst>
              <a:ext uri="{FF2B5EF4-FFF2-40B4-BE49-F238E27FC236}">
                <a16:creationId xmlns:a16="http://schemas.microsoft.com/office/drawing/2014/main" id="{356618B2-2083-534F-8425-5FA26C0194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A6F2B9-2DE1-294A-92DB-ACB0384F4277}"/>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2971102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B4FFA4-EEE9-B648-9460-A672A47020C2}"/>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3" name="Footer Placeholder 2">
            <a:extLst>
              <a:ext uri="{FF2B5EF4-FFF2-40B4-BE49-F238E27FC236}">
                <a16:creationId xmlns:a16="http://schemas.microsoft.com/office/drawing/2014/main" id="{C7D12479-08E1-7141-A786-97D6394F47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868053-2796-3D45-8B01-665858F6CB46}"/>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2482230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99C3A-D613-6048-8841-11332D02B6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C443BF-B30A-8148-81B1-F3D64F8C28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DC2A09-DD8A-494D-8E20-3597AE4A9C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40326F-152A-7D45-84FA-46F613A63ECE}"/>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6" name="Footer Placeholder 5">
            <a:extLst>
              <a:ext uri="{FF2B5EF4-FFF2-40B4-BE49-F238E27FC236}">
                <a16:creationId xmlns:a16="http://schemas.microsoft.com/office/drawing/2014/main" id="{F9884272-E58F-6544-926C-D58F90A236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D69C40-C088-DA4A-8967-D879CFB23485}"/>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2822378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D65FF-7B8B-E841-81B4-1369174136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C6A180-54BD-D645-B2C6-1E3A8ECF41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F3C3E3-6504-2642-884F-A11EA03A3F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A67D05-9084-C449-AD75-12342D891EB7}"/>
              </a:ext>
            </a:extLst>
          </p:cNvPr>
          <p:cNvSpPr>
            <a:spLocks noGrp="1"/>
          </p:cNvSpPr>
          <p:nvPr>
            <p:ph type="dt" sz="half" idx="10"/>
          </p:nvPr>
        </p:nvSpPr>
        <p:spPr/>
        <p:txBody>
          <a:bodyPr/>
          <a:lstStyle/>
          <a:p>
            <a:fld id="{F48A86A1-86FD-2E4F-976D-69F3B13A22A9}" type="datetimeFigureOut">
              <a:rPr lang="en-US" smtClean="0"/>
              <a:t>10/2/2019</a:t>
            </a:fld>
            <a:endParaRPr lang="en-US"/>
          </a:p>
        </p:txBody>
      </p:sp>
      <p:sp>
        <p:nvSpPr>
          <p:cNvPr id="6" name="Footer Placeholder 5">
            <a:extLst>
              <a:ext uri="{FF2B5EF4-FFF2-40B4-BE49-F238E27FC236}">
                <a16:creationId xmlns:a16="http://schemas.microsoft.com/office/drawing/2014/main" id="{2453F873-CE6D-A948-99B3-2EE591EC7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6CAF93-5DD6-E140-8CCB-01AE0DBB9ADE}"/>
              </a:ext>
            </a:extLst>
          </p:cNvPr>
          <p:cNvSpPr>
            <a:spLocks noGrp="1"/>
          </p:cNvSpPr>
          <p:nvPr>
            <p:ph type="sldNum" sz="quarter" idx="12"/>
          </p:nvPr>
        </p:nvSpPr>
        <p:spPr/>
        <p:txBody>
          <a:bodyPr/>
          <a:lstStyle/>
          <a:p>
            <a:fld id="{E5FCE26D-D647-4941-8239-7E8EEA78150B}" type="slidenum">
              <a:rPr lang="en-US" smtClean="0"/>
              <a:t>‹#›</a:t>
            </a:fld>
            <a:endParaRPr lang="en-US"/>
          </a:p>
        </p:txBody>
      </p:sp>
    </p:spTree>
    <p:extLst>
      <p:ext uri="{BB962C8B-B14F-4D97-AF65-F5344CB8AC3E}">
        <p14:creationId xmlns:p14="http://schemas.microsoft.com/office/powerpoint/2010/main" val="367238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392C20-4637-AA49-87E7-FCDAED74A7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90F63C-2AFA-A144-8331-BB4241EF8E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03BD7-8B3E-3947-8534-D8FA4F3DCA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A86A1-86FD-2E4F-976D-69F3B13A22A9}" type="datetimeFigureOut">
              <a:rPr lang="en-US" smtClean="0"/>
              <a:t>10/2/2019</a:t>
            </a:fld>
            <a:endParaRPr lang="en-US"/>
          </a:p>
        </p:txBody>
      </p:sp>
      <p:sp>
        <p:nvSpPr>
          <p:cNvPr id="5" name="Footer Placeholder 4">
            <a:extLst>
              <a:ext uri="{FF2B5EF4-FFF2-40B4-BE49-F238E27FC236}">
                <a16:creationId xmlns:a16="http://schemas.microsoft.com/office/drawing/2014/main" id="{FE72AE1A-9A2A-8C4C-9721-BDA9A5687A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1525F3-CEA5-6D4B-AE90-E604FCE26A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CE26D-D647-4941-8239-7E8EEA78150B}" type="slidenum">
              <a:rPr lang="en-US" smtClean="0"/>
              <a:t>‹#›</a:t>
            </a:fld>
            <a:endParaRPr lang="en-US"/>
          </a:p>
        </p:txBody>
      </p:sp>
    </p:spTree>
    <p:extLst>
      <p:ext uri="{BB962C8B-B14F-4D97-AF65-F5344CB8AC3E}">
        <p14:creationId xmlns:p14="http://schemas.microsoft.com/office/powerpoint/2010/main" val="2494196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ds4schools.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D8154-F1A3-284E-8BA2-145D3F7734CA}"/>
              </a:ext>
            </a:extLst>
          </p:cNvPr>
          <p:cNvSpPr>
            <a:spLocks noGrp="1"/>
          </p:cNvSpPr>
          <p:nvPr>
            <p:ph type="ctrTitle"/>
          </p:nvPr>
        </p:nvSpPr>
        <p:spPr/>
        <p:txBody>
          <a:bodyPr/>
          <a:lstStyle/>
          <a:p>
            <a:r>
              <a:rPr lang="en-US" dirty="0"/>
              <a:t>Charter Development Solutions</a:t>
            </a:r>
          </a:p>
        </p:txBody>
      </p:sp>
      <p:sp>
        <p:nvSpPr>
          <p:cNvPr id="3" name="Subtitle 2">
            <a:extLst>
              <a:ext uri="{FF2B5EF4-FFF2-40B4-BE49-F238E27FC236}">
                <a16:creationId xmlns:a16="http://schemas.microsoft.com/office/drawing/2014/main" id="{1414CF53-3CBD-AD46-A952-0969D080568C}"/>
              </a:ext>
            </a:extLst>
          </p:cNvPr>
          <p:cNvSpPr>
            <a:spLocks noGrp="1"/>
          </p:cNvSpPr>
          <p:nvPr>
            <p:ph type="subTitle" idx="1"/>
          </p:nvPr>
        </p:nvSpPr>
        <p:spPr/>
        <p:txBody>
          <a:bodyPr/>
          <a:lstStyle/>
          <a:p>
            <a:r>
              <a:rPr lang="en-US" dirty="0"/>
              <a:t>Due Diligence Report</a:t>
            </a:r>
          </a:p>
          <a:p>
            <a:r>
              <a:rPr lang="en-US" dirty="0"/>
              <a:t>Submitted to the NC Charter School Advisory Board</a:t>
            </a:r>
          </a:p>
        </p:txBody>
      </p:sp>
    </p:spTree>
    <p:extLst>
      <p:ext uri="{BB962C8B-B14F-4D97-AF65-F5344CB8AC3E}">
        <p14:creationId xmlns:p14="http://schemas.microsoft.com/office/powerpoint/2010/main" val="1738669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BB1CF-CBF5-FC4E-B9E6-6B0C14870F3A}"/>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C6E95AC6-98FC-A748-992C-5FFA54B2018F}"/>
              </a:ext>
            </a:extLst>
          </p:cNvPr>
          <p:cNvSpPr>
            <a:spLocks noGrp="1"/>
          </p:cNvSpPr>
          <p:nvPr>
            <p:ph idx="1"/>
          </p:nvPr>
        </p:nvSpPr>
        <p:spPr/>
        <p:txBody>
          <a:bodyPr>
            <a:normAutofit/>
          </a:bodyPr>
          <a:lstStyle/>
          <a:p>
            <a:pPr marL="0" indent="0">
              <a:buNone/>
            </a:pPr>
            <a:r>
              <a:rPr lang="en-US" dirty="0"/>
              <a:t>C. </a:t>
            </a:r>
            <a:r>
              <a:rPr lang="en-US" b="1" dirty="0"/>
              <a:t>Services</a:t>
            </a:r>
            <a:endParaRPr lang="en-US" dirty="0"/>
          </a:p>
          <a:p>
            <a:pPr marL="971550" lvl="1" indent="-514350">
              <a:buAutoNum type="alphaUcPeriod"/>
            </a:pPr>
            <a:r>
              <a:rPr lang="en-US" dirty="0"/>
              <a:t>The day-to-day management of the School;</a:t>
            </a:r>
          </a:p>
          <a:p>
            <a:pPr marL="971550" lvl="1" indent="-514350">
              <a:buAutoNum type="alphaUcPeriod"/>
            </a:pPr>
            <a:r>
              <a:rPr lang="en-US" dirty="0"/>
              <a:t>The development and supervision of all components of the school design, including staffing, scheduling, curriculum/instruction, assessment, data analysis, technology, compensation and incentives, transportation, and facilities;</a:t>
            </a:r>
          </a:p>
          <a:p>
            <a:pPr marL="971550" lvl="1" indent="-514350">
              <a:buAutoNum type="alphaUcPeriod"/>
            </a:pPr>
            <a:r>
              <a:rPr lang="en-US" dirty="0"/>
              <a:t>The recruitment and enrollment of students by various means, in accordance with the Board approved marketing plan set forth in the Annual Budget</a:t>
            </a:r>
          </a:p>
          <a:p>
            <a:pPr marL="514350" indent="-514350">
              <a:buAutoNum type="alphaUcPeriod"/>
            </a:pPr>
            <a:endParaRPr lang="en-US" dirty="0"/>
          </a:p>
          <a:p>
            <a:pPr marL="514350" indent="-514350">
              <a:buAutoNum type="alphaUcPeriod"/>
            </a:pPr>
            <a:endParaRPr lang="en-US" dirty="0"/>
          </a:p>
          <a:p>
            <a:pPr marL="0" indent="0">
              <a:buNone/>
            </a:pPr>
            <a:endParaRPr lang="en-US" dirty="0"/>
          </a:p>
        </p:txBody>
      </p:sp>
    </p:spTree>
    <p:extLst>
      <p:ext uri="{BB962C8B-B14F-4D97-AF65-F5344CB8AC3E}">
        <p14:creationId xmlns:p14="http://schemas.microsoft.com/office/powerpoint/2010/main" val="3999336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6CC0B-A727-A949-B938-2CB0AD9E5F6E}"/>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601A8D24-5C7A-5947-8C4A-1B7007A8F2C5}"/>
              </a:ext>
            </a:extLst>
          </p:cNvPr>
          <p:cNvSpPr>
            <a:spLocks noGrp="1"/>
          </p:cNvSpPr>
          <p:nvPr>
            <p:ph idx="1"/>
          </p:nvPr>
        </p:nvSpPr>
        <p:spPr/>
        <p:txBody>
          <a:bodyPr>
            <a:normAutofit/>
          </a:bodyPr>
          <a:lstStyle/>
          <a:p>
            <a:pPr marL="971550" lvl="1" indent="-514350">
              <a:buFont typeface="+mj-lt"/>
              <a:buAutoNum type="alphaUcPeriod" startAt="4"/>
            </a:pPr>
            <a:r>
              <a:rPr lang="en-US" dirty="0"/>
              <a:t>The employment of personnel working at the school and management of all personnel functions, as set forth herein;</a:t>
            </a:r>
          </a:p>
          <a:p>
            <a:pPr marL="971550" lvl="1" indent="-514350">
              <a:buFont typeface="+mj-lt"/>
              <a:buAutoNum type="alphaUcPeriod" startAt="4"/>
            </a:pPr>
            <a:r>
              <a:rPr lang="en-US" dirty="0"/>
              <a:t>Student behavior management and discipline;</a:t>
            </a:r>
          </a:p>
          <a:p>
            <a:pPr marL="971550" lvl="1" indent="-514350">
              <a:buFont typeface="+mj-lt"/>
              <a:buAutoNum type="alphaUcPeriod" startAt="4"/>
            </a:pPr>
            <a:r>
              <a:rPr lang="en-US" dirty="0"/>
              <a:t>All aspects of food service, in compliance with the Charter and as set forth in the Annual Budget</a:t>
            </a:r>
          </a:p>
          <a:p>
            <a:pPr marL="971550" lvl="1" indent="-514350">
              <a:buFont typeface="+mj-lt"/>
              <a:buAutoNum type="alphaUcPeriod" startAt="4"/>
            </a:pPr>
            <a:r>
              <a:rPr lang="en-US" dirty="0"/>
              <a:t>The implementation and administration of the Educational Program, including selections of instructional materials, equipment, technology, and supplies;</a:t>
            </a:r>
          </a:p>
          <a:p>
            <a:pPr marL="0" indent="0">
              <a:buNone/>
            </a:pP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553525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AEAAB-315A-1749-AEBD-66FB32704156}"/>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F1D3B31B-A761-964E-BFAD-65447F02E2A6}"/>
              </a:ext>
            </a:extLst>
          </p:cNvPr>
          <p:cNvSpPr>
            <a:spLocks noGrp="1"/>
          </p:cNvSpPr>
          <p:nvPr>
            <p:ph idx="1"/>
          </p:nvPr>
        </p:nvSpPr>
        <p:spPr/>
        <p:txBody>
          <a:bodyPr/>
          <a:lstStyle/>
          <a:p>
            <a:pPr marL="971550" lvl="1" indent="-514350">
              <a:buFont typeface="+mj-lt"/>
              <a:buAutoNum type="alphaUcPeriod" startAt="8"/>
            </a:pPr>
            <a:r>
              <a:rPr lang="en-US" dirty="0"/>
              <a:t>The implementation and administration of extra-curricular and co-curricular activities and programs approved by the School;</a:t>
            </a:r>
          </a:p>
          <a:p>
            <a:pPr marL="971550" lvl="1" indent="-514350">
              <a:buFont typeface="+mj-lt"/>
              <a:buAutoNum type="alphaUcPeriod" startAt="8"/>
            </a:pPr>
            <a:r>
              <a:rPr lang="en-US" dirty="0"/>
              <a:t>The performance of evaluations, assessments, and continuous improvements of and to the Educational Program, including reports of same to the School upon its request;</a:t>
            </a:r>
          </a:p>
          <a:p>
            <a:pPr marL="971550" lvl="1" indent="-514350">
              <a:buFont typeface="+mj-lt"/>
              <a:buAutoNum type="alphaUcPeriod" startAt="8"/>
            </a:pPr>
            <a:r>
              <a:rPr lang="en-US" dirty="0"/>
              <a:t>The management, selection, and application of technology services required to facilitate the operation of the School;</a:t>
            </a:r>
          </a:p>
          <a:p>
            <a:pPr marL="971550" lvl="1" indent="-514350">
              <a:buFont typeface="+mj-lt"/>
              <a:buAutoNum type="alphaUcPeriod" startAt="8"/>
            </a:pPr>
            <a:r>
              <a:rPr lang="en-US" dirty="0"/>
              <a:t>The management of certain personnel functions, as set forth in Article VII of this agreement;</a:t>
            </a:r>
          </a:p>
          <a:p>
            <a:pPr marL="0" indent="0">
              <a:buNone/>
            </a:pPr>
            <a:endParaRPr lang="en-US" dirty="0"/>
          </a:p>
        </p:txBody>
      </p:sp>
    </p:spTree>
    <p:extLst>
      <p:ext uri="{BB962C8B-B14F-4D97-AF65-F5344CB8AC3E}">
        <p14:creationId xmlns:p14="http://schemas.microsoft.com/office/powerpoint/2010/main" val="779469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73B44-6B43-DD4A-80E9-E3D4F8FC1062}"/>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39D10F0F-71EB-FB46-87E8-ECA8CE984413}"/>
              </a:ext>
            </a:extLst>
          </p:cNvPr>
          <p:cNvSpPr>
            <a:spLocks noGrp="1"/>
          </p:cNvSpPr>
          <p:nvPr>
            <p:ph idx="1"/>
          </p:nvPr>
        </p:nvSpPr>
        <p:spPr/>
        <p:txBody>
          <a:bodyPr/>
          <a:lstStyle/>
          <a:p>
            <a:pPr marL="971550" lvl="1" indent="-514350">
              <a:buFont typeface="+mj-lt"/>
              <a:buAutoNum type="alphaUcPeriod" startAt="12"/>
            </a:pPr>
            <a:r>
              <a:rPr lang="en-US" dirty="0"/>
              <a:t>The management of the business administration of the School; </a:t>
            </a:r>
          </a:p>
          <a:p>
            <a:pPr marL="971550" lvl="1" indent="-514350">
              <a:buFont typeface="+mj-lt"/>
              <a:buAutoNum type="alphaUcPeriod" startAt="12"/>
            </a:pPr>
            <a:r>
              <a:rPr lang="en-US" dirty="0"/>
              <a:t>The Accounting operations of the School, including general ledger management and financial reporting;</a:t>
            </a:r>
          </a:p>
          <a:p>
            <a:pPr marL="971550" lvl="1" indent="-514350">
              <a:buFont typeface="+mj-lt"/>
              <a:buAutoNum type="alphaUcPeriod" startAt="12"/>
            </a:pPr>
            <a:r>
              <a:rPr lang="en-US" dirty="0"/>
              <a:t>The identification, application, and administration of grants to or for the School, including in any audits related thereto;</a:t>
            </a:r>
          </a:p>
          <a:p>
            <a:pPr marL="971550" lvl="1" indent="-514350">
              <a:buFont typeface="+mj-lt"/>
              <a:buAutoNum type="alphaUcPeriod" startAt="12"/>
            </a:pPr>
            <a:r>
              <a:rPr lang="en-US" dirty="0"/>
              <a:t>The preparation and submission of the Annual Budget;</a:t>
            </a:r>
          </a:p>
          <a:p>
            <a:pPr marL="971550" lvl="1" indent="-514350">
              <a:buFont typeface="+mj-lt"/>
              <a:buAutoNum type="alphaUcPeriod" startAt="12"/>
            </a:pPr>
            <a:r>
              <a:rPr lang="en-US" dirty="0"/>
              <a:t>The performance of any other functions necessary or expedient for the administration of the School.</a:t>
            </a:r>
          </a:p>
        </p:txBody>
      </p:sp>
    </p:spTree>
    <p:extLst>
      <p:ext uri="{BB962C8B-B14F-4D97-AF65-F5344CB8AC3E}">
        <p14:creationId xmlns:p14="http://schemas.microsoft.com/office/powerpoint/2010/main" val="3075087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587B3-1EE4-4D6C-9472-351F6B6F2E60}"/>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C60A577B-FBC3-4475-9049-41C8769D296C}"/>
              </a:ext>
            </a:extLst>
          </p:cNvPr>
          <p:cNvSpPr>
            <a:spLocks noGrp="1"/>
          </p:cNvSpPr>
          <p:nvPr>
            <p:ph idx="1"/>
          </p:nvPr>
        </p:nvSpPr>
        <p:spPr/>
        <p:txBody>
          <a:bodyPr>
            <a:normAutofit fontScale="92500"/>
          </a:bodyPr>
          <a:lstStyle/>
          <a:p>
            <a:pPr marL="514350" indent="-514350">
              <a:buFont typeface="+mj-lt"/>
              <a:buAutoNum type="alphaUcPeriod" startAt="4"/>
            </a:pPr>
            <a:r>
              <a:rPr lang="en-US" b="1" dirty="0"/>
              <a:t>Location of Services</a:t>
            </a:r>
            <a:r>
              <a:rPr lang="en-US" dirty="0"/>
              <a:t>. Other than instruction, and unless prohibited by the Charter or applicable law, CDS may provide the Services, including but not limited to purchasing, professional development, and administrative services off-site.</a:t>
            </a:r>
          </a:p>
          <a:p>
            <a:pPr marL="514350" indent="-514350">
              <a:buFont typeface="+mj-lt"/>
              <a:buAutoNum type="alphaUcPeriod" startAt="4"/>
            </a:pPr>
            <a:r>
              <a:rPr lang="en-US" b="1" dirty="0"/>
              <a:t>Subcontracts</a:t>
            </a:r>
            <a:r>
              <a:rPr lang="en-US" dirty="0"/>
              <a:t>. CDS reserves the right to subcontract any and all aspects of the Services. Notwithstanding the foregoing, CDS will not subcontract the management, oversight, or operation of the teaching and instructional program without the express approval of the Board.</a:t>
            </a:r>
          </a:p>
          <a:p>
            <a:pPr marL="0" indent="0">
              <a:buNone/>
            </a:pPr>
            <a:r>
              <a:rPr lang="en-US" u="sng" dirty="0"/>
              <a:t>Question: If CDS has the ability to subcontract out all services, what is the benefit to the school of contracting with the management company?</a:t>
            </a:r>
          </a:p>
          <a:p>
            <a:pPr marL="0" indent="0">
              <a:buNone/>
            </a:pPr>
            <a:endParaRPr lang="en-US" u="sng" dirty="0"/>
          </a:p>
          <a:p>
            <a:pPr marL="0" indent="0">
              <a:buNone/>
            </a:pPr>
            <a:endParaRPr lang="en-US" dirty="0"/>
          </a:p>
        </p:txBody>
      </p:sp>
    </p:spTree>
    <p:extLst>
      <p:ext uri="{BB962C8B-B14F-4D97-AF65-F5344CB8AC3E}">
        <p14:creationId xmlns:p14="http://schemas.microsoft.com/office/powerpoint/2010/main" val="1290711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C1136-E719-4869-9D06-606649F1D853}"/>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DE0713A7-F9BA-438D-8794-5B5D239DD240}"/>
              </a:ext>
            </a:extLst>
          </p:cNvPr>
          <p:cNvSpPr>
            <a:spLocks noGrp="1"/>
          </p:cNvSpPr>
          <p:nvPr>
            <p:ph idx="1"/>
          </p:nvPr>
        </p:nvSpPr>
        <p:spPr/>
        <p:txBody>
          <a:bodyPr>
            <a:normAutofit lnSpcReduction="10000"/>
          </a:bodyPr>
          <a:lstStyle/>
          <a:p>
            <a:pPr marL="514350" indent="-514350">
              <a:buFont typeface="+mj-lt"/>
              <a:buAutoNum type="alphaUcPeriod" startAt="6"/>
            </a:pPr>
            <a:r>
              <a:rPr lang="en-US" b="1" dirty="0"/>
              <a:t>Purchases</a:t>
            </a:r>
            <a:r>
              <a:rPr lang="en-US" dirty="0"/>
              <a:t>. Purchases made by CDS on behalf of the School with the School’s funds, such as non-proprietary instructional materials, books and supplies, and equipment, will be the property of the school. CDS shall own, and the School shall not have any claim to, any items of personal property leased or purchased by CDS with its own funds.</a:t>
            </a:r>
          </a:p>
          <a:p>
            <a:pPr marL="514350" indent="-514350">
              <a:buFont typeface="+mj-lt"/>
              <a:buAutoNum type="alphaUcPeriod" startAt="6"/>
            </a:pPr>
            <a:r>
              <a:rPr lang="en-US" b="1" dirty="0"/>
              <a:t>Rules and Procedures. </a:t>
            </a:r>
            <a:r>
              <a:rPr lang="en-US" dirty="0"/>
              <a:t>From time to time, CDS shall recommend reasonable rules, regulations, procedures, and policies to the School regarding the management, operation, and administration of the School. Once adopted by the School, CDS shall be authorized and directed to enforce such rules, regulations, procedures, and policies.</a:t>
            </a:r>
            <a:endParaRPr lang="en-US" b="1" dirty="0"/>
          </a:p>
          <a:p>
            <a:pPr marL="0" indent="0">
              <a:buNone/>
            </a:pPr>
            <a:endParaRPr lang="en-US" dirty="0"/>
          </a:p>
        </p:txBody>
      </p:sp>
    </p:spTree>
    <p:extLst>
      <p:ext uri="{BB962C8B-B14F-4D97-AF65-F5344CB8AC3E}">
        <p14:creationId xmlns:p14="http://schemas.microsoft.com/office/powerpoint/2010/main" val="3465194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F448E-9D91-4F69-8A07-39F12CB26ECB}"/>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320691D7-50D2-451E-80F8-A5FAB2DBD026}"/>
              </a:ext>
            </a:extLst>
          </p:cNvPr>
          <p:cNvSpPr>
            <a:spLocks noGrp="1"/>
          </p:cNvSpPr>
          <p:nvPr>
            <p:ph idx="1"/>
          </p:nvPr>
        </p:nvSpPr>
        <p:spPr/>
        <p:txBody>
          <a:bodyPr>
            <a:normAutofit lnSpcReduction="10000"/>
          </a:bodyPr>
          <a:lstStyle/>
          <a:p>
            <a:pPr marL="514350" indent="-514350">
              <a:buFont typeface="+mj-lt"/>
              <a:buAutoNum type="alphaUcPeriod" startAt="8"/>
            </a:pPr>
            <a:r>
              <a:rPr lang="en-US" b="1" dirty="0"/>
              <a:t>Student Performance and Evaluation. </a:t>
            </a:r>
            <a:r>
              <a:rPr lang="en-US" dirty="0"/>
              <a:t>CDS shall implement student performance evaluations that permit evaluation of the academic progress of each student. CDS shall utilize assessment strategies required by the Charter and applicable law. The School and CDS shall cooperate in good faith to identify and periodically adjust academic goals and methods to assess academic performance. CDS shall provide the School with timely reports regarding student performance.</a:t>
            </a:r>
            <a:endParaRPr lang="en-US" b="1" dirty="0"/>
          </a:p>
          <a:p>
            <a:pPr marL="0" indent="0">
              <a:buNone/>
            </a:pPr>
            <a:r>
              <a:rPr lang="en-US" u="sng" dirty="0"/>
              <a:t>Question: What is the role of student performance evaluations in the overall progression of students? What will happen as a result of what is found in the performance evaluations? What happens if students are not meeting the performance standards?</a:t>
            </a:r>
          </a:p>
        </p:txBody>
      </p:sp>
    </p:spTree>
    <p:extLst>
      <p:ext uri="{BB962C8B-B14F-4D97-AF65-F5344CB8AC3E}">
        <p14:creationId xmlns:p14="http://schemas.microsoft.com/office/powerpoint/2010/main" val="4013722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52AA4-D3A9-442A-A488-94E476A06FFA}"/>
              </a:ext>
            </a:extLst>
          </p:cNvPr>
          <p:cNvSpPr>
            <a:spLocks noGrp="1"/>
          </p:cNvSpPr>
          <p:nvPr>
            <p:ph type="title"/>
          </p:nvPr>
        </p:nvSpPr>
        <p:spPr/>
        <p:txBody>
          <a:bodyPr/>
          <a:lstStyle/>
          <a:p>
            <a:r>
              <a:rPr lang="en-US" dirty="0"/>
              <a:t>Obligations of CDS	</a:t>
            </a:r>
          </a:p>
        </p:txBody>
      </p:sp>
      <p:sp>
        <p:nvSpPr>
          <p:cNvPr id="3" name="Content Placeholder 2">
            <a:extLst>
              <a:ext uri="{FF2B5EF4-FFF2-40B4-BE49-F238E27FC236}">
                <a16:creationId xmlns:a16="http://schemas.microsoft.com/office/drawing/2014/main" id="{9AECF213-2226-483E-BBE9-483F1FE201E5}"/>
              </a:ext>
            </a:extLst>
          </p:cNvPr>
          <p:cNvSpPr>
            <a:spLocks noGrp="1"/>
          </p:cNvSpPr>
          <p:nvPr>
            <p:ph idx="1"/>
          </p:nvPr>
        </p:nvSpPr>
        <p:spPr>
          <a:xfrm>
            <a:off x="838200" y="1825625"/>
            <a:ext cx="10515600" cy="4667250"/>
          </a:xfrm>
        </p:spPr>
        <p:txBody>
          <a:bodyPr>
            <a:normAutofit fontScale="92500"/>
          </a:bodyPr>
          <a:lstStyle/>
          <a:p>
            <a:pPr marL="514350" indent="-514350">
              <a:buFont typeface="+mj-lt"/>
              <a:buAutoNum type="alphaUcPeriod" startAt="9"/>
            </a:pPr>
            <a:r>
              <a:rPr lang="en-US" b="1" dirty="0"/>
              <a:t>Unusual Events</a:t>
            </a:r>
            <a:r>
              <a:rPr lang="en-US" dirty="0"/>
              <a:t>. CDS shall timely notify the School of any anticipated or known material: (i) health or safety issues, including all mandatory reporting by applicable law; (ii) labor, employee, or funding issues; or (iii) other issues that may reasonably and adversely impact the School’s ability to comply with the Charter, applicable law, or this Agreement.</a:t>
            </a:r>
          </a:p>
          <a:p>
            <a:pPr marL="514350" indent="-514350">
              <a:buFont typeface="+mj-lt"/>
              <a:buAutoNum type="alphaUcPeriod" startAt="9"/>
            </a:pPr>
            <a:r>
              <a:rPr lang="en-US" b="1" dirty="0"/>
              <a:t>School Records</a:t>
            </a:r>
            <a:r>
              <a:rPr lang="en-US" dirty="0"/>
              <a:t>. The School Records are the property of the School.</a:t>
            </a:r>
          </a:p>
          <a:p>
            <a:pPr marL="514350" indent="-514350">
              <a:buFont typeface="+mj-lt"/>
              <a:buAutoNum type="alphaUcPeriod" startAt="9"/>
            </a:pPr>
            <a:r>
              <a:rPr lang="en-US" b="1" dirty="0"/>
              <a:t>CDS Performance Goals</a:t>
            </a:r>
            <a:r>
              <a:rPr lang="en-US" dirty="0"/>
              <a:t>. During the term of this Agreement, CDS shall use its commercially reasonable best efforts to:</a:t>
            </a:r>
          </a:p>
          <a:p>
            <a:pPr marL="914400" lvl="1" indent="-457200">
              <a:buAutoNum type="alphaUcPeriod"/>
            </a:pPr>
            <a:r>
              <a:rPr lang="en-US" dirty="0"/>
              <a:t>Timely submit all reports required by this Agreement to the School;</a:t>
            </a:r>
          </a:p>
          <a:p>
            <a:pPr marL="914400" lvl="1" indent="-457200">
              <a:buAutoNum type="alphaUcPeriod"/>
            </a:pPr>
            <a:r>
              <a:rPr lang="en-US" dirty="0"/>
              <a:t>Strictly adhere to the approved Annual Budget</a:t>
            </a:r>
          </a:p>
          <a:p>
            <a:pPr marL="914400" lvl="1" indent="-457200">
              <a:buAutoNum type="alphaUcPeriod"/>
            </a:pPr>
            <a:r>
              <a:rPr lang="en-US" dirty="0"/>
              <a:t>Meet or exceed the school-wide goals contained in the Charter, or subsequently revised or amended by the mutual consent and approval of both parties.</a:t>
            </a:r>
          </a:p>
        </p:txBody>
      </p:sp>
    </p:spTree>
    <p:extLst>
      <p:ext uri="{BB962C8B-B14F-4D97-AF65-F5344CB8AC3E}">
        <p14:creationId xmlns:p14="http://schemas.microsoft.com/office/powerpoint/2010/main" val="1431367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4D81B-41D2-4884-A575-CAA06BDB2FD3}"/>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4F830F22-B3F6-408D-A786-C26ED37209FF}"/>
              </a:ext>
            </a:extLst>
          </p:cNvPr>
          <p:cNvSpPr>
            <a:spLocks noGrp="1"/>
          </p:cNvSpPr>
          <p:nvPr>
            <p:ph idx="1"/>
          </p:nvPr>
        </p:nvSpPr>
        <p:spPr/>
        <p:txBody>
          <a:bodyPr>
            <a:normAutofit lnSpcReduction="10000"/>
          </a:bodyPr>
          <a:lstStyle/>
          <a:p>
            <a:pPr marL="514350" indent="-514350">
              <a:buFont typeface="+mj-lt"/>
              <a:buAutoNum type="alphaUcPeriod" startAt="12"/>
            </a:pPr>
            <a:r>
              <a:rPr lang="en-US" b="1" dirty="0"/>
              <a:t>Facility. </a:t>
            </a:r>
            <a:r>
              <a:rPr lang="en-US" dirty="0"/>
              <a:t>CDS shall use reasonable efforts to secure an appropriate facility for the School’s use.</a:t>
            </a:r>
          </a:p>
          <a:p>
            <a:pPr marL="514350" indent="-514350">
              <a:buFont typeface="+mj-lt"/>
              <a:buAutoNum type="alphaUcPeriod" startAt="12"/>
            </a:pPr>
            <a:r>
              <a:rPr lang="en-US" b="1" dirty="0"/>
              <a:t>Start-Up Funds</a:t>
            </a:r>
            <a:r>
              <a:rPr lang="en-US" dirty="0"/>
              <a:t>. CDS shall use reasonable efforts to secure start-up funds for the School through grants, loans, and/or donations. </a:t>
            </a:r>
          </a:p>
          <a:p>
            <a:pPr marL="514350" indent="-514350">
              <a:buFont typeface="+mj-lt"/>
              <a:buAutoNum type="alphaUcPeriod" startAt="12"/>
            </a:pPr>
            <a:r>
              <a:rPr lang="en-US" b="1" dirty="0"/>
              <a:t>Legal Compliance</a:t>
            </a:r>
            <a:r>
              <a:rPr lang="en-US" dirty="0"/>
              <a:t>. CDS will implement and enforce rules, regulations, and procedures applicable to the School that are consistent with adopted School policy, if any, and the Educational Program in accordance with the Charter and applicable law, including without limitation, rules, regulations, and policies regarding non-discrimination, discipline, special education, confidentiality, and access to records.</a:t>
            </a:r>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790205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B92AF-0D76-4022-9FA6-C2B81B4BC618}"/>
              </a:ext>
            </a:extLst>
          </p:cNvPr>
          <p:cNvSpPr>
            <a:spLocks noGrp="1"/>
          </p:cNvSpPr>
          <p:nvPr>
            <p:ph type="title"/>
          </p:nvPr>
        </p:nvSpPr>
        <p:spPr/>
        <p:txBody>
          <a:bodyPr/>
          <a:lstStyle/>
          <a:p>
            <a:r>
              <a:rPr lang="en-US" dirty="0"/>
              <a:t>Obligations of the RABH Board</a:t>
            </a:r>
          </a:p>
        </p:txBody>
      </p:sp>
      <p:sp>
        <p:nvSpPr>
          <p:cNvPr id="3" name="Content Placeholder 2">
            <a:extLst>
              <a:ext uri="{FF2B5EF4-FFF2-40B4-BE49-F238E27FC236}">
                <a16:creationId xmlns:a16="http://schemas.microsoft.com/office/drawing/2014/main" id="{683DFF9D-CE89-46C3-BF2B-E6262AF671DD}"/>
              </a:ext>
            </a:extLst>
          </p:cNvPr>
          <p:cNvSpPr>
            <a:spLocks noGrp="1"/>
          </p:cNvSpPr>
          <p:nvPr>
            <p:ph idx="1"/>
          </p:nvPr>
        </p:nvSpPr>
        <p:spPr/>
        <p:txBody>
          <a:bodyPr>
            <a:normAutofit fontScale="92500"/>
          </a:bodyPr>
          <a:lstStyle/>
          <a:p>
            <a:pPr marL="514350" indent="-514350">
              <a:buFont typeface="+mj-lt"/>
              <a:buAutoNum type="alphaUcPeriod"/>
            </a:pPr>
            <a:r>
              <a:rPr lang="en-US" b="1" dirty="0"/>
              <a:t>Board Policies. </a:t>
            </a:r>
            <a:r>
              <a:rPr lang="en-US" dirty="0"/>
              <a:t>The Board shall be responsible for the fiscal and academic policies of the School.</a:t>
            </a:r>
            <a:endParaRPr lang="en-US" b="1" dirty="0"/>
          </a:p>
          <a:p>
            <a:pPr marL="514350" indent="-514350">
              <a:buFont typeface="+mj-lt"/>
              <a:buAutoNum type="alphaUcPeriod"/>
            </a:pPr>
            <a:r>
              <a:rPr lang="en-US" b="1" dirty="0"/>
              <a:t>Assistance to CDS. </a:t>
            </a:r>
            <a:r>
              <a:rPr lang="en-US" dirty="0"/>
              <a:t>The Board shall cooperate with CDS, and to the extent consistent with applicable law, timely furnish all CDS documents and information necessary for CDS to properly perform its responsibilities under this Agreement.</a:t>
            </a:r>
            <a:endParaRPr lang="en-US" b="1" dirty="0"/>
          </a:p>
          <a:p>
            <a:pPr marL="514350" indent="-514350">
              <a:buFont typeface="+mj-lt"/>
              <a:buAutoNum type="alphaUcPeriod"/>
            </a:pPr>
            <a:r>
              <a:rPr lang="en-US" b="1" dirty="0"/>
              <a:t>Unusual Events. </a:t>
            </a:r>
            <a:r>
              <a:rPr lang="en-US" dirty="0"/>
              <a:t>The Board shall timely notify CDS of any anticipated or known material: (i) health or safety issues, including all mandatory reporting by applicable law; (ii) labor, employee, or funding issues; or (iii) other issues that may reasonably and adversely impact the School’s ability to comply with the Charter, applicable law, or this Agreement.</a:t>
            </a:r>
            <a:endParaRPr lang="en-US" b="1" dirty="0"/>
          </a:p>
        </p:txBody>
      </p:sp>
    </p:spTree>
    <p:extLst>
      <p:ext uri="{BB962C8B-B14F-4D97-AF65-F5344CB8AC3E}">
        <p14:creationId xmlns:p14="http://schemas.microsoft.com/office/powerpoint/2010/main" val="28402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490B7-2B1C-8B4C-80BF-1658F47455E6}"/>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D9A513D-68CA-FC46-9229-2A4A60B37308}"/>
              </a:ext>
            </a:extLst>
          </p:cNvPr>
          <p:cNvSpPr>
            <a:spLocks noGrp="1"/>
          </p:cNvSpPr>
          <p:nvPr>
            <p:ph idx="1"/>
          </p:nvPr>
        </p:nvSpPr>
        <p:spPr/>
        <p:txBody>
          <a:bodyPr>
            <a:normAutofit fontScale="77500" lnSpcReduction="20000"/>
          </a:bodyPr>
          <a:lstStyle/>
          <a:p>
            <a:r>
              <a:rPr lang="en-US" dirty="0"/>
              <a:t>Introduction to Charter Management Organization</a:t>
            </a:r>
          </a:p>
          <a:p>
            <a:r>
              <a:rPr lang="en-US" dirty="0"/>
              <a:t>Obligations of CDS</a:t>
            </a:r>
          </a:p>
          <a:p>
            <a:r>
              <a:rPr lang="en-US" dirty="0"/>
              <a:t>Obligations of the Board of Revolution Academy Bunker Hill</a:t>
            </a:r>
          </a:p>
          <a:p>
            <a:r>
              <a:rPr lang="en-US" dirty="0"/>
              <a:t>Fee Structure</a:t>
            </a:r>
          </a:p>
          <a:p>
            <a:r>
              <a:rPr lang="en-US" dirty="0"/>
              <a:t>Term Clause</a:t>
            </a:r>
          </a:p>
          <a:p>
            <a:r>
              <a:rPr lang="en-US" dirty="0"/>
              <a:t>Termination by CDS</a:t>
            </a:r>
          </a:p>
          <a:p>
            <a:r>
              <a:rPr lang="en-US" dirty="0"/>
              <a:t>Termination by Revolution Academy Bunker Hill</a:t>
            </a:r>
          </a:p>
          <a:p>
            <a:r>
              <a:rPr lang="en-US" dirty="0"/>
              <a:t>Termination by Either Party</a:t>
            </a:r>
          </a:p>
          <a:p>
            <a:r>
              <a:rPr lang="en-US" dirty="0"/>
              <a:t>Organizational Structure</a:t>
            </a:r>
          </a:p>
          <a:p>
            <a:r>
              <a:rPr lang="en-US" dirty="0"/>
              <a:t>Advisor to CDS</a:t>
            </a:r>
          </a:p>
          <a:p>
            <a:r>
              <a:rPr lang="en-US" dirty="0"/>
              <a:t>Academic Performance of Related Schools</a:t>
            </a:r>
          </a:p>
          <a:p>
            <a:r>
              <a:rPr lang="en-US" dirty="0"/>
              <a:t>Financial Performance</a:t>
            </a:r>
          </a:p>
        </p:txBody>
      </p:sp>
    </p:spTree>
    <p:extLst>
      <p:ext uri="{BB962C8B-B14F-4D97-AF65-F5344CB8AC3E}">
        <p14:creationId xmlns:p14="http://schemas.microsoft.com/office/powerpoint/2010/main" val="2682888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E9244-8BA3-460C-BE0F-D8F7937837A2}"/>
              </a:ext>
            </a:extLst>
          </p:cNvPr>
          <p:cNvSpPr>
            <a:spLocks noGrp="1"/>
          </p:cNvSpPr>
          <p:nvPr>
            <p:ph type="title"/>
          </p:nvPr>
        </p:nvSpPr>
        <p:spPr/>
        <p:txBody>
          <a:bodyPr/>
          <a:lstStyle/>
          <a:p>
            <a:r>
              <a:rPr lang="en-US" dirty="0"/>
              <a:t>Obligations of the RABH Board</a:t>
            </a:r>
          </a:p>
        </p:txBody>
      </p:sp>
      <p:sp>
        <p:nvSpPr>
          <p:cNvPr id="3" name="Content Placeholder 2">
            <a:extLst>
              <a:ext uri="{FF2B5EF4-FFF2-40B4-BE49-F238E27FC236}">
                <a16:creationId xmlns:a16="http://schemas.microsoft.com/office/drawing/2014/main" id="{A7DD1A76-EB91-4AC6-B4CF-FEC7E673042F}"/>
              </a:ext>
            </a:extLst>
          </p:cNvPr>
          <p:cNvSpPr>
            <a:spLocks noGrp="1"/>
          </p:cNvSpPr>
          <p:nvPr>
            <p:ph idx="1"/>
          </p:nvPr>
        </p:nvSpPr>
        <p:spPr>
          <a:xfrm>
            <a:off x="838200" y="1825625"/>
            <a:ext cx="10515600" cy="4351338"/>
          </a:xfrm>
        </p:spPr>
        <p:txBody>
          <a:bodyPr>
            <a:normAutofit fontScale="92500" lnSpcReduction="10000"/>
          </a:bodyPr>
          <a:lstStyle/>
          <a:p>
            <a:pPr marL="514350" indent="-514350">
              <a:buFont typeface="+mj-lt"/>
              <a:buAutoNum type="alphaUcPeriod" startAt="4"/>
            </a:pPr>
            <a:r>
              <a:rPr lang="en-US" b="1" dirty="0"/>
              <a:t>Retained Authority. </a:t>
            </a:r>
            <a:r>
              <a:rPr lang="en-US" dirty="0"/>
              <a:t>To the extent required by law, the Board shall retain the authority to make reasonable regulations relative to anything necessary for the proper establishment, maintenance, management, and operation of the School.</a:t>
            </a:r>
          </a:p>
          <a:p>
            <a:pPr marL="514350" indent="-514350">
              <a:buFont typeface="+mj-lt"/>
              <a:buAutoNum type="alphaUcPeriod" startAt="4"/>
            </a:pPr>
            <a:r>
              <a:rPr lang="en-US" b="1" dirty="0"/>
              <a:t>Office Space</a:t>
            </a:r>
            <a:r>
              <a:rPr lang="en-US" dirty="0"/>
              <a:t>. The Board shall provide CDS and its employees with suitable office space at the School’s facility at no cost to CDS, provided that the requested space is available and can be provided without materially prejudicing the School’s programs.</a:t>
            </a:r>
          </a:p>
          <a:p>
            <a:pPr marL="514350" indent="-514350">
              <a:buFont typeface="+mj-lt"/>
              <a:buAutoNum type="alphaUcPeriod" startAt="4"/>
            </a:pPr>
            <a:r>
              <a:rPr lang="en-US" b="1" dirty="0"/>
              <a:t>Governance</a:t>
            </a:r>
            <a:r>
              <a:rPr lang="en-US" dirty="0"/>
              <a:t>. Board members shall actively participate in board development and governance training, comply with the Board’s adopted Code of Conduct, and make reasonable efforts to govern the School using generally accepted best practices for charter school governance.</a:t>
            </a:r>
            <a:endParaRPr lang="en-US" b="1" dirty="0"/>
          </a:p>
        </p:txBody>
      </p:sp>
    </p:spTree>
    <p:extLst>
      <p:ext uri="{BB962C8B-B14F-4D97-AF65-F5344CB8AC3E}">
        <p14:creationId xmlns:p14="http://schemas.microsoft.com/office/powerpoint/2010/main" val="3142303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90B1C-1F2D-4AED-8098-D575B25FED63}"/>
              </a:ext>
            </a:extLst>
          </p:cNvPr>
          <p:cNvSpPr>
            <a:spLocks noGrp="1"/>
          </p:cNvSpPr>
          <p:nvPr>
            <p:ph type="title"/>
          </p:nvPr>
        </p:nvSpPr>
        <p:spPr/>
        <p:txBody>
          <a:bodyPr/>
          <a:lstStyle/>
          <a:p>
            <a:r>
              <a:rPr lang="en-US" dirty="0"/>
              <a:t>Obligations of the Board</a:t>
            </a:r>
          </a:p>
        </p:txBody>
      </p:sp>
      <p:sp>
        <p:nvSpPr>
          <p:cNvPr id="3" name="Content Placeholder 2">
            <a:extLst>
              <a:ext uri="{FF2B5EF4-FFF2-40B4-BE49-F238E27FC236}">
                <a16:creationId xmlns:a16="http://schemas.microsoft.com/office/drawing/2014/main" id="{23E11D88-5905-40AE-98EC-C1A99E21AAE5}"/>
              </a:ext>
            </a:extLst>
          </p:cNvPr>
          <p:cNvSpPr>
            <a:spLocks noGrp="1"/>
          </p:cNvSpPr>
          <p:nvPr>
            <p:ph idx="1"/>
          </p:nvPr>
        </p:nvSpPr>
        <p:spPr/>
        <p:txBody>
          <a:bodyPr/>
          <a:lstStyle/>
          <a:p>
            <a:pPr marL="0" indent="0">
              <a:buNone/>
            </a:pPr>
            <a:r>
              <a:rPr lang="en-US" u="sng" dirty="0"/>
              <a:t>Question: This contract requires the board to turn all operation of the school over to the management company. What controls or oversight does the Board have in place to ensure the management company is carrying out their responsibilities with fidelity?</a:t>
            </a:r>
          </a:p>
        </p:txBody>
      </p:sp>
    </p:spTree>
    <p:extLst>
      <p:ext uri="{BB962C8B-B14F-4D97-AF65-F5344CB8AC3E}">
        <p14:creationId xmlns:p14="http://schemas.microsoft.com/office/powerpoint/2010/main" val="1126347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399E7-4A90-4863-A1FB-55D34D73A128}"/>
              </a:ext>
            </a:extLst>
          </p:cNvPr>
          <p:cNvSpPr>
            <a:spLocks noGrp="1"/>
          </p:cNvSpPr>
          <p:nvPr>
            <p:ph type="title"/>
          </p:nvPr>
        </p:nvSpPr>
        <p:spPr/>
        <p:txBody>
          <a:bodyPr/>
          <a:lstStyle/>
          <a:p>
            <a:r>
              <a:rPr lang="en-US" dirty="0"/>
              <a:t>Fee Structure</a:t>
            </a:r>
          </a:p>
        </p:txBody>
      </p:sp>
      <p:sp>
        <p:nvSpPr>
          <p:cNvPr id="3" name="Content Placeholder 2">
            <a:extLst>
              <a:ext uri="{FF2B5EF4-FFF2-40B4-BE49-F238E27FC236}">
                <a16:creationId xmlns:a16="http://schemas.microsoft.com/office/drawing/2014/main" id="{3EF1CEEC-1029-405A-AA6B-E0FC51DEBA18}"/>
              </a:ext>
            </a:extLst>
          </p:cNvPr>
          <p:cNvSpPr>
            <a:spLocks noGrp="1"/>
          </p:cNvSpPr>
          <p:nvPr>
            <p:ph idx="1"/>
          </p:nvPr>
        </p:nvSpPr>
        <p:spPr>
          <a:xfrm>
            <a:off x="838200" y="1825625"/>
            <a:ext cx="10515600" cy="4667250"/>
          </a:xfrm>
        </p:spPr>
        <p:txBody>
          <a:bodyPr>
            <a:normAutofit/>
          </a:bodyPr>
          <a:lstStyle/>
          <a:p>
            <a:pPr marL="0" indent="0">
              <a:buNone/>
            </a:pPr>
            <a:r>
              <a:rPr lang="en-US" dirty="0"/>
              <a:t>Article VI, Section C states, </a:t>
            </a:r>
          </a:p>
          <a:p>
            <a:pPr marL="0" indent="0">
              <a:buNone/>
            </a:pPr>
            <a:endParaRPr lang="en-US" dirty="0"/>
          </a:p>
          <a:p>
            <a:pPr marL="0" indent="0">
              <a:buNone/>
            </a:pPr>
            <a:r>
              <a:rPr lang="en-US" dirty="0"/>
              <a:t>CDS shall receive, as reasonable compensation for its services, a Management Fee equal to: (i) 10% of the School’s annual Revenues; and (ii) 50% of the School’s Annual Surplus in excess of $50,000. Should the School have an Annual Surplus of less than $50,000, CDS will reduce its Management Fee to ensure an Annual Surplus of at least $50,000. Notwithstanding the foregoing, CDS will not be required to reduce its Management Fee below the actual costs and expenses for services provided to the School, including but not limited to the Services set forth in Article IV, under this Agreement.</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82430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8E006-83F7-458C-AC8D-26C37CE8DCD5}"/>
              </a:ext>
            </a:extLst>
          </p:cNvPr>
          <p:cNvSpPr>
            <a:spLocks noGrp="1"/>
          </p:cNvSpPr>
          <p:nvPr>
            <p:ph type="title"/>
          </p:nvPr>
        </p:nvSpPr>
        <p:spPr/>
        <p:txBody>
          <a:bodyPr/>
          <a:lstStyle/>
          <a:p>
            <a:r>
              <a:rPr lang="en-US" dirty="0"/>
              <a:t>Fee Structure	</a:t>
            </a:r>
          </a:p>
        </p:txBody>
      </p:sp>
      <p:sp>
        <p:nvSpPr>
          <p:cNvPr id="3" name="Content Placeholder 2">
            <a:extLst>
              <a:ext uri="{FF2B5EF4-FFF2-40B4-BE49-F238E27FC236}">
                <a16:creationId xmlns:a16="http://schemas.microsoft.com/office/drawing/2014/main" id="{C6776AC3-15C5-4204-8978-9B3AD7BCE1DA}"/>
              </a:ext>
            </a:extLst>
          </p:cNvPr>
          <p:cNvSpPr>
            <a:spLocks noGrp="1"/>
          </p:cNvSpPr>
          <p:nvPr>
            <p:ph idx="1"/>
          </p:nvPr>
        </p:nvSpPr>
        <p:spPr/>
        <p:txBody>
          <a:bodyPr>
            <a:normAutofit fontScale="92500" lnSpcReduction="20000"/>
          </a:bodyPr>
          <a:lstStyle/>
          <a:p>
            <a:pPr marL="0" indent="0">
              <a:buNone/>
            </a:pPr>
            <a:r>
              <a:rPr lang="en-US" dirty="0"/>
              <a:t>10% of the Annual Revenues will be reflected in the Annual Budget as the Management Fee and will be payable in monthly installments based on Revenues received the previous month.</a:t>
            </a:r>
          </a:p>
          <a:p>
            <a:pPr marL="0" indent="0">
              <a:buNone/>
            </a:pPr>
            <a:endParaRPr lang="en-US" dirty="0"/>
          </a:p>
          <a:p>
            <a:pPr marL="0" indent="0">
              <a:buNone/>
            </a:pPr>
            <a:r>
              <a:rPr lang="en-US" dirty="0"/>
              <a:t>After the end of the Fiscal Year, the Annual Surplus will be calculated and the remainder of the Management Fee will be payable on the following September 1.</a:t>
            </a:r>
          </a:p>
          <a:p>
            <a:pPr marL="0" indent="0">
              <a:buNone/>
            </a:pPr>
            <a:endParaRPr lang="en-US" dirty="0"/>
          </a:p>
          <a:p>
            <a:pPr marL="0" indent="0">
              <a:buNone/>
            </a:pPr>
            <a:r>
              <a:rPr lang="en-US" u="sng" dirty="0"/>
              <a:t>Question: In the event that the school does not meet its enrollment projections, will CDS reduce its management fee? Or will their fee come “off the top”? If the Annual Surplus is not calculated until the end of the fiscal year, when will CDS have an opportunity to revise its Management Fee (that has presumably been collected monthly over the prior calendar year?</a:t>
            </a:r>
          </a:p>
        </p:txBody>
      </p:sp>
    </p:spTree>
    <p:extLst>
      <p:ext uri="{BB962C8B-B14F-4D97-AF65-F5344CB8AC3E}">
        <p14:creationId xmlns:p14="http://schemas.microsoft.com/office/powerpoint/2010/main" val="888103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F745-4131-400B-B4CF-DD73048BF18A}"/>
              </a:ext>
            </a:extLst>
          </p:cNvPr>
          <p:cNvSpPr>
            <a:spLocks noGrp="1"/>
          </p:cNvSpPr>
          <p:nvPr>
            <p:ph type="title"/>
          </p:nvPr>
        </p:nvSpPr>
        <p:spPr/>
        <p:txBody>
          <a:bodyPr/>
          <a:lstStyle/>
          <a:p>
            <a:r>
              <a:rPr lang="en-US" dirty="0"/>
              <a:t>Fee Structure</a:t>
            </a:r>
          </a:p>
        </p:txBody>
      </p:sp>
      <p:sp>
        <p:nvSpPr>
          <p:cNvPr id="3" name="Content Placeholder 2">
            <a:extLst>
              <a:ext uri="{FF2B5EF4-FFF2-40B4-BE49-F238E27FC236}">
                <a16:creationId xmlns:a16="http://schemas.microsoft.com/office/drawing/2014/main" id="{BB5E7B4E-6C7C-4767-9C77-94928590D21F}"/>
              </a:ext>
            </a:extLst>
          </p:cNvPr>
          <p:cNvSpPr>
            <a:spLocks noGrp="1"/>
          </p:cNvSpPr>
          <p:nvPr>
            <p:ph idx="1"/>
          </p:nvPr>
        </p:nvSpPr>
        <p:spPr/>
        <p:txBody>
          <a:bodyPr>
            <a:normAutofit/>
          </a:bodyPr>
          <a:lstStyle/>
          <a:p>
            <a:pPr marL="0" indent="0">
              <a:buNone/>
            </a:pPr>
            <a:r>
              <a:rPr lang="en-US" u="sng" dirty="0"/>
              <a:t>Question: Does CDS receive 50% of any surplus over $50K (if surplus is $60K, CDS will receive 50% of $10K)? Or if the surplus is greater than $50K, does CDS receive 50% of the entire surplus (if surplus is $60K, CDS will receive $30K)?</a:t>
            </a:r>
          </a:p>
          <a:p>
            <a:pPr marL="0" indent="0">
              <a:buNone/>
            </a:pPr>
            <a:r>
              <a:rPr lang="en-US" u="sng" dirty="0"/>
              <a:t>Question: The budget does not appear to include a dedicated board spending account line item. What resources are available to the board, in the event that they need access to resources to carry out their duties? </a:t>
            </a:r>
          </a:p>
          <a:p>
            <a:pPr marL="0" indent="0">
              <a:buNone/>
            </a:pPr>
            <a:r>
              <a:rPr lang="en-US" u="sng" dirty="0"/>
              <a:t>Question: Is RABH contractually obligated to pay the full fee amount, even if CDS subcontracts out all services?</a:t>
            </a:r>
          </a:p>
        </p:txBody>
      </p:sp>
    </p:spTree>
    <p:extLst>
      <p:ext uri="{BB962C8B-B14F-4D97-AF65-F5344CB8AC3E}">
        <p14:creationId xmlns:p14="http://schemas.microsoft.com/office/powerpoint/2010/main" val="3568923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0F903-0FED-48AA-A45E-ECA731E1A65E}"/>
              </a:ext>
            </a:extLst>
          </p:cNvPr>
          <p:cNvSpPr>
            <a:spLocks noGrp="1"/>
          </p:cNvSpPr>
          <p:nvPr>
            <p:ph type="title"/>
          </p:nvPr>
        </p:nvSpPr>
        <p:spPr/>
        <p:txBody>
          <a:bodyPr/>
          <a:lstStyle/>
          <a:p>
            <a:r>
              <a:rPr lang="en-US" dirty="0"/>
              <a:t>Availability of Funds</a:t>
            </a:r>
          </a:p>
        </p:txBody>
      </p:sp>
      <p:sp>
        <p:nvSpPr>
          <p:cNvPr id="3" name="Content Placeholder 2">
            <a:extLst>
              <a:ext uri="{FF2B5EF4-FFF2-40B4-BE49-F238E27FC236}">
                <a16:creationId xmlns:a16="http://schemas.microsoft.com/office/drawing/2014/main" id="{891711A0-6C6C-49BA-B505-86F18C4CA3EC}"/>
              </a:ext>
            </a:extLst>
          </p:cNvPr>
          <p:cNvSpPr>
            <a:spLocks noGrp="1"/>
          </p:cNvSpPr>
          <p:nvPr>
            <p:ph idx="1"/>
          </p:nvPr>
        </p:nvSpPr>
        <p:spPr/>
        <p:txBody>
          <a:bodyPr>
            <a:normAutofit fontScale="85000" lnSpcReduction="20000"/>
          </a:bodyPr>
          <a:lstStyle/>
          <a:p>
            <a:pPr marL="0" indent="0">
              <a:buNone/>
            </a:pPr>
            <a:r>
              <a:rPr lang="en-US" dirty="0"/>
              <a:t>Section IV, subsection D </a:t>
            </a:r>
            <a:r>
              <a:rPr lang="en-US" b="1" dirty="0"/>
              <a:t>Availability of Funds</a:t>
            </a:r>
            <a:r>
              <a:rPr lang="en-US" dirty="0"/>
              <a:t> states:</a:t>
            </a:r>
          </a:p>
          <a:p>
            <a:pPr marL="0" indent="0">
              <a:buNone/>
            </a:pPr>
            <a:endParaRPr lang="en-US" dirty="0"/>
          </a:p>
          <a:p>
            <a:pPr marL="0" indent="0">
              <a:buNone/>
            </a:pPr>
            <a:r>
              <a:rPr lang="en-US" dirty="0"/>
              <a:t>CDS shall only be required to perform its responsibilities under this Agreement to the extent that there are sufficient Revenues to make payments in accordance with the terms of the Annual Budget.</a:t>
            </a:r>
          </a:p>
          <a:p>
            <a:pPr marL="0" indent="0">
              <a:buNone/>
            </a:pPr>
            <a:endParaRPr lang="en-US" dirty="0"/>
          </a:p>
          <a:p>
            <a:pPr marL="0" indent="0">
              <a:buNone/>
            </a:pPr>
            <a:r>
              <a:rPr lang="en-US" u="sng" dirty="0"/>
              <a:t>Question: If the school is unable to pay 10% of its Revenues to the management company (due to low enrollment, for example), is CDS able to terminate the contract? What structures are in place to assist the school with daily operations in the event that this happens?</a:t>
            </a:r>
          </a:p>
          <a:p>
            <a:pPr marL="0" indent="0">
              <a:buNone/>
            </a:pPr>
            <a:endParaRPr lang="en-US" u="sng" dirty="0"/>
          </a:p>
          <a:p>
            <a:pPr marL="0" indent="0">
              <a:buNone/>
            </a:pPr>
            <a:r>
              <a:rPr lang="en-US" u="sng" dirty="0"/>
              <a:t>Question: Does CDS have the capacity to support the school financially, in the event that projected revenue assumptions are not met?</a:t>
            </a:r>
          </a:p>
        </p:txBody>
      </p:sp>
    </p:spTree>
    <p:extLst>
      <p:ext uri="{BB962C8B-B14F-4D97-AF65-F5344CB8AC3E}">
        <p14:creationId xmlns:p14="http://schemas.microsoft.com/office/powerpoint/2010/main" val="2813393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06766-0170-47C3-B220-4EC71F9575DB}"/>
              </a:ext>
            </a:extLst>
          </p:cNvPr>
          <p:cNvSpPr>
            <a:spLocks noGrp="1"/>
          </p:cNvSpPr>
          <p:nvPr>
            <p:ph type="title"/>
          </p:nvPr>
        </p:nvSpPr>
        <p:spPr/>
        <p:txBody>
          <a:bodyPr/>
          <a:lstStyle/>
          <a:p>
            <a:r>
              <a:rPr lang="en-US" dirty="0"/>
              <a:t>Term Clause</a:t>
            </a:r>
          </a:p>
        </p:txBody>
      </p:sp>
      <p:sp>
        <p:nvSpPr>
          <p:cNvPr id="3" name="Content Placeholder 2">
            <a:extLst>
              <a:ext uri="{FF2B5EF4-FFF2-40B4-BE49-F238E27FC236}">
                <a16:creationId xmlns:a16="http://schemas.microsoft.com/office/drawing/2014/main" id="{57C55D38-C1BA-4216-B191-CCD6E599C824}"/>
              </a:ext>
            </a:extLst>
          </p:cNvPr>
          <p:cNvSpPr>
            <a:spLocks noGrp="1"/>
          </p:cNvSpPr>
          <p:nvPr>
            <p:ph idx="1"/>
          </p:nvPr>
        </p:nvSpPr>
        <p:spPr/>
        <p:txBody>
          <a:bodyPr>
            <a:normAutofit fontScale="92500"/>
          </a:bodyPr>
          <a:lstStyle/>
          <a:p>
            <a:pPr marL="0" indent="0">
              <a:buNone/>
            </a:pPr>
            <a:r>
              <a:rPr lang="en-US" dirty="0"/>
              <a:t>Service agreement states that the Agreement “shall commence on the Effective Date and, unless terminated as set forth herein, shall continue until the termination or expiration of the Charter, inclusive of any Charter reauthorizations or renewal periods thereof. Any such termination shall only be effective at the end of the then-current Academic Year.</a:t>
            </a:r>
          </a:p>
          <a:p>
            <a:pPr marL="0" indent="0">
              <a:buNone/>
            </a:pPr>
            <a:endParaRPr lang="en-US" dirty="0"/>
          </a:p>
          <a:p>
            <a:pPr marL="0" indent="0">
              <a:buNone/>
            </a:pPr>
            <a:r>
              <a:rPr lang="en-US" u="sng" dirty="0"/>
              <a:t>Question: Does the stipulation that termination becomes effective at the conclusion of the current year provide the Board maximum flexibility to make adjustments and operate the school effectively, should the decide to terminate their contract with CDS at the mid-year point?</a:t>
            </a:r>
          </a:p>
          <a:p>
            <a:pPr marL="0" indent="0">
              <a:buNone/>
            </a:pPr>
            <a:endParaRPr lang="en-US" dirty="0"/>
          </a:p>
        </p:txBody>
      </p:sp>
    </p:spTree>
    <p:extLst>
      <p:ext uri="{BB962C8B-B14F-4D97-AF65-F5344CB8AC3E}">
        <p14:creationId xmlns:p14="http://schemas.microsoft.com/office/powerpoint/2010/main" val="2855688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AE704-A1AB-4E9C-80A4-BCAC0F0C442B}"/>
              </a:ext>
            </a:extLst>
          </p:cNvPr>
          <p:cNvSpPr>
            <a:spLocks noGrp="1"/>
          </p:cNvSpPr>
          <p:nvPr>
            <p:ph type="title"/>
          </p:nvPr>
        </p:nvSpPr>
        <p:spPr/>
        <p:txBody>
          <a:bodyPr/>
          <a:lstStyle/>
          <a:p>
            <a:r>
              <a:rPr lang="en-US" dirty="0"/>
              <a:t>Termination</a:t>
            </a:r>
          </a:p>
        </p:txBody>
      </p:sp>
      <p:sp>
        <p:nvSpPr>
          <p:cNvPr id="3" name="Content Placeholder 2">
            <a:extLst>
              <a:ext uri="{FF2B5EF4-FFF2-40B4-BE49-F238E27FC236}">
                <a16:creationId xmlns:a16="http://schemas.microsoft.com/office/drawing/2014/main" id="{F1EE5F16-2B48-4044-A98B-EF530EE1E70B}"/>
              </a:ext>
            </a:extLst>
          </p:cNvPr>
          <p:cNvSpPr>
            <a:spLocks noGrp="1"/>
          </p:cNvSpPr>
          <p:nvPr>
            <p:ph idx="1"/>
          </p:nvPr>
        </p:nvSpPr>
        <p:spPr>
          <a:xfrm>
            <a:off x="838200" y="1825625"/>
            <a:ext cx="10515600" cy="4667250"/>
          </a:xfrm>
        </p:spPr>
        <p:txBody>
          <a:bodyPr>
            <a:normAutofit fontScale="92500" lnSpcReduction="20000"/>
          </a:bodyPr>
          <a:lstStyle/>
          <a:p>
            <a:pPr marL="0" indent="0">
              <a:buNone/>
            </a:pPr>
            <a:r>
              <a:rPr lang="en-US" dirty="0"/>
              <a:t>CDS may terminate this Agreement if the Board fails to remedy a material breach of this agreement within thirty (30) days after receiving a notice from CDS of such a breach. For the purposes of the Article, a material breach includes, but is not limited to: (i) CDS’s failure to timely receive any compensation or reimbursement required by this Agreement; (ii) a suspension, revocation, or non-renewal of the Charter; (iv) failure of Board members to substantially comply with the Board-approved Code of Conduct; (iv) a decision by the Board not to adopt CDS’s recommendations as to a specific policy, rule, or regulation, that inhibits, in CDS’s opinion, CDS’s ability to implement the school design and Educational Program as set forth in the Charter.</a:t>
            </a:r>
          </a:p>
          <a:p>
            <a:pPr marL="0" indent="0">
              <a:buNone/>
            </a:pPr>
            <a:endParaRPr lang="en-US" dirty="0"/>
          </a:p>
          <a:p>
            <a:pPr marL="0" indent="0">
              <a:buNone/>
            </a:pPr>
            <a:r>
              <a:rPr lang="en-US" u="sng" dirty="0"/>
              <a:t>Question: Is there room for the Board to disagree with CDS on the adoption of a particular policy? Will CDS automatically terminate the contract if the board refuses to adopt a particular policy suggested by CDS?</a:t>
            </a:r>
          </a:p>
        </p:txBody>
      </p:sp>
    </p:spTree>
    <p:extLst>
      <p:ext uri="{BB962C8B-B14F-4D97-AF65-F5344CB8AC3E}">
        <p14:creationId xmlns:p14="http://schemas.microsoft.com/office/powerpoint/2010/main" val="40999151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16F15-ED89-4D52-9793-3E732CE97B83}"/>
              </a:ext>
            </a:extLst>
          </p:cNvPr>
          <p:cNvSpPr>
            <a:spLocks noGrp="1"/>
          </p:cNvSpPr>
          <p:nvPr>
            <p:ph type="title"/>
          </p:nvPr>
        </p:nvSpPr>
        <p:spPr/>
        <p:txBody>
          <a:bodyPr/>
          <a:lstStyle/>
          <a:p>
            <a:r>
              <a:rPr lang="en-US" dirty="0"/>
              <a:t>Termination	</a:t>
            </a:r>
          </a:p>
        </p:txBody>
      </p:sp>
      <p:sp>
        <p:nvSpPr>
          <p:cNvPr id="3" name="Content Placeholder 2">
            <a:extLst>
              <a:ext uri="{FF2B5EF4-FFF2-40B4-BE49-F238E27FC236}">
                <a16:creationId xmlns:a16="http://schemas.microsoft.com/office/drawing/2014/main" id="{C1294579-9DAB-4689-8FAD-8B4C134B5304}"/>
              </a:ext>
            </a:extLst>
          </p:cNvPr>
          <p:cNvSpPr>
            <a:spLocks noGrp="1"/>
          </p:cNvSpPr>
          <p:nvPr>
            <p:ph idx="1"/>
          </p:nvPr>
        </p:nvSpPr>
        <p:spPr/>
        <p:txBody>
          <a:bodyPr>
            <a:normAutofit fontScale="85000" lnSpcReduction="10000"/>
          </a:bodyPr>
          <a:lstStyle/>
          <a:p>
            <a:pPr marL="0" indent="0">
              <a:buNone/>
            </a:pPr>
            <a:r>
              <a:rPr lang="en-US" dirty="0"/>
              <a:t>The School may terminate this Agreement if CDS fails to remedy a materials breach of this Agreement within (30) days after receiving a notice from the School of such a breach. For the purposes of this Article, a material breach includes, but is not limited to: (i) failure to account for its expenditures or pay the School’s operating costs (provided funds are available to do so) in accordance with the Annual Budget, (ii) failure to follow policies duly adopted by the Board which are not in violation of this agreement, the Charter, or applicable law, (iii) insufficient progress in attaining student achievement objectives and school-wide goals adopted by the Board and mutually agreeable to the Parties; (iv) any action or inaction by CDS that places the Charter in jeopardy of suspension, termination, revocation, or non-renewal.</a:t>
            </a:r>
          </a:p>
          <a:p>
            <a:pPr marL="0" indent="0">
              <a:buNone/>
            </a:pPr>
            <a:endParaRPr lang="en-US" dirty="0"/>
          </a:p>
          <a:p>
            <a:pPr marL="0" indent="0">
              <a:buNone/>
            </a:pPr>
            <a:r>
              <a:rPr lang="en-US" u="sng" dirty="0"/>
              <a:t>Question: Who will determine what is deemed “insufficient progress” in attaining student objectives and school-wide goals?</a:t>
            </a:r>
          </a:p>
        </p:txBody>
      </p:sp>
    </p:spTree>
    <p:extLst>
      <p:ext uri="{BB962C8B-B14F-4D97-AF65-F5344CB8AC3E}">
        <p14:creationId xmlns:p14="http://schemas.microsoft.com/office/powerpoint/2010/main" val="20117985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D7309-4322-4462-AD80-553CC4B7F2B6}"/>
              </a:ext>
            </a:extLst>
          </p:cNvPr>
          <p:cNvSpPr>
            <a:spLocks noGrp="1"/>
          </p:cNvSpPr>
          <p:nvPr>
            <p:ph type="title"/>
          </p:nvPr>
        </p:nvSpPr>
        <p:spPr/>
        <p:txBody>
          <a:bodyPr/>
          <a:lstStyle/>
          <a:p>
            <a:r>
              <a:rPr lang="en-US" dirty="0"/>
              <a:t>Termination</a:t>
            </a:r>
          </a:p>
        </p:txBody>
      </p:sp>
      <p:sp>
        <p:nvSpPr>
          <p:cNvPr id="3" name="Content Placeholder 2">
            <a:extLst>
              <a:ext uri="{FF2B5EF4-FFF2-40B4-BE49-F238E27FC236}">
                <a16:creationId xmlns:a16="http://schemas.microsoft.com/office/drawing/2014/main" id="{BA255E0B-B752-486B-9F58-5328848E4660}"/>
              </a:ext>
            </a:extLst>
          </p:cNvPr>
          <p:cNvSpPr>
            <a:spLocks noGrp="1"/>
          </p:cNvSpPr>
          <p:nvPr>
            <p:ph idx="1"/>
          </p:nvPr>
        </p:nvSpPr>
        <p:spPr/>
        <p:txBody>
          <a:bodyPr/>
          <a:lstStyle/>
          <a:p>
            <a:pPr marL="0" indent="0">
              <a:buNone/>
            </a:pPr>
            <a:r>
              <a:rPr lang="en-US" dirty="0"/>
              <a:t>Either party may terminate this agreement, with or without cause, by providing the other party with at least ninety (90) days written notice.</a:t>
            </a:r>
          </a:p>
          <a:p>
            <a:pPr marL="0" indent="0">
              <a:buNone/>
            </a:pPr>
            <a:endParaRPr lang="en-US" dirty="0"/>
          </a:p>
        </p:txBody>
      </p:sp>
    </p:spTree>
    <p:extLst>
      <p:ext uri="{BB962C8B-B14F-4D97-AF65-F5344CB8AC3E}">
        <p14:creationId xmlns:p14="http://schemas.microsoft.com/office/powerpoint/2010/main" val="710822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94C60-6ED3-E743-A3F0-A9819AAEAB82}"/>
              </a:ext>
            </a:extLst>
          </p:cNvPr>
          <p:cNvSpPr>
            <a:spLocks noGrp="1"/>
          </p:cNvSpPr>
          <p:nvPr>
            <p:ph type="title"/>
          </p:nvPr>
        </p:nvSpPr>
        <p:spPr/>
        <p:txBody>
          <a:bodyPr/>
          <a:lstStyle/>
          <a:p>
            <a:r>
              <a:rPr lang="en-US" dirty="0"/>
              <a:t>Introduction to Charter Management Organization (CMO)</a:t>
            </a:r>
          </a:p>
        </p:txBody>
      </p:sp>
      <p:sp>
        <p:nvSpPr>
          <p:cNvPr id="3" name="Content Placeholder 2">
            <a:extLst>
              <a:ext uri="{FF2B5EF4-FFF2-40B4-BE49-F238E27FC236}">
                <a16:creationId xmlns:a16="http://schemas.microsoft.com/office/drawing/2014/main" id="{1673F613-5747-F945-862B-D0051AB495A4}"/>
              </a:ext>
            </a:extLst>
          </p:cNvPr>
          <p:cNvSpPr>
            <a:spLocks noGrp="1"/>
          </p:cNvSpPr>
          <p:nvPr>
            <p:ph idx="1"/>
          </p:nvPr>
        </p:nvSpPr>
        <p:spPr/>
        <p:txBody>
          <a:bodyPr/>
          <a:lstStyle/>
          <a:p>
            <a:r>
              <a:rPr lang="en-US" dirty="0"/>
              <a:t>This report was compiled from </a:t>
            </a:r>
          </a:p>
          <a:p>
            <a:pPr lvl="1"/>
            <a:r>
              <a:rPr lang="en-US" dirty="0"/>
              <a:t>Information received in the Revolution Academy Bunker Hill Application and Appendices</a:t>
            </a:r>
          </a:p>
          <a:p>
            <a:pPr lvl="1"/>
            <a:r>
              <a:rPr lang="en-US" dirty="0"/>
              <a:t>NCDPI Accountability Division</a:t>
            </a:r>
          </a:p>
          <a:p>
            <a:pPr lvl="1"/>
            <a:r>
              <a:rPr lang="en-US" dirty="0"/>
              <a:t>NC Secretary of State Website</a:t>
            </a:r>
          </a:p>
          <a:p>
            <a:pPr lvl="1"/>
            <a:r>
              <a:rPr lang="en-US" dirty="0"/>
              <a:t>Triad City Beat</a:t>
            </a:r>
          </a:p>
          <a:p>
            <a:pPr lvl="1"/>
            <a:r>
              <a:rPr lang="en-US" dirty="0"/>
              <a:t>Guilford County Schools</a:t>
            </a:r>
          </a:p>
          <a:p>
            <a:pPr lvl="1"/>
            <a:r>
              <a:rPr lang="en-US" dirty="0"/>
              <a:t>Greensboro News and Record</a:t>
            </a:r>
          </a:p>
        </p:txBody>
      </p:sp>
    </p:spTree>
    <p:extLst>
      <p:ext uri="{BB962C8B-B14F-4D97-AF65-F5344CB8AC3E}">
        <p14:creationId xmlns:p14="http://schemas.microsoft.com/office/powerpoint/2010/main" val="1808673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3A8E5-BDFA-441B-A8FC-36330B8F4A55}"/>
              </a:ext>
            </a:extLst>
          </p:cNvPr>
          <p:cNvSpPr>
            <a:spLocks noGrp="1"/>
          </p:cNvSpPr>
          <p:nvPr>
            <p:ph type="title"/>
          </p:nvPr>
        </p:nvSpPr>
        <p:spPr/>
        <p:txBody>
          <a:bodyPr/>
          <a:lstStyle/>
          <a:p>
            <a:r>
              <a:rPr lang="en-US" dirty="0"/>
              <a:t>Academic Performance: </a:t>
            </a:r>
            <a:br>
              <a:rPr lang="en-US" dirty="0"/>
            </a:br>
            <a:r>
              <a:rPr lang="en-US" dirty="0"/>
              <a:t>Piedmont Classical HS</a:t>
            </a:r>
          </a:p>
        </p:txBody>
      </p:sp>
      <p:pic>
        <p:nvPicPr>
          <p:cNvPr id="7" name="Content Placeholder 6">
            <a:extLst>
              <a:ext uri="{FF2B5EF4-FFF2-40B4-BE49-F238E27FC236}">
                <a16:creationId xmlns:a16="http://schemas.microsoft.com/office/drawing/2014/main" id="{787839A7-FD42-44D1-8260-467269CA58CF}"/>
              </a:ext>
            </a:extLst>
          </p:cNvPr>
          <p:cNvPicPr>
            <a:picLocks noGrp="1" noChangeAspect="1"/>
          </p:cNvPicPr>
          <p:nvPr>
            <p:ph idx="1"/>
          </p:nvPr>
        </p:nvPicPr>
        <p:blipFill>
          <a:blip r:embed="rId2"/>
          <a:stretch>
            <a:fillRect/>
          </a:stretch>
        </p:blipFill>
        <p:spPr>
          <a:xfrm>
            <a:off x="2438401" y="1690688"/>
            <a:ext cx="6475168" cy="4999993"/>
          </a:xfrm>
          <a:prstGeom prst="rect">
            <a:avLst/>
          </a:prstGeom>
        </p:spPr>
      </p:pic>
    </p:spTree>
    <p:extLst>
      <p:ext uri="{BB962C8B-B14F-4D97-AF65-F5344CB8AC3E}">
        <p14:creationId xmlns:p14="http://schemas.microsoft.com/office/powerpoint/2010/main" val="21372001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81D1-8666-4075-994E-894B4EE002A2}"/>
              </a:ext>
            </a:extLst>
          </p:cNvPr>
          <p:cNvSpPr>
            <a:spLocks noGrp="1"/>
          </p:cNvSpPr>
          <p:nvPr>
            <p:ph type="title"/>
          </p:nvPr>
        </p:nvSpPr>
        <p:spPr/>
        <p:txBody>
          <a:bodyPr/>
          <a:lstStyle/>
          <a:p>
            <a:r>
              <a:rPr lang="en-US" dirty="0"/>
              <a:t>Academic Performance: </a:t>
            </a:r>
            <a:br>
              <a:rPr lang="en-US" dirty="0"/>
            </a:br>
            <a:r>
              <a:rPr lang="en-US" dirty="0"/>
              <a:t>Cornerstone Charter: CFA </a:t>
            </a:r>
          </a:p>
        </p:txBody>
      </p:sp>
      <p:pic>
        <p:nvPicPr>
          <p:cNvPr id="4" name="Content Placeholder 3">
            <a:extLst>
              <a:ext uri="{FF2B5EF4-FFF2-40B4-BE49-F238E27FC236}">
                <a16:creationId xmlns:a16="http://schemas.microsoft.com/office/drawing/2014/main" id="{6D3F6679-0D2C-469E-AB4F-11100D2701B4}"/>
              </a:ext>
            </a:extLst>
          </p:cNvPr>
          <p:cNvPicPr>
            <a:picLocks noGrp="1" noChangeAspect="1"/>
          </p:cNvPicPr>
          <p:nvPr>
            <p:ph idx="1"/>
          </p:nvPr>
        </p:nvPicPr>
        <p:blipFill>
          <a:blip r:embed="rId2"/>
          <a:stretch>
            <a:fillRect/>
          </a:stretch>
        </p:blipFill>
        <p:spPr>
          <a:xfrm>
            <a:off x="3288461" y="1825625"/>
            <a:ext cx="6022738" cy="4667250"/>
          </a:xfrm>
          <a:prstGeom prst="rect">
            <a:avLst/>
          </a:prstGeom>
        </p:spPr>
      </p:pic>
    </p:spTree>
    <p:extLst>
      <p:ext uri="{BB962C8B-B14F-4D97-AF65-F5344CB8AC3E}">
        <p14:creationId xmlns:p14="http://schemas.microsoft.com/office/powerpoint/2010/main" val="865537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D1352-BCA9-4EE3-9797-8478F108DFF2}"/>
              </a:ext>
            </a:extLst>
          </p:cNvPr>
          <p:cNvSpPr>
            <a:spLocks noGrp="1"/>
          </p:cNvSpPr>
          <p:nvPr>
            <p:ph type="title"/>
          </p:nvPr>
        </p:nvSpPr>
        <p:spPr/>
        <p:txBody>
          <a:bodyPr/>
          <a:lstStyle/>
          <a:p>
            <a:r>
              <a:rPr lang="en-US" dirty="0"/>
              <a:t>CDS Financial Performance</a:t>
            </a:r>
          </a:p>
        </p:txBody>
      </p:sp>
      <p:sp>
        <p:nvSpPr>
          <p:cNvPr id="3" name="Content Placeholder 2">
            <a:extLst>
              <a:ext uri="{FF2B5EF4-FFF2-40B4-BE49-F238E27FC236}">
                <a16:creationId xmlns:a16="http://schemas.microsoft.com/office/drawing/2014/main" id="{5AD6869F-E84C-4F9B-9498-48B20EB8F84F}"/>
              </a:ext>
            </a:extLst>
          </p:cNvPr>
          <p:cNvSpPr>
            <a:spLocks noGrp="1"/>
          </p:cNvSpPr>
          <p:nvPr>
            <p:ph idx="1"/>
          </p:nvPr>
        </p:nvSpPr>
        <p:spPr/>
        <p:txBody>
          <a:bodyPr/>
          <a:lstStyle/>
          <a:p>
            <a:pPr marL="0" indent="0">
              <a:buNone/>
            </a:pPr>
            <a:r>
              <a:rPr lang="en-US" dirty="0"/>
              <a:t>Appendix A4.3: EMO/CMO Financial History is used to determine the financial history and health of the EMO/CMO over the last three years.</a:t>
            </a:r>
          </a:p>
          <a:p>
            <a:pPr marL="0" indent="0">
              <a:buNone/>
            </a:pPr>
            <a:endParaRPr lang="en-US" dirty="0"/>
          </a:p>
          <a:p>
            <a:pPr marL="0" indent="0">
              <a:buNone/>
            </a:pPr>
            <a:r>
              <a:rPr lang="en-US" dirty="0"/>
              <a:t>Because CDS is a new entity, they were unable to provide financial statements or year end fund balances.</a:t>
            </a:r>
          </a:p>
          <a:p>
            <a:pPr marL="0" indent="0">
              <a:buNone/>
            </a:pPr>
            <a:endParaRPr lang="en-US" dirty="0"/>
          </a:p>
          <a:p>
            <a:pPr marL="0" indent="0">
              <a:buNone/>
            </a:pPr>
            <a:r>
              <a:rPr lang="en-US" u="sng" dirty="0"/>
              <a:t>Question: What is the current state of CDS’s finances? Does CDS have the capacity/resources to support the opening of RABH, particularly in the event that RABH does not meet projected enrollment?</a:t>
            </a:r>
          </a:p>
        </p:txBody>
      </p:sp>
    </p:spTree>
    <p:extLst>
      <p:ext uri="{BB962C8B-B14F-4D97-AF65-F5344CB8AC3E}">
        <p14:creationId xmlns:p14="http://schemas.microsoft.com/office/powerpoint/2010/main" val="647685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F9FA7-CED9-4DAC-B0AE-2A98869CC617}"/>
              </a:ext>
            </a:extLst>
          </p:cNvPr>
          <p:cNvSpPr>
            <a:spLocks noGrp="1"/>
          </p:cNvSpPr>
          <p:nvPr>
            <p:ph type="title"/>
          </p:nvPr>
        </p:nvSpPr>
        <p:spPr/>
        <p:txBody>
          <a:bodyPr/>
          <a:lstStyle/>
          <a:p>
            <a:r>
              <a:rPr lang="en-US" dirty="0"/>
              <a:t>Potential Areas for Further Clarification</a:t>
            </a:r>
          </a:p>
        </p:txBody>
      </p:sp>
      <p:sp>
        <p:nvSpPr>
          <p:cNvPr id="3" name="Content Placeholder 2">
            <a:extLst>
              <a:ext uri="{FF2B5EF4-FFF2-40B4-BE49-F238E27FC236}">
                <a16:creationId xmlns:a16="http://schemas.microsoft.com/office/drawing/2014/main" id="{4F605670-4542-4351-875A-1BC4EE03C9FB}"/>
              </a:ext>
            </a:extLst>
          </p:cNvPr>
          <p:cNvSpPr>
            <a:spLocks noGrp="1"/>
          </p:cNvSpPr>
          <p:nvPr>
            <p:ph idx="1"/>
          </p:nvPr>
        </p:nvSpPr>
        <p:spPr/>
        <p:txBody>
          <a:bodyPr/>
          <a:lstStyle/>
          <a:p>
            <a:r>
              <a:rPr lang="en-US" dirty="0"/>
              <a:t>Additional Schools Planning to Partner with CDS</a:t>
            </a:r>
          </a:p>
          <a:p>
            <a:r>
              <a:rPr lang="en-US" dirty="0"/>
              <a:t>Obligations of RABH Board</a:t>
            </a:r>
          </a:p>
          <a:p>
            <a:r>
              <a:rPr lang="en-US" dirty="0"/>
              <a:t>Obligations of CDS</a:t>
            </a:r>
          </a:p>
          <a:p>
            <a:r>
              <a:rPr lang="en-US" dirty="0"/>
              <a:t>Fee Structure and Availability of Funds to Board</a:t>
            </a:r>
          </a:p>
          <a:p>
            <a:r>
              <a:rPr lang="en-US" dirty="0"/>
              <a:t>Term Clause</a:t>
            </a:r>
          </a:p>
          <a:p>
            <a:r>
              <a:rPr lang="en-US" dirty="0"/>
              <a:t>Contract Termination</a:t>
            </a:r>
          </a:p>
          <a:p>
            <a:r>
              <a:rPr lang="en-US" dirty="0"/>
              <a:t>Financial Health/Capacity of the CMO</a:t>
            </a:r>
          </a:p>
        </p:txBody>
      </p:sp>
    </p:spTree>
    <p:extLst>
      <p:ext uri="{BB962C8B-B14F-4D97-AF65-F5344CB8AC3E}">
        <p14:creationId xmlns:p14="http://schemas.microsoft.com/office/powerpoint/2010/main" val="2798963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E15A3-5EAF-2949-B7F4-690FEDB7A392}"/>
              </a:ext>
            </a:extLst>
          </p:cNvPr>
          <p:cNvSpPr>
            <a:spLocks noGrp="1"/>
          </p:cNvSpPr>
          <p:nvPr>
            <p:ph type="title"/>
          </p:nvPr>
        </p:nvSpPr>
        <p:spPr/>
        <p:txBody>
          <a:bodyPr/>
          <a:lstStyle/>
          <a:p>
            <a:r>
              <a:rPr lang="en-US" dirty="0"/>
              <a:t>Introduction to Charter Management Organization (CMO)</a:t>
            </a:r>
          </a:p>
        </p:txBody>
      </p:sp>
      <p:sp>
        <p:nvSpPr>
          <p:cNvPr id="3" name="Content Placeholder 2">
            <a:extLst>
              <a:ext uri="{FF2B5EF4-FFF2-40B4-BE49-F238E27FC236}">
                <a16:creationId xmlns:a16="http://schemas.microsoft.com/office/drawing/2014/main" id="{99DCBC2C-CA06-674A-BF9E-373176C22403}"/>
              </a:ext>
            </a:extLst>
          </p:cNvPr>
          <p:cNvSpPr>
            <a:spLocks noGrp="1"/>
          </p:cNvSpPr>
          <p:nvPr>
            <p:ph idx="1"/>
          </p:nvPr>
        </p:nvSpPr>
        <p:spPr/>
        <p:txBody>
          <a:bodyPr>
            <a:normAutofit/>
          </a:bodyPr>
          <a:lstStyle/>
          <a:p>
            <a:r>
              <a:rPr lang="en-US" b="1" dirty="0"/>
              <a:t>Charter Development Solutions (“CDS”) </a:t>
            </a:r>
            <a:r>
              <a:rPr lang="en-US" dirty="0"/>
              <a:t>is a charter management organization, whose principal office is located in Summerfield, NC.</a:t>
            </a:r>
          </a:p>
          <a:p>
            <a:r>
              <a:rPr lang="en-US"/>
              <a:t>The website for CDS is </a:t>
            </a:r>
            <a:r>
              <a:rPr lang="en-US">
                <a:hlinkClick r:id="rId2"/>
              </a:rPr>
              <a:t>www.cds4schools.org</a:t>
            </a:r>
            <a:endParaRPr lang="en-US"/>
          </a:p>
          <a:p>
            <a:r>
              <a:rPr lang="en-US"/>
              <a:t>Charter </a:t>
            </a:r>
            <a:r>
              <a:rPr lang="en-US" dirty="0"/>
              <a:t>applicant </a:t>
            </a:r>
            <a:r>
              <a:rPr lang="en-US" b="1" dirty="0"/>
              <a:t>Revolution Academy Bunker Hill</a:t>
            </a:r>
            <a:r>
              <a:rPr lang="en-US" dirty="0"/>
              <a:t> in Guilford County plans to contract services with CDS.</a:t>
            </a:r>
          </a:p>
          <a:p>
            <a:r>
              <a:rPr lang="en-US" dirty="0"/>
              <a:t>According to the proposal, Revolution Academy Bunker Hill will serve 309 students in grades K-6 in year 1, and grow to serve 727 students in grades K-8 at capacity.</a:t>
            </a:r>
          </a:p>
        </p:txBody>
      </p:sp>
    </p:spTree>
    <p:extLst>
      <p:ext uri="{BB962C8B-B14F-4D97-AF65-F5344CB8AC3E}">
        <p14:creationId xmlns:p14="http://schemas.microsoft.com/office/powerpoint/2010/main" val="2541703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231F6-5475-4248-8B3E-3104783263B6}"/>
              </a:ext>
            </a:extLst>
          </p:cNvPr>
          <p:cNvSpPr>
            <a:spLocks noGrp="1"/>
          </p:cNvSpPr>
          <p:nvPr>
            <p:ph type="title"/>
          </p:nvPr>
        </p:nvSpPr>
        <p:spPr/>
        <p:txBody>
          <a:bodyPr/>
          <a:lstStyle/>
          <a:p>
            <a:r>
              <a:rPr lang="en-US" dirty="0"/>
              <a:t>Introduction to Charter Management Organization (CMO)</a:t>
            </a:r>
          </a:p>
        </p:txBody>
      </p:sp>
      <p:sp>
        <p:nvSpPr>
          <p:cNvPr id="3" name="Content Placeholder 2">
            <a:extLst>
              <a:ext uri="{FF2B5EF4-FFF2-40B4-BE49-F238E27FC236}">
                <a16:creationId xmlns:a16="http://schemas.microsoft.com/office/drawing/2014/main" id="{A958E0FB-8DB1-CB43-8E5A-2B75F9779A43}"/>
              </a:ext>
            </a:extLst>
          </p:cNvPr>
          <p:cNvSpPr>
            <a:spLocks noGrp="1"/>
          </p:cNvSpPr>
          <p:nvPr>
            <p:ph idx="1"/>
          </p:nvPr>
        </p:nvSpPr>
        <p:spPr>
          <a:xfrm>
            <a:off x="838200" y="1825624"/>
            <a:ext cx="10515600" cy="4784725"/>
          </a:xfrm>
        </p:spPr>
        <p:txBody>
          <a:bodyPr>
            <a:normAutofit fontScale="92500" lnSpcReduction="10000"/>
          </a:bodyPr>
          <a:lstStyle/>
          <a:p>
            <a:r>
              <a:rPr lang="en-US" dirty="0"/>
              <a:t>The organization was officially recognized as a non-profit corporation by the NC Secretary of State on June 18, 2019.</a:t>
            </a:r>
          </a:p>
          <a:p>
            <a:r>
              <a:rPr lang="en-US" dirty="0"/>
              <a:t>Randy Shaver is listed in the application as the contact person for CDS, and is listed on the CDS website as the Director of School Development.</a:t>
            </a:r>
          </a:p>
          <a:p>
            <a:r>
              <a:rPr lang="en-US" dirty="0"/>
              <a:t>Dr. Shaver was formerly a School Support Officer for High School Options Area 12 and area superintendent in Guilford County Schools, as well as the interim Chief Operations Officer.</a:t>
            </a:r>
          </a:p>
          <a:p>
            <a:r>
              <a:rPr lang="en-US" dirty="0"/>
              <a:t>Karla Hall is the Director of School Operations. She was a founding board member for Cornerstone Charter Academy and the board president for 5 years.</a:t>
            </a:r>
          </a:p>
          <a:p>
            <a:r>
              <a:rPr lang="en-US" dirty="0"/>
              <a:t>Scot Conklin is the CDS Board Chairman. He is also the Director of Operations of </a:t>
            </a:r>
            <a:r>
              <a:rPr lang="en-US" dirty="0" err="1"/>
              <a:t>Carpigiani</a:t>
            </a:r>
            <a:r>
              <a:rPr lang="en-US" dirty="0"/>
              <a:t> Corporation of America, and served on the Cornerstone Charter Board of Directors for 3 years.</a:t>
            </a:r>
          </a:p>
        </p:txBody>
      </p:sp>
    </p:spTree>
    <p:extLst>
      <p:ext uri="{BB962C8B-B14F-4D97-AF65-F5344CB8AC3E}">
        <p14:creationId xmlns:p14="http://schemas.microsoft.com/office/powerpoint/2010/main" val="1341612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3B44E-2318-2141-A6DD-41FAC9FCA371}"/>
              </a:ext>
            </a:extLst>
          </p:cNvPr>
          <p:cNvSpPr>
            <a:spLocks noGrp="1"/>
          </p:cNvSpPr>
          <p:nvPr>
            <p:ph type="title"/>
          </p:nvPr>
        </p:nvSpPr>
        <p:spPr/>
        <p:txBody>
          <a:bodyPr/>
          <a:lstStyle/>
          <a:p>
            <a:r>
              <a:rPr lang="en-US" dirty="0"/>
              <a:t>Introduction to Charter Management Organization (CMO)</a:t>
            </a:r>
          </a:p>
        </p:txBody>
      </p:sp>
      <p:sp>
        <p:nvSpPr>
          <p:cNvPr id="3" name="Content Placeholder 2">
            <a:extLst>
              <a:ext uri="{FF2B5EF4-FFF2-40B4-BE49-F238E27FC236}">
                <a16:creationId xmlns:a16="http://schemas.microsoft.com/office/drawing/2014/main" id="{EA645CD4-7464-6846-892C-1B8DBB6B4E7B}"/>
              </a:ext>
            </a:extLst>
          </p:cNvPr>
          <p:cNvSpPr>
            <a:spLocks noGrp="1"/>
          </p:cNvSpPr>
          <p:nvPr>
            <p:ph idx="1"/>
          </p:nvPr>
        </p:nvSpPr>
        <p:spPr/>
        <p:txBody>
          <a:bodyPr>
            <a:normAutofit lnSpcReduction="10000"/>
          </a:bodyPr>
          <a:lstStyle/>
          <a:p>
            <a:r>
              <a:rPr lang="en-US" dirty="0"/>
              <a:t>The Registered Agent and Executive Director of CDS is Mary Catherine Sauer. </a:t>
            </a:r>
          </a:p>
          <a:p>
            <a:r>
              <a:rPr lang="en-US" dirty="0"/>
              <a:t>Ms. Sauer is also the Registered Agent for Revolution Academy, which the NC State Board of Education approved to open in June 2019. The school is slated to open in the fall of 2020.</a:t>
            </a:r>
          </a:p>
          <a:p>
            <a:r>
              <a:rPr lang="en-US" dirty="0"/>
              <a:t>Ms. Sauer founded Cornerstone Charter and Piedmont Classical High School.</a:t>
            </a:r>
          </a:p>
          <a:p>
            <a:pPr marL="0" indent="0">
              <a:buNone/>
            </a:pPr>
            <a:endParaRPr lang="en-US" dirty="0"/>
          </a:p>
          <a:p>
            <a:pPr marL="0" indent="0">
              <a:buNone/>
            </a:pPr>
            <a:r>
              <a:rPr lang="en-US" u="sng" dirty="0"/>
              <a:t>Question: Is Revolution Academy intending to partner with Charter Development Solutions as well?</a:t>
            </a:r>
          </a:p>
        </p:txBody>
      </p:sp>
    </p:spTree>
    <p:extLst>
      <p:ext uri="{BB962C8B-B14F-4D97-AF65-F5344CB8AC3E}">
        <p14:creationId xmlns:p14="http://schemas.microsoft.com/office/powerpoint/2010/main" val="79439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B7AF7-FB8D-9248-BFFD-D69984968A88}"/>
              </a:ext>
            </a:extLst>
          </p:cNvPr>
          <p:cNvSpPr>
            <a:spLocks noGrp="1"/>
          </p:cNvSpPr>
          <p:nvPr>
            <p:ph type="title"/>
          </p:nvPr>
        </p:nvSpPr>
        <p:spPr/>
        <p:txBody>
          <a:bodyPr/>
          <a:lstStyle/>
          <a:p>
            <a:r>
              <a:rPr lang="en-US" dirty="0"/>
              <a:t>CDS Responsibilities</a:t>
            </a:r>
          </a:p>
        </p:txBody>
      </p:sp>
      <p:sp>
        <p:nvSpPr>
          <p:cNvPr id="3" name="Content Placeholder 2">
            <a:extLst>
              <a:ext uri="{FF2B5EF4-FFF2-40B4-BE49-F238E27FC236}">
                <a16:creationId xmlns:a16="http://schemas.microsoft.com/office/drawing/2014/main" id="{CAAC8123-9A8C-134F-88D3-823206F0AA4B}"/>
              </a:ext>
            </a:extLst>
          </p:cNvPr>
          <p:cNvSpPr>
            <a:spLocks noGrp="1"/>
          </p:cNvSpPr>
          <p:nvPr>
            <p:ph idx="1"/>
          </p:nvPr>
        </p:nvSpPr>
        <p:spPr/>
        <p:txBody>
          <a:bodyPr/>
          <a:lstStyle/>
          <a:p>
            <a:r>
              <a:rPr lang="en-US" dirty="0"/>
              <a:t>Revolution Academy Bunker Hill’s charter application states:</a:t>
            </a:r>
          </a:p>
          <a:p>
            <a:endParaRPr lang="en-US" dirty="0"/>
          </a:p>
          <a:p>
            <a:pPr marL="0" indent="0">
              <a:buNone/>
            </a:pPr>
            <a:r>
              <a:rPr lang="en-US" dirty="0"/>
              <a:t>“The CMO will use their expertise, resources, and experience to manage the school and ensure the school’s success…the CDS will manage the day to day operations of the school including teacher support and evaluation…”</a:t>
            </a:r>
          </a:p>
          <a:p>
            <a:pPr marL="0" indent="0">
              <a:buNone/>
            </a:pPr>
            <a:r>
              <a:rPr lang="en-US" dirty="0"/>
              <a:t>“The management agreement outlines the CMO obligations which include meeting measurable SMART goals that are in this application…CDS will be required to keep the RABH board of directors apprised of the progress towards those goals.”</a:t>
            </a:r>
          </a:p>
          <a:p>
            <a:endParaRPr lang="en-US" dirty="0"/>
          </a:p>
        </p:txBody>
      </p:sp>
    </p:spTree>
    <p:extLst>
      <p:ext uri="{BB962C8B-B14F-4D97-AF65-F5344CB8AC3E}">
        <p14:creationId xmlns:p14="http://schemas.microsoft.com/office/powerpoint/2010/main" val="3327992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D33BE-072E-1E47-B632-20F64B9631E1}"/>
              </a:ext>
            </a:extLst>
          </p:cNvPr>
          <p:cNvSpPr>
            <a:spLocks noGrp="1"/>
          </p:cNvSpPr>
          <p:nvPr>
            <p:ph type="title"/>
          </p:nvPr>
        </p:nvSpPr>
        <p:spPr/>
        <p:txBody>
          <a:bodyPr/>
          <a:lstStyle/>
          <a:p>
            <a:r>
              <a:rPr lang="en-US" dirty="0"/>
              <a:t>Management Services Agreement</a:t>
            </a:r>
          </a:p>
        </p:txBody>
      </p:sp>
      <p:sp>
        <p:nvSpPr>
          <p:cNvPr id="3" name="Content Placeholder 2">
            <a:extLst>
              <a:ext uri="{FF2B5EF4-FFF2-40B4-BE49-F238E27FC236}">
                <a16:creationId xmlns:a16="http://schemas.microsoft.com/office/drawing/2014/main" id="{E2855751-C956-954B-83D4-5F0D621CF5C5}"/>
              </a:ext>
            </a:extLst>
          </p:cNvPr>
          <p:cNvSpPr>
            <a:spLocks noGrp="1"/>
          </p:cNvSpPr>
          <p:nvPr>
            <p:ph idx="1"/>
          </p:nvPr>
        </p:nvSpPr>
        <p:spPr/>
        <p:txBody>
          <a:bodyPr/>
          <a:lstStyle/>
          <a:p>
            <a:pPr marL="0" indent="0">
              <a:buNone/>
            </a:pPr>
            <a:r>
              <a:rPr lang="en-US" b="1" dirty="0"/>
              <a:t>Note: The Executed CMO Contract (Appendix A4.1) has been signed </a:t>
            </a:r>
            <a:r>
              <a:rPr lang="en-US" dirty="0"/>
              <a:t>by Mary Catherine Sauer and Alex </a:t>
            </a:r>
            <a:r>
              <a:rPr lang="en-US" dirty="0" err="1"/>
              <a:t>Valencsin</a:t>
            </a:r>
            <a:r>
              <a:rPr lang="en-US" dirty="0"/>
              <a:t>, board chair for Revolution Academy Bunker Hill.</a:t>
            </a:r>
          </a:p>
        </p:txBody>
      </p:sp>
    </p:spTree>
    <p:extLst>
      <p:ext uri="{BB962C8B-B14F-4D97-AF65-F5344CB8AC3E}">
        <p14:creationId xmlns:p14="http://schemas.microsoft.com/office/powerpoint/2010/main" val="2705181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9A419-5606-4541-A32C-EDC6FA83A008}"/>
              </a:ext>
            </a:extLst>
          </p:cNvPr>
          <p:cNvSpPr>
            <a:spLocks noGrp="1"/>
          </p:cNvSpPr>
          <p:nvPr>
            <p:ph type="title"/>
          </p:nvPr>
        </p:nvSpPr>
        <p:spPr/>
        <p:txBody>
          <a:bodyPr/>
          <a:lstStyle/>
          <a:p>
            <a:r>
              <a:rPr lang="en-US" dirty="0"/>
              <a:t>Obligations of CDS</a:t>
            </a:r>
          </a:p>
        </p:txBody>
      </p:sp>
      <p:sp>
        <p:nvSpPr>
          <p:cNvPr id="3" name="Content Placeholder 2">
            <a:extLst>
              <a:ext uri="{FF2B5EF4-FFF2-40B4-BE49-F238E27FC236}">
                <a16:creationId xmlns:a16="http://schemas.microsoft.com/office/drawing/2014/main" id="{29C939F0-332D-433C-BE33-EE0EED70F394}"/>
              </a:ext>
            </a:extLst>
          </p:cNvPr>
          <p:cNvSpPr>
            <a:spLocks noGrp="1"/>
          </p:cNvSpPr>
          <p:nvPr>
            <p:ph idx="1"/>
          </p:nvPr>
        </p:nvSpPr>
        <p:spPr/>
        <p:txBody>
          <a:bodyPr/>
          <a:lstStyle/>
          <a:p>
            <a:pPr marL="514350" indent="-514350">
              <a:buAutoNum type="alphaUcPeriod"/>
            </a:pPr>
            <a:r>
              <a:rPr lang="en-US" b="1" dirty="0"/>
              <a:t>Responsibility</a:t>
            </a:r>
            <a:r>
              <a:rPr lang="en-US" dirty="0"/>
              <a:t>. CDS shall be responsible and accountable to the School for the operation and performance of the School as set forth in this Agreement.</a:t>
            </a:r>
          </a:p>
          <a:p>
            <a:pPr marL="514350" indent="-514350">
              <a:buAutoNum type="alphaUcPeriod"/>
            </a:pPr>
            <a:r>
              <a:rPr lang="en-US" b="1" dirty="0"/>
              <a:t>Educational Program</a:t>
            </a:r>
            <a:r>
              <a:rPr lang="en-US" dirty="0"/>
              <a:t>. CDS agrees to implement the Educational Program set forth in the Charter. Not less than annually, or as reasonably requested by the School, CDS shall provide the School with a report detailing progress made on each of the educational goals set forth in the Educational Program.</a:t>
            </a:r>
          </a:p>
          <a:p>
            <a:pPr marL="0" indent="0">
              <a:buNone/>
            </a:pPr>
            <a:r>
              <a:rPr lang="en-US" u="sng" dirty="0"/>
              <a:t>Question: What will happen as a result of the progress report provided by CDS? What happens if the educational goals are not being met?</a:t>
            </a:r>
          </a:p>
          <a:p>
            <a:pPr marL="0" indent="0">
              <a:buNone/>
            </a:pPr>
            <a:endParaRPr lang="en-US" b="1" dirty="0"/>
          </a:p>
        </p:txBody>
      </p:sp>
    </p:spTree>
    <p:extLst>
      <p:ext uri="{BB962C8B-B14F-4D97-AF65-F5344CB8AC3E}">
        <p14:creationId xmlns:p14="http://schemas.microsoft.com/office/powerpoint/2010/main" val="915482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3038</Words>
  <Application>Microsoft Office PowerPoint</Application>
  <PresentationFormat>Widescreen</PresentationFormat>
  <Paragraphs>159</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Charter Development Solutions</vt:lpstr>
      <vt:lpstr>Agenda</vt:lpstr>
      <vt:lpstr>Introduction to Charter Management Organization (CMO)</vt:lpstr>
      <vt:lpstr>Introduction to Charter Management Organization (CMO)</vt:lpstr>
      <vt:lpstr>Introduction to Charter Management Organization (CMO)</vt:lpstr>
      <vt:lpstr>Introduction to Charter Management Organization (CMO)</vt:lpstr>
      <vt:lpstr>CDS Responsibilities</vt:lpstr>
      <vt:lpstr>Management Services Agreement</vt:lpstr>
      <vt:lpstr>Obligations of CDS</vt:lpstr>
      <vt:lpstr>Obligations of CDS</vt:lpstr>
      <vt:lpstr>Obligations of CDS</vt:lpstr>
      <vt:lpstr>Obligations of CDS</vt:lpstr>
      <vt:lpstr>Obligations of CDS</vt:lpstr>
      <vt:lpstr>Obligations of CDS</vt:lpstr>
      <vt:lpstr>Obligations of CDS</vt:lpstr>
      <vt:lpstr>Obligations of CDS</vt:lpstr>
      <vt:lpstr>Obligations of CDS </vt:lpstr>
      <vt:lpstr>Obligations of CDS</vt:lpstr>
      <vt:lpstr>Obligations of the RABH Board</vt:lpstr>
      <vt:lpstr>Obligations of the RABH Board</vt:lpstr>
      <vt:lpstr>Obligations of the Board</vt:lpstr>
      <vt:lpstr>Fee Structure</vt:lpstr>
      <vt:lpstr>Fee Structure </vt:lpstr>
      <vt:lpstr>Fee Structure</vt:lpstr>
      <vt:lpstr>Availability of Funds</vt:lpstr>
      <vt:lpstr>Term Clause</vt:lpstr>
      <vt:lpstr>Termination</vt:lpstr>
      <vt:lpstr>Termination </vt:lpstr>
      <vt:lpstr>Termination</vt:lpstr>
      <vt:lpstr>Academic Performance:  Piedmont Classical HS</vt:lpstr>
      <vt:lpstr>Academic Performance:  Cornerstone Charter: CFA </vt:lpstr>
      <vt:lpstr>CDS Financial Performance</vt:lpstr>
      <vt:lpstr>Potential Areas for Further Clarification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Charter Development Solutions</dc:title>
  <dc:creator>Danielle Allen</dc:creator>
  <cp:lastModifiedBy>Danielle Allen</cp:lastModifiedBy>
  <cp:revision>25</cp:revision>
  <dcterms:created xsi:type="dcterms:W3CDTF">2019-09-29T17:23:06Z</dcterms:created>
  <dcterms:modified xsi:type="dcterms:W3CDTF">2019-10-02T18:08:32Z</dcterms:modified>
</cp:coreProperties>
</file>