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6.jpg" ContentType="image/png"/>
  <Override PartName="/ppt/media/image18.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1" r:id="rId5"/>
    <p:sldId id="262" r:id="rId6"/>
    <p:sldId id="263" r:id="rId7"/>
    <p:sldId id="264" r:id="rId8"/>
    <p:sldId id="266" r:id="rId9"/>
    <p:sldId id="267" r:id="rId10"/>
    <p:sldId id="257" r:id="rId11"/>
    <p:sldId id="265"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341" autoAdjust="0"/>
  </p:normalViewPr>
  <p:slideViewPr>
    <p:cSldViewPr snapToGrid="0" snapToObjects="1">
      <p:cViewPr varScale="1">
        <p:scale>
          <a:sx n="95" d="100"/>
          <a:sy n="95" d="100"/>
        </p:scale>
        <p:origin x="163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10A68-E4D7-4DCE-A43A-4F92BC060247}" type="datetimeFigureOut">
              <a:rPr lang="en-US" smtClean="0"/>
              <a:t>4/23/19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65297-E000-470A-BBA7-360948AB981E}" type="slidenum">
              <a:rPr lang="en-US" smtClean="0"/>
              <a:t>‹#›</a:t>
            </a:fld>
            <a:endParaRPr lang="en-US"/>
          </a:p>
        </p:txBody>
      </p:sp>
    </p:spTree>
    <p:extLst>
      <p:ext uri="{BB962C8B-B14F-4D97-AF65-F5344CB8AC3E}">
        <p14:creationId xmlns:p14="http://schemas.microsoft.com/office/powerpoint/2010/main" val="137876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CD3529-37F7-F544-B4E4-1C42657F13E5}"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3768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414498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423376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D3529-37F7-F544-B4E4-1C42657F13E5}"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6554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CD3529-37F7-F544-B4E4-1C42657F13E5}"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6794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CD3529-37F7-F544-B4E4-1C42657F13E5}"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1838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CD3529-37F7-F544-B4E4-1C42657F13E5}"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1077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CD3529-37F7-F544-B4E4-1C42657F13E5}"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231587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D3529-37F7-F544-B4E4-1C42657F13E5}"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182423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D3529-37F7-F544-B4E4-1C42657F13E5}"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69181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D3529-37F7-F544-B4E4-1C42657F13E5}"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98D3-1B71-7041-ADAD-91CA8B8A5146}" type="slidenum">
              <a:rPr lang="en-US" smtClean="0"/>
              <a:t>‹#›</a:t>
            </a:fld>
            <a:endParaRPr lang="en-US"/>
          </a:p>
        </p:txBody>
      </p:sp>
    </p:spTree>
    <p:extLst>
      <p:ext uri="{BB962C8B-B14F-4D97-AF65-F5344CB8AC3E}">
        <p14:creationId xmlns:p14="http://schemas.microsoft.com/office/powerpoint/2010/main" val="335400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D3529-37F7-F544-B4E4-1C42657F13E5}" type="datetimeFigureOut">
              <a:rPr lang="en-US" smtClean="0"/>
              <a:t>4/23/19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F98D3-1B71-7041-ADAD-91CA8B8A5146}" type="slidenum">
              <a:rPr lang="en-US" smtClean="0"/>
              <a:t>‹#›</a:t>
            </a:fld>
            <a:endParaRPr lang="en-US"/>
          </a:p>
        </p:txBody>
      </p:sp>
    </p:spTree>
    <p:extLst>
      <p:ext uri="{BB962C8B-B14F-4D97-AF65-F5344CB8AC3E}">
        <p14:creationId xmlns:p14="http://schemas.microsoft.com/office/powerpoint/2010/main" val="346149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acebook.com/Telamon.Corporation/" TargetMode="External"/><Relationship Id="rId5" Type="http://schemas.openxmlformats.org/officeDocument/2006/relationships/hyperlink" Target="mailto:NC01@telamon.org" TargetMode="External"/><Relationship Id="rId4" Type="http://schemas.openxmlformats.org/officeDocument/2006/relationships/hyperlink" Target="http://www.telam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B6FCB-B85E-480A-A4A3-725B75C93CAE}"/>
              </a:ext>
            </a:extLst>
          </p:cNvPr>
          <p:cNvSpPr txBox="1"/>
          <p:nvPr/>
        </p:nvSpPr>
        <p:spPr>
          <a:xfrm>
            <a:off x="219075" y="370793"/>
            <a:ext cx="8667750" cy="1015663"/>
          </a:xfrm>
          <a:prstGeom prst="rect">
            <a:avLst/>
          </a:prstGeom>
          <a:noFill/>
        </p:spPr>
        <p:txBody>
          <a:bodyPr wrap="square" rtlCol="0">
            <a:spAutoFit/>
          </a:bodyPr>
          <a:lstStyle/>
          <a:p>
            <a:pPr algn="ctr"/>
            <a:r>
              <a:rPr lang="en-US" sz="6000" b="1" dirty="0"/>
              <a:t>Building Better Lives...</a:t>
            </a:r>
          </a:p>
        </p:txBody>
      </p:sp>
      <p:sp>
        <p:nvSpPr>
          <p:cNvPr id="3" name="TextBox 2">
            <a:extLst>
              <a:ext uri="{FF2B5EF4-FFF2-40B4-BE49-F238E27FC236}">
                <a16:creationId xmlns:a16="http://schemas.microsoft.com/office/drawing/2014/main" id="{C39A39A6-1B5F-4D44-B1D9-820533684915}"/>
              </a:ext>
            </a:extLst>
          </p:cNvPr>
          <p:cNvSpPr txBox="1"/>
          <p:nvPr/>
        </p:nvSpPr>
        <p:spPr>
          <a:xfrm>
            <a:off x="2330453" y="5717766"/>
            <a:ext cx="4483087" cy="769441"/>
          </a:xfrm>
          <a:prstGeom prst="rect">
            <a:avLst/>
          </a:prstGeom>
          <a:noFill/>
        </p:spPr>
        <p:txBody>
          <a:bodyPr wrap="none" rtlCol="0">
            <a:spAutoFit/>
          </a:bodyPr>
          <a:lstStyle/>
          <a:p>
            <a:r>
              <a:rPr lang="en-US" sz="4400" b="1" dirty="0"/>
              <a:t>One step at a time</a:t>
            </a:r>
          </a:p>
        </p:txBody>
      </p:sp>
      <p:pic>
        <p:nvPicPr>
          <p:cNvPr id="5" name="Picture 4">
            <a:extLst>
              <a:ext uri="{FF2B5EF4-FFF2-40B4-BE49-F238E27FC236}">
                <a16:creationId xmlns:a16="http://schemas.microsoft.com/office/drawing/2014/main" id="{A66ADF06-2CFB-45D3-A9D8-E6BA8B736ACE}"/>
              </a:ext>
            </a:extLst>
          </p:cNvPr>
          <p:cNvPicPr>
            <a:picLocks noChangeAspect="1"/>
          </p:cNvPicPr>
          <p:nvPr/>
        </p:nvPicPr>
        <p:blipFill>
          <a:blip r:embed="rId2"/>
          <a:stretch>
            <a:fillRect/>
          </a:stretch>
        </p:blipFill>
        <p:spPr>
          <a:xfrm>
            <a:off x="3227228" y="1319212"/>
            <a:ext cx="2651444" cy="3271838"/>
          </a:xfrm>
          <a:prstGeom prst="rect">
            <a:avLst/>
          </a:prstGeom>
        </p:spPr>
      </p:pic>
      <p:pic>
        <p:nvPicPr>
          <p:cNvPr id="6" name="Picture 5">
            <a:extLst>
              <a:ext uri="{FF2B5EF4-FFF2-40B4-BE49-F238E27FC236}">
                <a16:creationId xmlns:a16="http://schemas.microsoft.com/office/drawing/2014/main" id="{BBE02679-977A-411C-8D01-579FF692D698}"/>
              </a:ext>
            </a:extLst>
          </p:cNvPr>
          <p:cNvPicPr>
            <a:picLocks noChangeAspect="1"/>
          </p:cNvPicPr>
          <p:nvPr/>
        </p:nvPicPr>
        <p:blipFill rotWithShape="1">
          <a:blip r:embed="rId3"/>
          <a:srcRect l="65716"/>
          <a:stretch/>
        </p:blipFill>
        <p:spPr>
          <a:xfrm>
            <a:off x="5591165" y="2141850"/>
            <a:ext cx="2223241" cy="1778963"/>
          </a:xfrm>
          <a:prstGeom prst="rect">
            <a:avLst/>
          </a:prstGeom>
        </p:spPr>
      </p:pic>
      <p:pic>
        <p:nvPicPr>
          <p:cNvPr id="7" name="Picture 6">
            <a:extLst>
              <a:ext uri="{FF2B5EF4-FFF2-40B4-BE49-F238E27FC236}">
                <a16:creationId xmlns:a16="http://schemas.microsoft.com/office/drawing/2014/main" id="{FF93D0C1-2896-410E-9C90-86FF267BFF51}"/>
              </a:ext>
            </a:extLst>
          </p:cNvPr>
          <p:cNvPicPr>
            <a:picLocks noChangeAspect="1"/>
          </p:cNvPicPr>
          <p:nvPr/>
        </p:nvPicPr>
        <p:blipFill rotWithShape="1">
          <a:blip r:embed="rId3"/>
          <a:srcRect l="30868" r="28245"/>
          <a:stretch/>
        </p:blipFill>
        <p:spPr>
          <a:xfrm>
            <a:off x="3331319" y="4243015"/>
            <a:ext cx="2651444" cy="1778963"/>
          </a:xfrm>
          <a:prstGeom prst="rect">
            <a:avLst/>
          </a:prstGeom>
        </p:spPr>
      </p:pic>
      <p:pic>
        <p:nvPicPr>
          <p:cNvPr id="8" name="Picture 7">
            <a:extLst>
              <a:ext uri="{FF2B5EF4-FFF2-40B4-BE49-F238E27FC236}">
                <a16:creationId xmlns:a16="http://schemas.microsoft.com/office/drawing/2014/main" id="{4BF8F99F-B9C8-4142-A5A7-F910BF47E2A3}"/>
              </a:ext>
            </a:extLst>
          </p:cNvPr>
          <p:cNvPicPr>
            <a:picLocks noChangeAspect="1"/>
          </p:cNvPicPr>
          <p:nvPr/>
        </p:nvPicPr>
        <p:blipFill rotWithShape="1">
          <a:blip r:embed="rId3"/>
          <a:srcRect r="65716"/>
          <a:stretch/>
        </p:blipFill>
        <p:spPr>
          <a:xfrm>
            <a:off x="1329585" y="2141850"/>
            <a:ext cx="2223240" cy="1778963"/>
          </a:xfrm>
          <a:prstGeom prst="rect">
            <a:avLst/>
          </a:prstGeom>
        </p:spPr>
      </p:pic>
    </p:spTree>
    <p:extLst>
      <p:ext uri="{BB962C8B-B14F-4D97-AF65-F5344CB8AC3E}">
        <p14:creationId xmlns:p14="http://schemas.microsoft.com/office/powerpoint/2010/main" val="110747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B6FCB-B85E-480A-A4A3-725B75C93CAE}"/>
              </a:ext>
            </a:extLst>
          </p:cNvPr>
          <p:cNvSpPr txBox="1"/>
          <p:nvPr/>
        </p:nvSpPr>
        <p:spPr>
          <a:xfrm>
            <a:off x="219075" y="370793"/>
            <a:ext cx="8667750" cy="1015663"/>
          </a:xfrm>
          <a:prstGeom prst="rect">
            <a:avLst/>
          </a:prstGeom>
          <a:noFill/>
        </p:spPr>
        <p:txBody>
          <a:bodyPr wrap="square" rtlCol="0">
            <a:spAutoFit/>
          </a:bodyPr>
          <a:lstStyle/>
          <a:p>
            <a:pPr algn="ctr"/>
            <a:r>
              <a:rPr lang="en-US" sz="6000" b="1" dirty="0"/>
              <a:t>Questions?</a:t>
            </a:r>
          </a:p>
        </p:txBody>
      </p:sp>
      <p:pic>
        <p:nvPicPr>
          <p:cNvPr id="5" name="Picture 4">
            <a:extLst>
              <a:ext uri="{FF2B5EF4-FFF2-40B4-BE49-F238E27FC236}">
                <a16:creationId xmlns:a16="http://schemas.microsoft.com/office/drawing/2014/main" id="{A66ADF06-2CFB-45D3-A9D8-E6BA8B736ACE}"/>
              </a:ext>
            </a:extLst>
          </p:cNvPr>
          <p:cNvPicPr>
            <a:picLocks noChangeAspect="1"/>
          </p:cNvPicPr>
          <p:nvPr/>
        </p:nvPicPr>
        <p:blipFill>
          <a:blip r:embed="rId2"/>
          <a:stretch>
            <a:fillRect/>
          </a:stretch>
        </p:blipFill>
        <p:spPr>
          <a:xfrm>
            <a:off x="3227228" y="1319212"/>
            <a:ext cx="2651444" cy="3271838"/>
          </a:xfrm>
          <a:prstGeom prst="rect">
            <a:avLst/>
          </a:prstGeom>
        </p:spPr>
      </p:pic>
      <p:pic>
        <p:nvPicPr>
          <p:cNvPr id="7" name="Picture 6">
            <a:extLst>
              <a:ext uri="{FF2B5EF4-FFF2-40B4-BE49-F238E27FC236}">
                <a16:creationId xmlns:a16="http://schemas.microsoft.com/office/drawing/2014/main" id="{FF93D0C1-2896-410E-9C90-86FF267BFF51}"/>
              </a:ext>
            </a:extLst>
          </p:cNvPr>
          <p:cNvPicPr>
            <a:picLocks noChangeAspect="1"/>
          </p:cNvPicPr>
          <p:nvPr/>
        </p:nvPicPr>
        <p:blipFill rotWithShape="1">
          <a:blip r:embed="rId3"/>
          <a:srcRect l="30868" r="28245"/>
          <a:stretch/>
        </p:blipFill>
        <p:spPr>
          <a:xfrm>
            <a:off x="3331319" y="4243015"/>
            <a:ext cx="2651444" cy="1778963"/>
          </a:xfrm>
          <a:prstGeom prst="rect">
            <a:avLst/>
          </a:prstGeom>
        </p:spPr>
      </p:pic>
      <p:pic>
        <p:nvPicPr>
          <p:cNvPr id="9" name="Picture 8">
            <a:extLst>
              <a:ext uri="{FF2B5EF4-FFF2-40B4-BE49-F238E27FC236}">
                <a16:creationId xmlns:a16="http://schemas.microsoft.com/office/drawing/2014/main" id="{664F09D9-75E5-4233-92FF-E6DF1C3EEC36}"/>
              </a:ext>
            </a:extLst>
          </p:cNvPr>
          <p:cNvPicPr>
            <a:picLocks noChangeAspect="1"/>
          </p:cNvPicPr>
          <p:nvPr/>
        </p:nvPicPr>
        <p:blipFill>
          <a:blip r:embed="rId4"/>
          <a:stretch>
            <a:fillRect/>
          </a:stretch>
        </p:blipFill>
        <p:spPr>
          <a:xfrm>
            <a:off x="51394" y="2122337"/>
            <a:ext cx="3484433" cy="2613325"/>
          </a:xfrm>
          <a:prstGeom prst="rect">
            <a:avLst/>
          </a:prstGeom>
        </p:spPr>
      </p:pic>
      <p:pic>
        <p:nvPicPr>
          <p:cNvPr id="11" name="Picture 10">
            <a:extLst>
              <a:ext uri="{FF2B5EF4-FFF2-40B4-BE49-F238E27FC236}">
                <a16:creationId xmlns:a16="http://schemas.microsoft.com/office/drawing/2014/main" id="{F9A1C366-6225-4A21-9E3C-B7F9B0E3C59F}"/>
              </a:ext>
            </a:extLst>
          </p:cNvPr>
          <p:cNvPicPr>
            <a:picLocks noChangeAspect="1"/>
          </p:cNvPicPr>
          <p:nvPr/>
        </p:nvPicPr>
        <p:blipFill>
          <a:blip r:embed="rId5"/>
          <a:stretch>
            <a:fillRect/>
          </a:stretch>
        </p:blipFill>
        <p:spPr>
          <a:xfrm>
            <a:off x="6044606" y="1905000"/>
            <a:ext cx="3048000" cy="3048000"/>
          </a:xfrm>
          <a:prstGeom prst="rect">
            <a:avLst/>
          </a:prstGeom>
        </p:spPr>
      </p:pic>
    </p:spTree>
    <p:extLst>
      <p:ext uri="{BB962C8B-B14F-4D97-AF65-F5344CB8AC3E}">
        <p14:creationId xmlns:p14="http://schemas.microsoft.com/office/powerpoint/2010/main" val="326673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0B5D47-7829-4724-898D-9FBE922093FC}"/>
              </a:ext>
            </a:extLst>
          </p:cNvPr>
          <p:cNvSpPr/>
          <p:nvPr/>
        </p:nvSpPr>
        <p:spPr>
          <a:xfrm>
            <a:off x="488373" y="261939"/>
            <a:ext cx="2379518" cy="1379826"/>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53F736-D07D-487B-AACA-C6756747A563}"/>
              </a:ext>
            </a:extLst>
          </p:cNvPr>
          <p:cNvPicPr>
            <a:picLocks noChangeAspect="1"/>
          </p:cNvPicPr>
          <p:nvPr/>
        </p:nvPicPr>
        <p:blipFill>
          <a:blip r:embed="rId2"/>
          <a:stretch>
            <a:fillRect/>
          </a:stretch>
        </p:blipFill>
        <p:spPr>
          <a:xfrm>
            <a:off x="2296692" y="157164"/>
            <a:ext cx="4550616" cy="1850974"/>
          </a:xfrm>
          <a:prstGeom prst="rect">
            <a:avLst/>
          </a:prstGeom>
        </p:spPr>
      </p:pic>
      <p:sp>
        <p:nvSpPr>
          <p:cNvPr id="8" name="Rectangle 7">
            <a:extLst>
              <a:ext uri="{FF2B5EF4-FFF2-40B4-BE49-F238E27FC236}">
                <a16:creationId xmlns:a16="http://schemas.microsoft.com/office/drawing/2014/main" id="{84D6F76B-0887-4C1A-AD25-AD9AF0B0A46A}"/>
              </a:ext>
            </a:extLst>
          </p:cNvPr>
          <p:cNvSpPr/>
          <p:nvPr/>
        </p:nvSpPr>
        <p:spPr>
          <a:xfrm>
            <a:off x="488373" y="2008138"/>
            <a:ext cx="8360351" cy="2000548"/>
          </a:xfrm>
          <a:prstGeom prst="rect">
            <a:avLst/>
          </a:prstGeom>
        </p:spPr>
        <p:txBody>
          <a:bodyPr wrap="square">
            <a:spAutoFit/>
          </a:bodyPr>
          <a:lstStyle/>
          <a:p>
            <a:pPr algn="ctr"/>
            <a:r>
              <a:rPr lang="en-US" sz="2400" b="1" dirty="0"/>
              <a:t>HOW WE CAN HELP YOU</a:t>
            </a:r>
          </a:p>
          <a:p>
            <a:pPr algn="ctr"/>
            <a:endParaRPr lang="en-US" sz="2000" dirty="0">
              <a:latin typeface="Lora"/>
            </a:endParaRPr>
          </a:p>
          <a:p>
            <a:pPr algn="ctr"/>
            <a:r>
              <a:rPr lang="en-US" sz="2000" dirty="0">
                <a:latin typeface="+mj-lt"/>
              </a:rPr>
              <a:t>Since 1965, we have helped individuals access educational services that lead to better jobs, better lives, and better communities. Headquartered in Raleigh, North Carolina, Telamon Corporation is a nonprofit organization that offers services in 11 states.</a:t>
            </a:r>
            <a:endParaRPr lang="en-US" sz="2000" b="0" dirty="0">
              <a:effectLst/>
              <a:latin typeface="+mj-lt"/>
            </a:endParaRPr>
          </a:p>
        </p:txBody>
      </p:sp>
      <p:pic>
        <p:nvPicPr>
          <p:cNvPr id="9" name="Picture 8">
            <a:extLst>
              <a:ext uri="{FF2B5EF4-FFF2-40B4-BE49-F238E27FC236}">
                <a16:creationId xmlns:a16="http://schemas.microsoft.com/office/drawing/2014/main" id="{D14B995C-83B6-4775-9813-0F4E030C43A9}"/>
              </a:ext>
            </a:extLst>
          </p:cNvPr>
          <p:cNvPicPr>
            <a:picLocks noChangeAspect="1"/>
          </p:cNvPicPr>
          <p:nvPr/>
        </p:nvPicPr>
        <p:blipFill>
          <a:blip r:embed="rId3"/>
          <a:stretch>
            <a:fillRect/>
          </a:stretch>
        </p:blipFill>
        <p:spPr>
          <a:xfrm>
            <a:off x="488373" y="4152492"/>
            <a:ext cx="8360351" cy="2068688"/>
          </a:xfrm>
          <a:prstGeom prst="rect">
            <a:avLst/>
          </a:prstGeom>
        </p:spPr>
      </p:pic>
    </p:spTree>
    <p:extLst>
      <p:ext uri="{BB962C8B-B14F-4D97-AF65-F5344CB8AC3E}">
        <p14:creationId xmlns:p14="http://schemas.microsoft.com/office/powerpoint/2010/main" val="60288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89191D-563B-4FA9-B5C6-0D1A90BF6DDA}"/>
              </a:ext>
            </a:extLst>
          </p:cNvPr>
          <p:cNvPicPr>
            <a:picLocks noChangeAspect="1"/>
          </p:cNvPicPr>
          <p:nvPr/>
        </p:nvPicPr>
        <p:blipFill>
          <a:blip r:embed="rId2"/>
          <a:stretch>
            <a:fillRect/>
          </a:stretch>
        </p:blipFill>
        <p:spPr>
          <a:xfrm>
            <a:off x="309561" y="156909"/>
            <a:ext cx="906971" cy="1119187"/>
          </a:xfrm>
          <a:prstGeom prst="rect">
            <a:avLst/>
          </a:prstGeom>
        </p:spPr>
      </p:pic>
      <p:sp>
        <p:nvSpPr>
          <p:cNvPr id="2" name="Rectangle 1">
            <a:extLst>
              <a:ext uri="{FF2B5EF4-FFF2-40B4-BE49-F238E27FC236}">
                <a16:creationId xmlns:a16="http://schemas.microsoft.com/office/drawing/2014/main" id="{D7455DC4-2A1F-4481-9452-FE754108ECB6}"/>
              </a:ext>
            </a:extLst>
          </p:cNvPr>
          <p:cNvSpPr/>
          <p:nvPr/>
        </p:nvSpPr>
        <p:spPr>
          <a:xfrm>
            <a:off x="1102232" y="424114"/>
            <a:ext cx="7602564" cy="584775"/>
          </a:xfrm>
          <a:prstGeom prst="rect">
            <a:avLst/>
          </a:prstGeom>
        </p:spPr>
        <p:txBody>
          <a:bodyPr wrap="square">
            <a:spAutoFit/>
          </a:bodyPr>
          <a:lstStyle/>
          <a:p>
            <a:pPr algn="ctr"/>
            <a:r>
              <a:rPr lang="en-US" sz="3200" b="1" dirty="0">
                <a:latin typeface="+mj-lt"/>
              </a:rPr>
              <a:t>WE BELIEVE IN TRANSFORMING LIVES</a:t>
            </a:r>
            <a:endParaRPr lang="en-US" sz="3200" dirty="0">
              <a:latin typeface="+mj-lt"/>
            </a:endParaRPr>
          </a:p>
        </p:txBody>
      </p:sp>
      <p:sp>
        <p:nvSpPr>
          <p:cNvPr id="5" name="Rectangle 4">
            <a:extLst>
              <a:ext uri="{FF2B5EF4-FFF2-40B4-BE49-F238E27FC236}">
                <a16:creationId xmlns:a16="http://schemas.microsoft.com/office/drawing/2014/main" id="{2F28A4BF-6FD1-4F79-8A78-0FA69C559DB0}"/>
              </a:ext>
            </a:extLst>
          </p:cNvPr>
          <p:cNvSpPr/>
          <p:nvPr/>
        </p:nvSpPr>
        <p:spPr>
          <a:xfrm>
            <a:off x="428624" y="1276094"/>
            <a:ext cx="4940327" cy="369332"/>
          </a:xfrm>
          <a:prstGeom prst="rect">
            <a:avLst/>
          </a:prstGeom>
        </p:spPr>
        <p:txBody>
          <a:bodyPr wrap="square">
            <a:spAutoFit/>
          </a:bodyPr>
          <a:lstStyle/>
          <a:p>
            <a:r>
              <a:rPr lang="en-US" b="1" dirty="0">
                <a:latin typeface="Lora"/>
              </a:rPr>
              <a:t>BETTER EDUCATION leads to better jobs…</a:t>
            </a:r>
            <a:endParaRPr lang="en-US" b="1" dirty="0">
              <a:effectLst/>
              <a:latin typeface="Lora"/>
            </a:endParaRPr>
          </a:p>
        </p:txBody>
      </p:sp>
      <p:pic>
        <p:nvPicPr>
          <p:cNvPr id="6" name="Picture 5">
            <a:extLst>
              <a:ext uri="{FF2B5EF4-FFF2-40B4-BE49-F238E27FC236}">
                <a16:creationId xmlns:a16="http://schemas.microsoft.com/office/drawing/2014/main" id="{B456B7DE-4982-474B-9B23-5493DB0719E2}"/>
              </a:ext>
            </a:extLst>
          </p:cNvPr>
          <p:cNvPicPr>
            <a:picLocks noChangeAspect="1"/>
          </p:cNvPicPr>
          <p:nvPr/>
        </p:nvPicPr>
        <p:blipFill>
          <a:blip r:embed="rId3"/>
          <a:stretch>
            <a:fillRect/>
          </a:stretch>
        </p:blipFill>
        <p:spPr>
          <a:xfrm>
            <a:off x="1102232" y="1645426"/>
            <a:ext cx="4266719" cy="2164214"/>
          </a:xfrm>
          <a:prstGeom prst="rect">
            <a:avLst/>
          </a:prstGeom>
        </p:spPr>
      </p:pic>
      <p:sp>
        <p:nvSpPr>
          <p:cNvPr id="7" name="Rectangle 6">
            <a:extLst>
              <a:ext uri="{FF2B5EF4-FFF2-40B4-BE49-F238E27FC236}">
                <a16:creationId xmlns:a16="http://schemas.microsoft.com/office/drawing/2014/main" id="{FB25CB3C-1B68-44D3-BBBC-9D2EC4685589}"/>
              </a:ext>
            </a:extLst>
          </p:cNvPr>
          <p:cNvSpPr/>
          <p:nvPr/>
        </p:nvSpPr>
        <p:spPr>
          <a:xfrm>
            <a:off x="3829811" y="3875811"/>
            <a:ext cx="4874985" cy="369332"/>
          </a:xfrm>
          <a:prstGeom prst="rect">
            <a:avLst/>
          </a:prstGeom>
        </p:spPr>
        <p:txBody>
          <a:bodyPr wrap="square">
            <a:spAutoFit/>
          </a:bodyPr>
          <a:lstStyle/>
          <a:p>
            <a:r>
              <a:rPr lang="en-US" b="1" dirty="0">
                <a:latin typeface="Lora"/>
              </a:rPr>
              <a:t>BETTER JOBS lead to better lives…</a:t>
            </a:r>
            <a:endParaRPr lang="en-US" b="1" dirty="0">
              <a:effectLst/>
              <a:latin typeface="Lora"/>
            </a:endParaRPr>
          </a:p>
        </p:txBody>
      </p:sp>
      <p:pic>
        <p:nvPicPr>
          <p:cNvPr id="8" name="Picture 7">
            <a:extLst>
              <a:ext uri="{FF2B5EF4-FFF2-40B4-BE49-F238E27FC236}">
                <a16:creationId xmlns:a16="http://schemas.microsoft.com/office/drawing/2014/main" id="{70330DE3-C80B-4EF2-BB95-72DAC946AAB1}"/>
              </a:ext>
            </a:extLst>
          </p:cNvPr>
          <p:cNvPicPr>
            <a:picLocks noChangeAspect="1"/>
          </p:cNvPicPr>
          <p:nvPr/>
        </p:nvPicPr>
        <p:blipFill>
          <a:blip r:embed="rId4"/>
          <a:stretch>
            <a:fillRect/>
          </a:stretch>
        </p:blipFill>
        <p:spPr>
          <a:xfrm>
            <a:off x="4438077" y="4245143"/>
            <a:ext cx="4266719" cy="2188743"/>
          </a:xfrm>
          <a:prstGeom prst="rect">
            <a:avLst/>
          </a:prstGeom>
        </p:spPr>
      </p:pic>
      <p:sp>
        <p:nvSpPr>
          <p:cNvPr id="9" name="Rectangle 8">
            <a:extLst>
              <a:ext uri="{FF2B5EF4-FFF2-40B4-BE49-F238E27FC236}">
                <a16:creationId xmlns:a16="http://schemas.microsoft.com/office/drawing/2014/main" id="{C9DC66E8-75E5-4C44-A2F1-AE5AB0FD2B25}"/>
              </a:ext>
            </a:extLst>
          </p:cNvPr>
          <p:cNvSpPr/>
          <p:nvPr/>
        </p:nvSpPr>
        <p:spPr>
          <a:xfrm>
            <a:off x="5368951" y="2127368"/>
            <a:ext cx="3508349" cy="1200329"/>
          </a:xfrm>
          <a:prstGeom prst="rect">
            <a:avLst/>
          </a:prstGeom>
        </p:spPr>
        <p:txBody>
          <a:bodyPr wrap="square">
            <a:spAutoFit/>
          </a:bodyPr>
          <a:lstStyle/>
          <a:p>
            <a:pPr algn="ctr"/>
            <a:r>
              <a:rPr lang="en-US" dirty="0">
                <a:latin typeface="+mj-lt"/>
              </a:rPr>
              <a:t>Early Childhood &amp; Family Support offers families exemplary childcare services that ensure children start school ready to learn and succeed.</a:t>
            </a:r>
          </a:p>
        </p:txBody>
      </p:sp>
      <p:sp>
        <p:nvSpPr>
          <p:cNvPr id="10" name="Rectangle 9">
            <a:extLst>
              <a:ext uri="{FF2B5EF4-FFF2-40B4-BE49-F238E27FC236}">
                <a16:creationId xmlns:a16="http://schemas.microsoft.com/office/drawing/2014/main" id="{5485AC3E-75A8-468D-8AE0-150E2DAE2732}"/>
              </a:ext>
            </a:extLst>
          </p:cNvPr>
          <p:cNvSpPr/>
          <p:nvPr/>
        </p:nvSpPr>
        <p:spPr>
          <a:xfrm>
            <a:off x="527062" y="4457477"/>
            <a:ext cx="3825290" cy="1754326"/>
          </a:xfrm>
          <a:prstGeom prst="rect">
            <a:avLst/>
          </a:prstGeom>
        </p:spPr>
        <p:txBody>
          <a:bodyPr wrap="square">
            <a:spAutoFit/>
          </a:bodyPr>
          <a:lstStyle/>
          <a:p>
            <a:pPr algn="ctr"/>
            <a:r>
              <a:rPr lang="en-US" dirty="0">
                <a:latin typeface="+mj-lt"/>
              </a:rPr>
              <a:t>Workforce &amp; Career Services creates hope and prepares people of all ages for more competitive jobs. Our customers want to identify more promising career paths that fit their skills and interests.</a:t>
            </a:r>
          </a:p>
        </p:txBody>
      </p:sp>
    </p:spTree>
    <p:extLst>
      <p:ext uri="{BB962C8B-B14F-4D97-AF65-F5344CB8AC3E}">
        <p14:creationId xmlns:p14="http://schemas.microsoft.com/office/powerpoint/2010/main" val="145273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89191D-563B-4FA9-B5C6-0D1A90BF6DDA}"/>
              </a:ext>
            </a:extLst>
          </p:cNvPr>
          <p:cNvPicPr>
            <a:picLocks noChangeAspect="1"/>
          </p:cNvPicPr>
          <p:nvPr/>
        </p:nvPicPr>
        <p:blipFill>
          <a:blip r:embed="rId2"/>
          <a:stretch>
            <a:fillRect/>
          </a:stretch>
        </p:blipFill>
        <p:spPr>
          <a:xfrm>
            <a:off x="309561" y="156909"/>
            <a:ext cx="906971" cy="1119187"/>
          </a:xfrm>
          <a:prstGeom prst="rect">
            <a:avLst/>
          </a:prstGeom>
        </p:spPr>
      </p:pic>
      <p:sp>
        <p:nvSpPr>
          <p:cNvPr id="2" name="Rectangle 1">
            <a:extLst>
              <a:ext uri="{FF2B5EF4-FFF2-40B4-BE49-F238E27FC236}">
                <a16:creationId xmlns:a16="http://schemas.microsoft.com/office/drawing/2014/main" id="{D7455DC4-2A1F-4481-9452-FE754108ECB6}"/>
              </a:ext>
            </a:extLst>
          </p:cNvPr>
          <p:cNvSpPr/>
          <p:nvPr/>
        </p:nvSpPr>
        <p:spPr>
          <a:xfrm>
            <a:off x="1102232" y="424114"/>
            <a:ext cx="7602564" cy="584775"/>
          </a:xfrm>
          <a:prstGeom prst="rect">
            <a:avLst/>
          </a:prstGeom>
        </p:spPr>
        <p:txBody>
          <a:bodyPr wrap="square">
            <a:spAutoFit/>
          </a:bodyPr>
          <a:lstStyle/>
          <a:p>
            <a:pPr algn="ctr"/>
            <a:r>
              <a:rPr lang="en-US" sz="3200" b="1" dirty="0">
                <a:latin typeface="+mj-lt"/>
              </a:rPr>
              <a:t>WE BELIEVE IN TRANSFORMING LIVES</a:t>
            </a:r>
            <a:endParaRPr lang="en-US" sz="3200" dirty="0">
              <a:latin typeface="+mj-lt"/>
            </a:endParaRPr>
          </a:p>
        </p:txBody>
      </p:sp>
      <p:sp>
        <p:nvSpPr>
          <p:cNvPr id="5" name="Rectangle 4">
            <a:extLst>
              <a:ext uri="{FF2B5EF4-FFF2-40B4-BE49-F238E27FC236}">
                <a16:creationId xmlns:a16="http://schemas.microsoft.com/office/drawing/2014/main" id="{2F28A4BF-6FD1-4F79-8A78-0FA69C559DB0}"/>
              </a:ext>
            </a:extLst>
          </p:cNvPr>
          <p:cNvSpPr/>
          <p:nvPr/>
        </p:nvSpPr>
        <p:spPr>
          <a:xfrm>
            <a:off x="428624" y="1276094"/>
            <a:ext cx="5314951" cy="369332"/>
          </a:xfrm>
          <a:prstGeom prst="rect">
            <a:avLst/>
          </a:prstGeom>
        </p:spPr>
        <p:txBody>
          <a:bodyPr wrap="square">
            <a:spAutoFit/>
          </a:bodyPr>
          <a:lstStyle/>
          <a:p>
            <a:r>
              <a:rPr lang="en-US" b="1" dirty="0">
                <a:latin typeface="Lora"/>
              </a:rPr>
              <a:t>BETTER LIVE &amp; HOMES creates better communities…</a:t>
            </a:r>
            <a:endParaRPr lang="en-US" b="1" dirty="0">
              <a:effectLst/>
              <a:latin typeface="Lora"/>
            </a:endParaRPr>
          </a:p>
        </p:txBody>
      </p:sp>
      <p:pic>
        <p:nvPicPr>
          <p:cNvPr id="4" name="Picture 3">
            <a:extLst>
              <a:ext uri="{FF2B5EF4-FFF2-40B4-BE49-F238E27FC236}">
                <a16:creationId xmlns:a16="http://schemas.microsoft.com/office/drawing/2014/main" id="{3E6FE326-CC0F-4311-A334-A0B88E5837B5}"/>
              </a:ext>
            </a:extLst>
          </p:cNvPr>
          <p:cNvPicPr>
            <a:picLocks noChangeAspect="1"/>
          </p:cNvPicPr>
          <p:nvPr/>
        </p:nvPicPr>
        <p:blipFill>
          <a:blip r:embed="rId3"/>
          <a:stretch>
            <a:fillRect/>
          </a:stretch>
        </p:blipFill>
        <p:spPr>
          <a:xfrm>
            <a:off x="763046" y="1631560"/>
            <a:ext cx="4266719" cy="2191947"/>
          </a:xfrm>
          <a:prstGeom prst="rect">
            <a:avLst/>
          </a:prstGeom>
        </p:spPr>
      </p:pic>
      <p:sp>
        <p:nvSpPr>
          <p:cNvPr id="7" name="Rectangle 6">
            <a:extLst>
              <a:ext uri="{FF2B5EF4-FFF2-40B4-BE49-F238E27FC236}">
                <a16:creationId xmlns:a16="http://schemas.microsoft.com/office/drawing/2014/main" id="{FB25CB3C-1B68-44D3-BBBC-9D2EC4685589}"/>
              </a:ext>
            </a:extLst>
          </p:cNvPr>
          <p:cNvSpPr/>
          <p:nvPr/>
        </p:nvSpPr>
        <p:spPr>
          <a:xfrm>
            <a:off x="428625" y="3875811"/>
            <a:ext cx="8276172" cy="646331"/>
          </a:xfrm>
          <a:prstGeom prst="rect">
            <a:avLst/>
          </a:prstGeom>
        </p:spPr>
        <p:txBody>
          <a:bodyPr wrap="square">
            <a:spAutoFit/>
          </a:bodyPr>
          <a:lstStyle/>
          <a:p>
            <a:pPr algn="ctr"/>
            <a:r>
              <a:rPr lang="en-US" b="1" dirty="0">
                <a:latin typeface="Lora"/>
              </a:rPr>
              <a:t>BETTER COMMUNITIES </a:t>
            </a:r>
            <a:r>
              <a:rPr lang="en-US" b="1" dirty="0"/>
              <a:t>supply better education, and the cycle of improvement from individuals to communities continues.</a:t>
            </a:r>
            <a:endParaRPr lang="en-US" b="1" dirty="0">
              <a:effectLst/>
              <a:latin typeface="Lora"/>
            </a:endParaRPr>
          </a:p>
        </p:txBody>
      </p:sp>
      <p:pic>
        <p:nvPicPr>
          <p:cNvPr id="9" name="Picture 8">
            <a:extLst>
              <a:ext uri="{FF2B5EF4-FFF2-40B4-BE49-F238E27FC236}">
                <a16:creationId xmlns:a16="http://schemas.microsoft.com/office/drawing/2014/main" id="{019E4AF9-DB7F-4D52-A93E-C2E2352717B6}"/>
              </a:ext>
            </a:extLst>
          </p:cNvPr>
          <p:cNvPicPr>
            <a:picLocks noChangeAspect="1"/>
          </p:cNvPicPr>
          <p:nvPr/>
        </p:nvPicPr>
        <p:blipFill>
          <a:blip r:embed="rId4"/>
          <a:stretch>
            <a:fillRect/>
          </a:stretch>
        </p:blipFill>
        <p:spPr>
          <a:xfrm>
            <a:off x="2497001" y="4531923"/>
            <a:ext cx="4139420" cy="1994060"/>
          </a:xfrm>
          <a:prstGeom prst="rect">
            <a:avLst/>
          </a:prstGeom>
        </p:spPr>
      </p:pic>
      <p:sp>
        <p:nvSpPr>
          <p:cNvPr id="10" name="Rectangle 9">
            <a:extLst>
              <a:ext uri="{FF2B5EF4-FFF2-40B4-BE49-F238E27FC236}">
                <a16:creationId xmlns:a16="http://schemas.microsoft.com/office/drawing/2014/main" id="{CC85D24C-5CCD-4AAD-B396-1BEAE857F55E}"/>
              </a:ext>
            </a:extLst>
          </p:cNvPr>
          <p:cNvSpPr/>
          <p:nvPr/>
        </p:nvSpPr>
        <p:spPr>
          <a:xfrm>
            <a:off x="5029765" y="1838253"/>
            <a:ext cx="3838010" cy="1754326"/>
          </a:xfrm>
          <a:prstGeom prst="rect">
            <a:avLst/>
          </a:prstGeom>
        </p:spPr>
        <p:txBody>
          <a:bodyPr wrap="square">
            <a:spAutoFit/>
          </a:bodyPr>
          <a:lstStyle/>
          <a:p>
            <a:pPr algn="ctr"/>
            <a:r>
              <a:rPr lang="en-US" dirty="0">
                <a:latin typeface="+mj-lt"/>
              </a:rPr>
              <a:t>With financial stability, families can achieve their dream of stable housing — and even homeownership. Housing &amp; Financial Empowerment services ensure that families receive support so they can reach these important goals.</a:t>
            </a:r>
          </a:p>
        </p:txBody>
      </p:sp>
    </p:spTree>
    <p:extLst>
      <p:ext uri="{BB962C8B-B14F-4D97-AF65-F5344CB8AC3E}">
        <p14:creationId xmlns:p14="http://schemas.microsoft.com/office/powerpoint/2010/main" val="378421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EC31-7474-4A2D-A45A-D919B386F007}"/>
              </a:ext>
            </a:extLst>
          </p:cNvPr>
          <p:cNvPicPr>
            <a:picLocks noChangeAspect="1"/>
          </p:cNvPicPr>
          <p:nvPr/>
        </p:nvPicPr>
        <p:blipFill>
          <a:blip r:embed="rId2"/>
          <a:stretch>
            <a:fillRect/>
          </a:stretch>
        </p:blipFill>
        <p:spPr>
          <a:xfrm>
            <a:off x="2812255" y="1085089"/>
            <a:ext cx="3519489" cy="1340755"/>
          </a:xfrm>
          <a:prstGeom prst="rect">
            <a:avLst/>
          </a:prstGeom>
        </p:spPr>
      </p:pic>
      <p:sp>
        <p:nvSpPr>
          <p:cNvPr id="5" name="Rectangle 4">
            <a:extLst>
              <a:ext uri="{FF2B5EF4-FFF2-40B4-BE49-F238E27FC236}">
                <a16:creationId xmlns:a16="http://schemas.microsoft.com/office/drawing/2014/main" id="{5BE83091-DF39-4FC2-9C7A-7E58542DB5E3}"/>
              </a:ext>
            </a:extLst>
          </p:cNvPr>
          <p:cNvSpPr/>
          <p:nvPr/>
        </p:nvSpPr>
        <p:spPr>
          <a:xfrm>
            <a:off x="1216532" y="500314"/>
            <a:ext cx="2812543" cy="584775"/>
          </a:xfrm>
          <a:prstGeom prst="rect">
            <a:avLst/>
          </a:prstGeom>
        </p:spPr>
        <p:txBody>
          <a:bodyPr wrap="square">
            <a:spAutoFit/>
          </a:bodyPr>
          <a:lstStyle/>
          <a:p>
            <a:r>
              <a:rPr lang="en-US" sz="3200" b="1" dirty="0">
                <a:latin typeface="+mj-lt"/>
              </a:rPr>
              <a:t>WHO WE ARE…</a:t>
            </a:r>
            <a:endParaRPr lang="en-US" sz="3200" dirty="0">
              <a:latin typeface="+mj-lt"/>
            </a:endParaRPr>
          </a:p>
        </p:txBody>
      </p:sp>
      <p:pic>
        <p:nvPicPr>
          <p:cNvPr id="4" name="Picture 3">
            <a:extLst>
              <a:ext uri="{FF2B5EF4-FFF2-40B4-BE49-F238E27FC236}">
                <a16:creationId xmlns:a16="http://schemas.microsoft.com/office/drawing/2014/main" id="{DA38310F-B970-4F0E-9277-DAF72B34F4A9}"/>
              </a:ext>
            </a:extLst>
          </p:cNvPr>
          <p:cNvPicPr>
            <a:picLocks noChangeAspect="1"/>
          </p:cNvPicPr>
          <p:nvPr/>
        </p:nvPicPr>
        <p:blipFill>
          <a:blip r:embed="rId3"/>
          <a:stretch>
            <a:fillRect/>
          </a:stretch>
        </p:blipFill>
        <p:spPr>
          <a:xfrm>
            <a:off x="6915029" y="161926"/>
            <a:ext cx="1919410" cy="2263918"/>
          </a:xfrm>
          <a:prstGeom prst="rect">
            <a:avLst/>
          </a:prstGeom>
        </p:spPr>
      </p:pic>
      <p:sp>
        <p:nvSpPr>
          <p:cNvPr id="6" name="Rectangle 5">
            <a:extLst>
              <a:ext uri="{FF2B5EF4-FFF2-40B4-BE49-F238E27FC236}">
                <a16:creationId xmlns:a16="http://schemas.microsoft.com/office/drawing/2014/main" id="{C944668B-E93B-4D35-9F3C-4AABB34C5D3E}"/>
              </a:ext>
            </a:extLst>
          </p:cNvPr>
          <p:cNvSpPr/>
          <p:nvPr/>
        </p:nvSpPr>
        <p:spPr>
          <a:xfrm>
            <a:off x="309561" y="2535773"/>
            <a:ext cx="8524878" cy="1200329"/>
          </a:xfrm>
          <a:prstGeom prst="rect">
            <a:avLst/>
          </a:prstGeom>
        </p:spPr>
        <p:txBody>
          <a:bodyPr wrap="square">
            <a:spAutoFit/>
          </a:bodyPr>
          <a:lstStyle/>
          <a:p>
            <a:pPr algn="ctr"/>
            <a:r>
              <a:rPr lang="en-US" b="1" dirty="0">
                <a:latin typeface="+mj-lt"/>
              </a:rPr>
              <a:t>WORKFORCE &amp; CAREER SERVICES</a:t>
            </a:r>
          </a:p>
          <a:p>
            <a:pPr algn="ctr"/>
            <a:r>
              <a:rPr lang="en-US" dirty="0"/>
              <a:t>We link youth and adults to educational opportunities that lead to better jobs and careers. Workforce and career services range from information about local job listings to financially supported occupational training. </a:t>
            </a:r>
          </a:p>
        </p:txBody>
      </p:sp>
      <p:pic>
        <p:nvPicPr>
          <p:cNvPr id="7" name="Picture 6">
            <a:extLst>
              <a:ext uri="{FF2B5EF4-FFF2-40B4-BE49-F238E27FC236}">
                <a16:creationId xmlns:a16="http://schemas.microsoft.com/office/drawing/2014/main" id="{3DC689F7-A747-4D09-AC29-BE83571BFDE4}"/>
              </a:ext>
            </a:extLst>
          </p:cNvPr>
          <p:cNvPicPr>
            <a:picLocks noChangeAspect="1"/>
          </p:cNvPicPr>
          <p:nvPr/>
        </p:nvPicPr>
        <p:blipFill>
          <a:blip r:embed="rId4"/>
          <a:stretch>
            <a:fillRect/>
          </a:stretch>
        </p:blipFill>
        <p:spPr>
          <a:xfrm>
            <a:off x="309561" y="233109"/>
            <a:ext cx="906971" cy="1119187"/>
          </a:xfrm>
          <a:prstGeom prst="rect">
            <a:avLst/>
          </a:prstGeom>
        </p:spPr>
      </p:pic>
      <p:graphicFrame>
        <p:nvGraphicFramePr>
          <p:cNvPr id="10" name="Table 9">
            <a:extLst>
              <a:ext uri="{FF2B5EF4-FFF2-40B4-BE49-F238E27FC236}">
                <a16:creationId xmlns:a16="http://schemas.microsoft.com/office/drawing/2014/main" id="{D170AD6C-577A-48A0-9C29-798160EC7D5D}"/>
              </a:ext>
            </a:extLst>
          </p:cNvPr>
          <p:cNvGraphicFramePr>
            <a:graphicFrameLocks noGrp="1"/>
          </p:cNvGraphicFramePr>
          <p:nvPr>
            <p:extLst>
              <p:ext uri="{D42A27DB-BD31-4B8C-83A1-F6EECF244321}">
                <p14:modId xmlns:p14="http://schemas.microsoft.com/office/powerpoint/2010/main" val="7666746"/>
              </p:ext>
            </p:extLst>
          </p:nvPr>
        </p:nvGraphicFramePr>
        <p:xfrm>
          <a:off x="609600" y="4068408"/>
          <a:ext cx="8224839" cy="1310640"/>
        </p:xfrm>
        <a:graphic>
          <a:graphicData uri="http://schemas.openxmlformats.org/drawingml/2006/table">
            <a:tbl>
              <a:tblPr firstRow="1" bandRow="1">
                <a:tableStyleId>{5C22544A-7EE6-4342-B048-85BDC9FD1C3A}</a:tableStyleId>
              </a:tblPr>
              <a:tblGrid>
                <a:gridCol w="3929755">
                  <a:extLst>
                    <a:ext uri="{9D8B030D-6E8A-4147-A177-3AD203B41FA5}">
                      <a16:colId xmlns:a16="http://schemas.microsoft.com/office/drawing/2014/main" val="2638055690"/>
                    </a:ext>
                  </a:extLst>
                </a:gridCol>
                <a:gridCol w="4295084">
                  <a:extLst>
                    <a:ext uri="{9D8B030D-6E8A-4147-A177-3AD203B41FA5}">
                      <a16:colId xmlns:a16="http://schemas.microsoft.com/office/drawing/2014/main" val="3352068429"/>
                    </a:ext>
                  </a:extLst>
                </a:gridCol>
              </a:tblGrid>
              <a:tr h="370840">
                <a:tc>
                  <a:txBody>
                    <a:bodyPr/>
                    <a:lstStyle/>
                    <a:p>
                      <a:pPr marL="285750" indent="-285750">
                        <a:buFont typeface="Wingdings" panose="05000000000000000000" pitchFamily="2" charset="2"/>
                        <a:buChar char="Ø"/>
                      </a:pPr>
                      <a:r>
                        <a:rPr lang="en-US" sz="2000" b="1" dirty="0">
                          <a:solidFill>
                            <a:schemeClr val="tx1"/>
                          </a:solidFill>
                          <a:latin typeface="+mn-lt"/>
                        </a:rPr>
                        <a:t>Job Referrals</a:t>
                      </a:r>
                    </a:p>
                    <a:p>
                      <a:pPr marL="285750" indent="-285750">
                        <a:buFont typeface="Wingdings" panose="05000000000000000000" pitchFamily="2" charset="2"/>
                        <a:buChar char="Ø"/>
                      </a:pPr>
                      <a:r>
                        <a:rPr lang="en-US" sz="2000" b="1" dirty="0">
                          <a:solidFill>
                            <a:schemeClr val="tx1"/>
                          </a:solidFill>
                          <a:latin typeface="+mn-lt"/>
                        </a:rPr>
                        <a:t>Job</a:t>
                      </a:r>
                      <a:r>
                        <a:rPr lang="en-US" sz="2000" b="1" baseline="0" dirty="0">
                          <a:solidFill>
                            <a:schemeClr val="tx1"/>
                          </a:solidFill>
                          <a:latin typeface="+mn-lt"/>
                        </a:rPr>
                        <a:t> Placement Assistance</a:t>
                      </a:r>
                    </a:p>
                    <a:p>
                      <a:pPr marL="285750" indent="-285750">
                        <a:buFont typeface="Wingdings" panose="05000000000000000000" pitchFamily="2" charset="2"/>
                        <a:buChar char="Ø"/>
                      </a:pPr>
                      <a:r>
                        <a:rPr lang="en-US" sz="2000" b="1" baseline="0" dirty="0">
                          <a:solidFill>
                            <a:schemeClr val="tx1"/>
                          </a:solidFill>
                          <a:latin typeface="+mn-lt"/>
                        </a:rPr>
                        <a:t>Career Counseling</a:t>
                      </a:r>
                    </a:p>
                    <a:p>
                      <a:pPr marL="285750" indent="-285750">
                        <a:buFont typeface="Wingdings" panose="05000000000000000000" pitchFamily="2" charset="2"/>
                        <a:buChar char="Ø"/>
                      </a:pPr>
                      <a:r>
                        <a:rPr lang="en-US" sz="2000" b="1" baseline="0" dirty="0">
                          <a:solidFill>
                            <a:schemeClr val="tx1"/>
                          </a:solidFill>
                          <a:latin typeface="+mn-lt"/>
                        </a:rPr>
                        <a:t>Supportive Services </a:t>
                      </a:r>
                      <a:endParaRPr lang="en-US" sz="2000" b="1" dirty="0">
                        <a:solidFill>
                          <a:schemeClr val="tx1"/>
                        </a:solidFill>
                        <a:latin typeface="+mn-lt"/>
                      </a:endParaRPr>
                    </a:p>
                  </a:txBody>
                  <a:tcPr>
                    <a:noFill/>
                  </a:tcPr>
                </a:tc>
                <a:tc>
                  <a:txBody>
                    <a:bodyPr/>
                    <a:lstStyle/>
                    <a:p>
                      <a:pPr marL="285750" indent="-285750">
                        <a:buFont typeface="Wingdings" panose="05000000000000000000" pitchFamily="2" charset="2"/>
                        <a:buChar char="Ø"/>
                      </a:pPr>
                      <a:r>
                        <a:rPr lang="en-US" sz="2000" b="1" dirty="0">
                          <a:solidFill>
                            <a:schemeClr val="tx1"/>
                          </a:solidFill>
                          <a:latin typeface="+mn-lt"/>
                        </a:rPr>
                        <a:t>Education &amp; Skill Level Assessments</a:t>
                      </a:r>
                    </a:p>
                    <a:p>
                      <a:pPr marL="285750" indent="-285750">
                        <a:buFont typeface="Wingdings" panose="05000000000000000000" pitchFamily="2" charset="2"/>
                        <a:buChar char="Ø"/>
                      </a:pPr>
                      <a:r>
                        <a:rPr lang="en-US" sz="2000" b="1" dirty="0">
                          <a:solidFill>
                            <a:schemeClr val="tx1"/>
                          </a:solidFill>
                          <a:latin typeface="+mn-lt"/>
                        </a:rPr>
                        <a:t>Assistance with Obtaining Occupational Certificates and Educational Credentials</a:t>
                      </a:r>
                    </a:p>
                  </a:txBody>
                  <a:tcPr>
                    <a:noFill/>
                  </a:tcPr>
                </a:tc>
                <a:extLst>
                  <a:ext uri="{0D108BD9-81ED-4DB2-BD59-A6C34878D82A}">
                    <a16:rowId xmlns:a16="http://schemas.microsoft.com/office/drawing/2014/main" val="2297253737"/>
                  </a:ext>
                </a:extLst>
              </a:tr>
            </a:tbl>
          </a:graphicData>
        </a:graphic>
      </p:graphicFrame>
      <p:sp>
        <p:nvSpPr>
          <p:cNvPr id="11" name="Rectangle 10">
            <a:extLst>
              <a:ext uri="{FF2B5EF4-FFF2-40B4-BE49-F238E27FC236}">
                <a16:creationId xmlns:a16="http://schemas.microsoft.com/office/drawing/2014/main" id="{4104BEA4-E0F1-4948-ABD4-A8F76DC138C7}"/>
              </a:ext>
            </a:extLst>
          </p:cNvPr>
          <p:cNvSpPr/>
          <p:nvPr/>
        </p:nvSpPr>
        <p:spPr>
          <a:xfrm>
            <a:off x="459579" y="5711355"/>
            <a:ext cx="8224839" cy="646331"/>
          </a:xfrm>
          <a:prstGeom prst="rect">
            <a:avLst/>
          </a:prstGeom>
        </p:spPr>
        <p:txBody>
          <a:bodyPr wrap="square">
            <a:spAutoFit/>
          </a:bodyPr>
          <a:lstStyle/>
          <a:p>
            <a:pPr algn="ctr"/>
            <a:r>
              <a:rPr lang="en-US" dirty="0">
                <a:latin typeface="+mj-lt"/>
              </a:rPr>
              <a:t>Services are tailored to meet the abilities and needs of individual customers, and supported by professionals in the workforce development field. </a:t>
            </a:r>
          </a:p>
        </p:txBody>
      </p:sp>
    </p:spTree>
    <p:extLst>
      <p:ext uri="{BB962C8B-B14F-4D97-AF65-F5344CB8AC3E}">
        <p14:creationId xmlns:p14="http://schemas.microsoft.com/office/powerpoint/2010/main" val="53325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3408D-39A9-4D64-8F1A-01ABD175EA5E}"/>
              </a:ext>
            </a:extLst>
          </p:cNvPr>
          <p:cNvPicPr>
            <a:picLocks noChangeAspect="1"/>
          </p:cNvPicPr>
          <p:nvPr/>
        </p:nvPicPr>
        <p:blipFill rotWithShape="1">
          <a:blip r:embed="rId2"/>
          <a:srcRect b="13793"/>
          <a:stretch/>
        </p:blipFill>
        <p:spPr>
          <a:xfrm>
            <a:off x="3185116" y="1085089"/>
            <a:ext cx="2545080" cy="2912753"/>
          </a:xfrm>
          <a:prstGeom prst="rect">
            <a:avLst/>
          </a:prstGeom>
        </p:spPr>
      </p:pic>
      <p:pic>
        <p:nvPicPr>
          <p:cNvPr id="3" name="Picture 2">
            <a:extLst>
              <a:ext uri="{FF2B5EF4-FFF2-40B4-BE49-F238E27FC236}">
                <a16:creationId xmlns:a16="http://schemas.microsoft.com/office/drawing/2014/main" id="{1515EC31-7474-4A2D-A45A-D919B386F007}"/>
              </a:ext>
            </a:extLst>
          </p:cNvPr>
          <p:cNvPicPr>
            <a:picLocks noChangeAspect="1"/>
          </p:cNvPicPr>
          <p:nvPr/>
        </p:nvPicPr>
        <p:blipFill>
          <a:blip r:embed="rId3"/>
          <a:stretch>
            <a:fillRect/>
          </a:stretch>
        </p:blipFill>
        <p:spPr>
          <a:xfrm>
            <a:off x="309561" y="233109"/>
            <a:ext cx="906971" cy="1119187"/>
          </a:xfrm>
          <a:prstGeom prst="rect">
            <a:avLst/>
          </a:prstGeom>
        </p:spPr>
      </p:pic>
      <p:sp>
        <p:nvSpPr>
          <p:cNvPr id="5" name="Rectangle 4">
            <a:extLst>
              <a:ext uri="{FF2B5EF4-FFF2-40B4-BE49-F238E27FC236}">
                <a16:creationId xmlns:a16="http://schemas.microsoft.com/office/drawing/2014/main" id="{5BE83091-DF39-4FC2-9C7A-7E58542DB5E3}"/>
              </a:ext>
            </a:extLst>
          </p:cNvPr>
          <p:cNvSpPr/>
          <p:nvPr/>
        </p:nvSpPr>
        <p:spPr>
          <a:xfrm>
            <a:off x="1216532" y="500314"/>
            <a:ext cx="7617906" cy="584775"/>
          </a:xfrm>
          <a:prstGeom prst="rect">
            <a:avLst/>
          </a:prstGeom>
        </p:spPr>
        <p:txBody>
          <a:bodyPr wrap="square">
            <a:spAutoFit/>
          </a:bodyPr>
          <a:lstStyle/>
          <a:p>
            <a:r>
              <a:rPr lang="en-US" sz="3200" b="1" dirty="0">
                <a:latin typeface="+mj-lt"/>
              </a:rPr>
              <a:t>WHAT WE DO… From the Fields to a Dream.</a:t>
            </a:r>
            <a:endParaRPr lang="en-US" sz="3200" dirty="0">
              <a:latin typeface="+mj-lt"/>
            </a:endParaRPr>
          </a:p>
        </p:txBody>
      </p:sp>
      <p:sp>
        <p:nvSpPr>
          <p:cNvPr id="7" name="Rectangle 6">
            <a:extLst>
              <a:ext uri="{FF2B5EF4-FFF2-40B4-BE49-F238E27FC236}">
                <a16:creationId xmlns:a16="http://schemas.microsoft.com/office/drawing/2014/main" id="{9434D317-FC9C-416E-B8D9-E21579EC031B}"/>
              </a:ext>
            </a:extLst>
          </p:cNvPr>
          <p:cNvSpPr/>
          <p:nvPr/>
        </p:nvSpPr>
        <p:spPr>
          <a:xfrm>
            <a:off x="763047" y="4054876"/>
            <a:ext cx="7617906" cy="2446824"/>
          </a:xfrm>
          <a:prstGeom prst="rect">
            <a:avLst/>
          </a:prstGeom>
        </p:spPr>
        <p:txBody>
          <a:bodyPr wrap="square">
            <a:spAutoFit/>
          </a:bodyPr>
          <a:lstStyle/>
          <a:p>
            <a:pPr algn="just"/>
            <a:r>
              <a:rPr lang="en-US" sz="1700" dirty="0"/>
              <a:t>Giovanna Rojas, “Gigi,” is an NFJP Youth Participant with the Telamon TRC-Dunn office and is a dependent of a farmworker family. She is on track to graduate from Sampson Community College May 2019 with an Associates Degree in Criminal Justice in less than 18 months. She will then begin Basic Law Enforcement Training in Fall 2019. Through Telamon’s Work Experience activity, Gigi gained skills as an Administrative Intern and Translator for the Department. She worked alongside Detective Brennan and assisted with traffic stops, ride-</a:t>
            </a:r>
            <a:r>
              <a:rPr lang="en-US" sz="1700" dirty="0" err="1"/>
              <a:t>alongs</a:t>
            </a:r>
            <a:r>
              <a:rPr lang="en-US" sz="1700" dirty="0"/>
              <a:t>, and became a huge asset to the department, not just for her bilingual ability, but for the way she genuinely cared about community relations/policing. </a:t>
            </a:r>
            <a:endParaRPr lang="en-US" sz="1700" dirty="0">
              <a:latin typeface="+mj-lt"/>
            </a:endParaRPr>
          </a:p>
        </p:txBody>
      </p:sp>
      <p:pic>
        <p:nvPicPr>
          <p:cNvPr id="8" name="Picture 7">
            <a:extLst>
              <a:ext uri="{FF2B5EF4-FFF2-40B4-BE49-F238E27FC236}">
                <a16:creationId xmlns:a16="http://schemas.microsoft.com/office/drawing/2014/main" id="{9B19609A-F997-47E0-9EA3-FEFBB6DA7387}"/>
              </a:ext>
            </a:extLst>
          </p:cNvPr>
          <p:cNvPicPr>
            <a:picLocks noChangeAspect="1"/>
          </p:cNvPicPr>
          <p:nvPr/>
        </p:nvPicPr>
        <p:blipFill>
          <a:blip r:embed="rId4"/>
          <a:stretch>
            <a:fillRect/>
          </a:stretch>
        </p:blipFill>
        <p:spPr>
          <a:xfrm>
            <a:off x="6213280" y="1409506"/>
            <a:ext cx="1919410" cy="2263918"/>
          </a:xfrm>
          <a:prstGeom prst="rect">
            <a:avLst/>
          </a:prstGeom>
        </p:spPr>
      </p:pic>
    </p:spTree>
    <p:extLst>
      <p:ext uri="{BB962C8B-B14F-4D97-AF65-F5344CB8AC3E}">
        <p14:creationId xmlns:p14="http://schemas.microsoft.com/office/powerpoint/2010/main" val="428358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EC31-7474-4A2D-A45A-D919B386F007}"/>
              </a:ext>
            </a:extLst>
          </p:cNvPr>
          <p:cNvPicPr>
            <a:picLocks noChangeAspect="1"/>
          </p:cNvPicPr>
          <p:nvPr/>
        </p:nvPicPr>
        <p:blipFill>
          <a:blip r:embed="rId2"/>
          <a:stretch>
            <a:fillRect/>
          </a:stretch>
        </p:blipFill>
        <p:spPr>
          <a:xfrm>
            <a:off x="309561" y="233109"/>
            <a:ext cx="906971" cy="1119187"/>
          </a:xfrm>
          <a:prstGeom prst="rect">
            <a:avLst/>
          </a:prstGeom>
        </p:spPr>
      </p:pic>
      <p:sp>
        <p:nvSpPr>
          <p:cNvPr id="5" name="Rectangle 4">
            <a:extLst>
              <a:ext uri="{FF2B5EF4-FFF2-40B4-BE49-F238E27FC236}">
                <a16:creationId xmlns:a16="http://schemas.microsoft.com/office/drawing/2014/main" id="{5BE83091-DF39-4FC2-9C7A-7E58542DB5E3}"/>
              </a:ext>
            </a:extLst>
          </p:cNvPr>
          <p:cNvSpPr/>
          <p:nvPr/>
        </p:nvSpPr>
        <p:spPr>
          <a:xfrm>
            <a:off x="1216532" y="500314"/>
            <a:ext cx="7617906" cy="584775"/>
          </a:xfrm>
          <a:prstGeom prst="rect">
            <a:avLst/>
          </a:prstGeom>
        </p:spPr>
        <p:txBody>
          <a:bodyPr wrap="square">
            <a:spAutoFit/>
          </a:bodyPr>
          <a:lstStyle/>
          <a:p>
            <a:r>
              <a:rPr lang="en-US" sz="3200" b="1" dirty="0">
                <a:latin typeface="+mj-lt"/>
              </a:rPr>
              <a:t>WHAT WE DO… From the Fields to a Dream.</a:t>
            </a:r>
            <a:endParaRPr lang="en-US" sz="3200" dirty="0">
              <a:latin typeface="+mj-lt"/>
            </a:endParaRPr>
          </a:p>
        </p:txBody>
      </p:sp>
      <p:pic>
        <p:nvPicPr>
          <p:cNvPr id="6" name="Picture 5">
            <a:extLst>
              <a:ext uri="{FF2B5EF4-FFF2-40B4-BE49-F238E27FC236}">
                <a16:creationId xmlns:a16="http://schemas.microsoft.com/office/drawing/2014/main" id="{5C77493D-0157-4F16-A780-4F47A3C5A344}"/>
              </a:ext>
            </a:extLst>
          </p:cNvPr>
          <p:cNvPicPr>
            <a:picLocks noChangeAspect="1"/>
          </p:cNvPicPr>
          <p:nvPr/>
        </p:nvPicPr>
        <p:blipFill>
          <a:blip r:embed="rId3"/>
          <a:stretch>
            <a:fillRect/>
          </a:stretch>
        </p:blipFill>
        <p:spPr>
          <a:xfrm>
            <a:off x="3185116" y="1085089"/>
            <a:ext cx="2545080" cy="2865120"/>
          </a:xfrm>
          <a:prstGeom prst="rect">
            <a:avLst/>
          </a:prstGeom>
        </p:spPr>
      </p:pic>
      <p:sp>
        <p:nvSpPr>
          <p:cNvPr id="7" name="Rectangle 6">
            <a:extLst>
              <a:ext uri="{FF2B5EF4-FFF2-40B4-BE49-F238E27FC236}">
                <a16:creationId xmlns:a16="http://schemas.microsoft.com/office/drawing/2014/main" id="{9434D317-FC9C-416E-B8D9-E21579EC031B}"/>
              </a:ext>
            </a:extLst>
          </p:cNvPr>
          <p:cNvSpPr/>
          <p:nvPr/>
        </p:nvSpPr>
        <p:spPr>
          <a:xfrm>
            <a:off x="765545" y="3950209"/>
            <a:ext cx="7617906" cy="1923604"/>
          </a:xfrm>
          <a:prstGeom prst="rect">
            <a:avLst/>
          </a:prstGeom>
        </p:spPr>
        <p:txBody>
          <a:bodyPr wrap="square">
            <a:spAutoFit/>
          </a:bodyPr>
          <a:lstStyle/>
          <a:p>
            <a:pPr algn="just"/>
            <a:r>
              <a:rPr lang="en-US" sz="1700" dirty="0">
                <a:latin typeface="+mj-lt"/>
              </a:rPr>
              <a:t>George completed the barber program, obtained his license and fulfilled his dream of becoming a barber. Today, George is working at a profitable barbershop in Elizabeth, NC.  He also creates barbering how-to videos which he posts on YouTube. George’s success as a barber has enabled him to purchase a car and a home, and he is now married. George is happy to be earning a living in the career he always dreamed of and he is very grateful for all the support and assistance he received from Telamon-TRC's National Farmworkers Jobs Program.</a:t>
            </a:r>
          </a:p>
        </p:txBody>
      </p:sp>
      <p:pic>
        <p:nvPicPr>
          <p:cNvPr id="9" name="Picture 8">
            <a:extLst>
              <a:ext uri="{FF2B5EF4-FFF2-40B4-BE49-F238E27FC236}">
                <a16:creationId xmlns:a16="http://schemas.microsoft.com/office/drawing/2014/main" id="{6194AF9C-B96D-4767-8F4B-8B1D0DB0437E}"/>
              </a:ext>
            </a:extLst>
          </p:cNvPr>
          <p:cNvPicPr>
            <a:picLocks noChangeAspect="1"/>
          </p:cNvPicPr>
          <p:nvPr/>
        </p:nvPicPr>
        <p:blipFill>
          <a:blip r:embed="rId4"/>
          <a:stretch>
            <a:fillRect/>
          </a:stretch>
        </p:blipFill>
        <p:spPr>
          <a:xfrm>
            <a:off x="6230357" y="1419084"/>
            <a:ext cx="1919410" cy="2263918"/>
          </a:xfrm>
          <a:prstGeom prst="rect">
            <a:avLst/>
          </a:prstGeom>
        </p:spPr>
      </p:pic>
    </p:spTree>
    <p:extLst>
      <p:ext uri="{BB962C8B-B14F-4D97-AF65-F5344CB8AC3E}">
        <p14:creationId xmlns:p14="http://schemas.microsoft.com/office/powerpoint/2010/main" val="11011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EC31-7474-4A2D-A45A-D919B386F007}"/>
              </a:ext>
            </a:extLst>
          </p:cNvPr>
          <p:cNvPicPr>
            <a:picLocks noChangeAspect="1"/>
          </p:cNvPicPr>
          <p:nvPr/>
        </p:nvPicPr>
        <p:blipFill>
          <a:blip r:embed="rId2"/>
          <a:stretch>
            <a:fillRect/>
          </a:stretch>
        </p:blipFill>
        <p:spPr>
          <a:xfrm>
            <a:off x="309561" y="233109"/>
            <a:ext cx="906971" cy="1119187"/>
          </a:xfrm>
          <a:prstGeom prst="rect">
            <a:avLst/>
          </a:prstGeom>
        </p:spPr>
      </p:pic>
      <p:sp>
        <p:nvSpPr>
          <p:cNvPr id="5" name="Rectangle 4">
            <a:extLst>
              <a:ext uri="{FF2B5EF4-FFF2-40B4-BE49-F238E27FC236}">
                <a16:creationId xmlns:a16="http://schemas.microsoft.com/office/drawing/2014/main" id="{5BE83091-DF39-4FC2-9C7A-7E58542DB5E3}"/>
              </a:ext>
            </a:extLst>
          </p:cNvPr>
          <p:cNvSpPr/>
          <p:nvPr/>
        </p:nvSpPr>
        <p:spPr>
          <a:xfrm>
            <a:off x="1216532" y="500314"/>
            <a:ext cx="7617906" cy="584775"/>
          </a:xfrm>
          <a:prstGeom prst="rect">
            <a:avLst/>
          </a:prstGeom>
        </p:spPr>
        <p:txBody>
          <a:bodyPr wrap="square">
            <a:spAutoFit/>
          </a:bodyPr>
          <a:lstStyle/>
          <a:p>
            <a:r>
              <a:rPr lang="en-US" sz="3200" b="1" dirty="0">
                <a:latin typeface="+mj-lt"/>
              </a:rPr>
              <a:t>WHAT THIS MEANS FOR YOU…</a:t>
            </a:r>
            <a:endParaRPr lang="en-US" sz="3200" dirty="0">
              <a:latin typeface="+mj-lt"/>
            </a:endParaRPr>
          </a:p>
        </p:txBody>
      </p:sp>
      <p:sp>
        <p:nvSpPr>
          <p:cNvPr id="4" name="Rectangle 3">
            <a:extLst>
              <a:ext uri="{FF2B5EF4-FFF2-40B4-BE49-F238E27FC236}">
                <a16:creationId xmlns:a16="http://schemas.microsoft.com/office/drawing/2014/main" id="{9440C054-327E-43FD-A12F-6B537D61452C}"/>
              </a:ext>
            </a:extLst>
          </p:cNvPr>
          <p:cNvSpPr/>
          <p:nvPr/>
        </p:nvSpPr>
        <p:spPr>
          <a:xfrm>
            <a:off x="1239318" y="1893529"/>
            <a:ext cx="7483151" cy="830997"/>
          </a:xfrm>
          <a:prstGeom prst="rect">
            <a:avLst/>
          </a:prstGeom>
        </p:spPr>
        <p:txBody>
          <a:bodyPr wrap="square">
            <a:spAutoFit/>
          </a:bodyPr>
          <a:lstStyle/>
          <a:p>
            <a:pPr marL="342900" indent="-342900">
              <a:buFont typeface="Wingdings" panose="05000000000000000000" pitchFamily="2" charset="2"/>
              <a:buChar char="Ø"/>
            </a:pPr>
            <a:r>
              <a:rPr lang="en-US" sz="2400" dirty="0">
                <a:latin typeface="Gill Sans MT" panose="020B0502020104020203" pitchFamily="34" charset="0"/>
              </a:rPr>
              <a:t>a trained workforce based on your needs</a:t>
            </a:r>
          </a:p>
          <a:p>
            <a:pPr marL="342900" indent="-342900">
              <a:buFont typeface="Wingdings" panose="05000000000000000000" pitchFamily="2" charset="2"/>
              <a:buChar char="Ø"/>
            </a:pPr>
            <a:r>
              <a:rPr lang="en-US" sz="2400" dirty="0">
                <a:latin typeface="Gill Sans MT" panose="020B0502020104020203" pitchFamily="34" charset="0"/>
              </a:rPr>
              <a:t>incentives for hiring program participants</a:t>
            </a:r>
          </a:p>
        </p:txBody>
      </p:sp>
      <p:sp>
        <p:nvSpPr>
          <p:cNvPr id="6" name="Rectangle 5">
            <a:extLst>
              <a:ext uri="{FF2B5EF4-FFF2-40B4-BE49-F238E27FC236}">
                <a16:creationId xmlns:a16="http://schemas.microsoft.com/office/drawing/2014/main" id="{B8D2CD61-29ED-47D6-9833-F70D5BD7E57E}"/>
              </a:ext>
            </a:extLst>
          </p:cNvPr>
          <p:cNvSpPr/>
          <p:nvPr/>
        </p:nvSpPr>
        <p:spPr>
          <a:xfrm>
            <a:off x="1239318" y="3336754"/>
            <a:ext cx="5467739" cy="830997"/>
          </a:xfrm>
          <a:prstGeom prst="rect">
            <a:avLst/>
          </a:prstGeom>
        </p:spPr>
        <p:txBody>
          <a:bodyPr wrap="square">
            <a:spAutoFit/>
          </a:bodyPr>
          <a:lstStyle/>
          <a:p>
            <a:pPr marL="342900" indent="-342900">
              <a:buFont typeface="Wingdings" panose="05000000000000000000" pitchFamily="2" charset="2"/>
              <a:buChar char="Ø"/>
            </a:pPr>
            <a:r>
              <a:rPr lang="en-US" sz="2400" dirty="0">
                <a:latin typeface="Gill Sans MT" panose="020B0502020104020203" pitchFamily="34" charset="0"/>
              </a:rPr>
              <a:t>bilingual staff that can assist you with connecting to a broader client base</a:t>
            </a:r>
          </a:p>
        </p:txBody>
      </p:sp>
      <p:sp>
        <p:nvSpPr>
          <p:cNvPr id="7" name="Rectangle 6">
            <a:extLst>
              <a:ext uri="{FF2B5EF4-FFF2-40B4-BE49-F238E27FC236}">
                <a16:creationId xmlns:a16="http://schemas.microsoft.com/office/drawing/2014/main" id="{B0FBC1FA-DEC7-459A-B5CB-C90039945407}"/>
              </a:ext>
            </a:extLst>
          </p:cNvPr>
          <p:cNvSpPr/>
          <p:nvPr/>
        </p:nvSpPr>
        <p:spPr>
          <a:xfrm>
            <a:off x="1239318" y="4784732"/>
            <a:ext cx="7595120" cy="1569660"/>
          </a:xfrm>
          <a:prstGeom prst="rect">
            <a:avLst/>
          </a:prstGeom>
        </p:spPr>
        <p:txBody>
          <a:bodyPr wrap="square">
            <a:spAutoFit/>
          </a:bodyPr>
          <a:lstStyle/>
          <a:p>
            <a:pPr marL="285750" indent="-285750">
              <a:buFont typeface="Wingdings" panose="05000000000000000000" pitchFamily="2" charset="2"/>
              <a:buChar char="Ø"/>
            </a:pPr>
            <a:r>
              <a:rPr lang="en-US" sz="2400" dirty="0">
                <a:latin typeface="Gill Sans MT" panose="020B0502020104020203" pitchFamily="34" charset="0"/>
              </a:rPr>
              <a:t>bilingual staff that can assist you with connecting to a broader client base</a:t>
            </a:r>
          </a:p>
          <a:p>
            <a:pPr marL="285750" indent="-285750">
              <a:buFont typeface="Wingdings" panose="05000000000000000000" pitchFamily="2" charset="2"/>
              <a:buChar char="Ø"/>
            </a:pPr>
            <a:r>
              <a:rPr lang="en-US" sz="2400" dirty="0">
                <a:latin typeface="Gill Sans MT" panose="020B0502020104020203" pitchFamily="34" charset="0"/>
              </a:rPr>
              <a:t>additional resources to improve the community by empowering the individuals</a:t>
            </a:r>
          </a:p>
        </p:txBody>
      </p:sp>
      <p:sp>
        <p:nvSpPr>
          <p:cNvPr id="8" name="Rectangle 7">
            <a:extLst>
              <a:ext uri="{FF2B5EF4-FFF2-40B4-BE49-F238E27FC236}">
                <a16:creationId xmlns:a16="http://schemas.microsoft.com/office/drawing/2014/main" id="{B343CF36-3BCB-436F-A07E-A038A3349BA2}"/>
              </a:ext>
            </a:extLst>
          </p:cNvPr>
          <p:cNvSpPr/>
          <p:nvPr/>
        </p:nvSpPr>
        <p:spPr>
          <a:xfrm>
            <a:off x="492871" y="1370309"/>
            <a:ext cx="3262111" cy="523220"/>
          </a:xfrm>
          <a:prstGeom prst="rect">
            <a:avLst/>
          </a:prstGeom>
        </p:spPr>
        <p:txBody>
          <a:bodyPr wrap="none">
            <a:spAutoFit/>
          </a:bodyPr>
          <a:lstStyle/>
          <a:p>
            <a:r>
              <a:rPr lang="en-US" sz="2800" b="1" dirty="0">
                <a:latin typeface="Gill Sans MT" panose="020B0502020104020203" pitchFamily="34" charset="0"/>
              </a:rPr>
              <a:t>Business Partners:</a:t>
            </a:r>
            <a:endParaRPr lang="en-US" sz="2800" b="1" dirty="0"/>
          </a:p>
        </p:txBody>
      </p:sp>
      <p:sp>
        <p:nvSpPr>
          <p:cNvPr id="9" name="Rectangle 8">
            <a:extLst>
              <a:ext uri="{FF2B5EF4-FFF2-40B4-BE49-F238E27FC236}">
                <a16:creationId xmlns:a16="http://schemas.microsoft.com/office/drawing/2014/main" id="{BC69EBE9-B678-4C30-866D-1400CB0E7D04}"/>
              </a:ext>
            </a:extLst>
          </p:cNvPr>
          <p:cNvSpPr/>
          <p:nvPr/>
        </p:nvSpPr>
        <p:spPr>
          <a:xfrm>
            <a:off x="492871" y="2810415"/>
            <a:ext cx="3640612" cy="523220"/>
          </a:xfrm>
          <a:prstGeom prst="rect">
            <a:avLst/>
          </a:prstGeom>
        </p:spPr>
        <p:txBody>
          <a:bodyPr wrap="none">
            <a:spAutoFit/>
          </a:bodyPr>
          <a:lstStyle/>
          <a:p>
            <a:r>
              <a:rPr lang="en-US" sz="2800" b="1">
                <a:latin typeface="Gill Sans MT" panose="020B0502020104020203" pitchFamily="34" charset="0"/>
              </a:rPr>
              <a:t>Workforce Partners:</a:t>
            </a:r>
            <a:endParaRPr lang="en-US" sz="2800" b="1"/>
          </a:p>
        </p:txBody>
      </p:sp>
      <p:sp>
        <p:nvSpPr>
          <p:cNvPr id="10" name="Rectangle 9">
            <a:extLst>
              <a:ext uri="{FF2B5EF4-FFF2-40B4-BE49-F238E27FC236}">
                <a16:creationId xmlns:a16="http://schemas.microsoft.com/office/drawing/2014/main" id="{1E77FE59-2E23-4941-94D2-8463C04B2A82}"/>
              </a:ext>
            </a:extLst>
          </p:cNvPr>
          <p:cNvSpPr/>
          <p:nvPr/>
        </p:nvSpPr>
        <p:spPr>
          <a:xfrm>
            <a:off x="492871" y="4250521"/>
            <a:ext cx="3856505" cy="523220"/>
          </a:xfrm>
          <a:prstGeom prst="rect">
            <a:avLst/>
          </a:prstGeom>
        </p:spPr>
        <p:txBody>
          <a:bodyPr wrap="none">
            <a:spAutoFit/>
          </a:bodyPr>
          <a:lstStyle/>
          <a:p>
            <a:r>
              <a:rPr lang="en-US" sz="2800" b="1">
                <a:latin typeface="Gill Sans MT" panose="020B0502020104020203" pitchFamily="34" charset="0"/>
              </a:rPr>
              <a:t>Community Partners:</a:t>
            </a:r>
            <a:endParaRPr lang="en-US" sz="2800" b="1"/>
          </a:p>
        </p:txBody>
      </p:sp>
      <p:pic>
        <p:nvPicPr>
          <p:cNvPr id="11" name="Picture 10">
            <a:extLst>
              <a:ext uri="{FF2B5EF4-FFF2-40B4-BE49-F238E27FC236}">
                <a16:creationId xmlns:a16="http://schemas.microsoft.com/office/drawing/2014/main" id="{83422EED-D09F-4F25-B66B-7CA37F34C9D3}"/>
              </a:ext>
            </a:extLst>
          </p:cNvPr>
          <p:cNvPicPr>
            <a:picLocks noChangeAspect="1"/>
          </p:cNvPicPr>
          <p:nvPr/>
        </p:nvPicPr>
        <p:blipFill>
          <a:blip r:embed="rId3"/>
          <a:stretch>
            <a:fillRect/>
          </a:stretch>
        </p:blipFill>
        <p:spPr>
          <a:xfrm>
            <a:off x="6349109" y="2427740"/>
            <a:ext cx="2373360" cy="2356992"/>
          </a:xfrm>
          <a:prstGeom prst="rect">
            <a:avLst/>
          </a:prstGeom>
        </p:spPr>
      </p:pic>
      <p:pic>
        <p:nvPicPr>
          <p:cNvPr id="12" name="Picture 11">
            <a:extLst>
              <a:ext uri="{FF2B5EF4-FFF2-40B4-BE49-F238E27FC236}">
                <a16:creationId xmlns:a16="http://schemas.microsoft.com/office/drawing/2014/main" id="{CD38DDCD-90D6-4750-B129-9CFD30806D64}"/>
              </a:ext>
            </a:extLst>
          </p:cNvPr>
          <p:cNvPicPr>
            <a:picLocks noChangeAspect="1"/>
          </p:cNvPicPr>
          <p:nvPr/>
        </p:nvPicPr>
        <p:blipFill>
          <a:blip r:embed="rId4"/>
          <a:stretch>
            <a:fillRect/>
          </a:stretch>
        </p:blipFill>
        <p:spPr>
          <a:xfrm>
            <a:off x="7825211" y="207267"/>
            <a:ext cx="1009227" cy="1190370"/>
          </a:xfrm>
          <a:prstGeom prst="rect">
            <a:avLst/>
          </a:prstGeom>
        </p:spPr>
      </p:pic>
    </p:spTree>
    <p:extLst>
      <p:ext uri="{BB962C8B-B14F-4D97-AF65-F5344CB8AC3E}">
        <p14:creationId xmlns:p14="http://schemas.microsoft.com/office/powerpoint/2010/main" val="204951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EC31-7474-4A2D-A45A-D919B386F007}"/>
              </a:ext>
            </a:extLst>
          </p:cNvPr>
          <p:cNvPicPr>
            <a:picLocks noChangeAspect="1"/>
          </p:cNvPicPr>
          <p:nvPr/>
        </p:nvPicPr>
        <p:blipFill>
          <a:blip r:embed="rId2"/>
          <a:stretch>
            <a:fillRect/>
          </a:stretch>
        </p:blipFill>
        <p:spPr>
          <a:xfrm>
            <a:off x="309561" y="233109"/>
            <a:ext cx="1051032" cy="1296956"/>
          </a:xfrm>
          <a:prstGeom prst="rect">
            <a:avLst/>
          </a:prstGeom>
        </p:spPr>
      </p:pic>
      <p:sp>
        <p:nvSpPr>
          <p:cNvPr id="5" name="Rectangle 4">
            <a:extLst>
              <a:ext uri="{FF2B5EF4-FFF2-40B4-BE49-F238E27FC236}">
                <a16:creationId xmlns:a16="http://schemas.microsoft.com/office/drawing/2014/main" id="{5BE83091-DF39-4FC2-9C7A-7E58542DB5E3}"/>
              </a:ext>
            </a:extLst>
          </p:cNvPr>
          <p:cNvSpPr/>
          <p:nvPr/>
        </p:nvSpPr>
        <p:spPr>
          <a:xfrm>
            <a:off x="1216532" y="500314"/>
            <a:ext cx="7617906" cy="769441"/>
          </a:xfrm>
          <a:prstGeom prst="rect">
            <a:avLst/>
          </a:prstGeom>
        </p:spPr>
        <p:txBody>
          <a:bodyPr wrap="square">
            <a:spAutoFit/>
          </a:bodyPr>
          <a:lstStyle/>
          <a:p>
            <a:r>
              <a:rPr lang="en-US" sz="4400" b="1" dirty="0">
                <a:latin typeface="+mj-lt"/>
              </a:rPr>
              <a:t>A Moment of </a:t>
            </a:r>
            <a:endParaRPr lang="en-US" sz="4400" dirty="0">
              <a:latin typeface="+mj-lt"/>
            </a:endParaRPr>
          </a:p>
        </p:txBody>
      </p:sp>
      <p:pic>
        <p:nvPicPr>
          <p:cNvPr id="8" name="Picture 7">
            <a:extLst>
              <a:ext uri="{FF2B5EF4-FFF2-40B4-BE49-F238E27FC236}">
                <a16:creationId xmlns:a16="http://schemas.microsoft.com/office/drawing/2014/main" id="{3AB73A4D-801E-47BD-B5B8-0D963147AD9D}"/>
              </a:ext>
            </a:extLst>
          </p:cNvPr>
          <p:cNvPicPr>
            <a:picLocks noChangeAspect="1"/>
          </p:cNvPicPr>
          <p:nvPr/>
        </p:nvPicPr>
        <p:blipFill rotWithShape="1">
          <a:blip r:embed="rId3"/>
          <a:srcRect t="31257" b="26541"/>
          <a:stretch/>
        </p:blipFill>
        <p:spPr>
          <a:xfrm>
            <a:off x="4589106" y="348495"/>
            <a:ext cx="4097694" cy="1296956"/>
          </a:xfrm>
          <a:prstGeom prst="rect">
            <a:avLst/>
          </a:prstGeom>
        </p:spPr>
      </p:pic>
      <p:sp>
        <p:nvSpPr>
          <p:cNvPr id="10" name="Rectangle 9">
            <a:extLst>
              <a:ext uri="{FF2B5EF4-FFF2-40B4-BE49-F238E27FC236}">
                <a16:creationId xmlns:a16="http://schemas.microsoft.com/office/drawing/2014/main" id="{CCABE9AE-622F-41DC-B33E-CB111AD9C3D2}"/>
              </a:ext>
            </a:extLst>
          </p:cNvPr>
          <p:cNvSpPr/>
          <p:nvPr/>
        </p:nvSpPr>
        <p:spPr>
          <a:xfrm>
            <a:off x="457200" y="2286201"/>
            <a:ext cx="8229600" cy="1754326"/>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latin typeface="Gill Sans MT" panose="020B0502020104020203" pitchFamily="34" charset="0"/>
              </a:rPr>
              <a:t>Thank you all for attending and for your support as we strive to make an impact in the farmworker community!!!</a:t>
            </a:r>
          </a:p>
        </p:txBody>
      </p:sp>
      <p:sp>
        <p:nvSpPr>
          <p:cNvPr id="11" name="Rectangle 10">
            <a:extLst>
              <a:ext uri="{FF2B5EF4-FFF2-40B4-BE49-F238E27FC236}">
                <a16:creationId xmlns:a16="http://schemas.microsoft.com/office/drawing/2014/main" id="{D0C8C4EA-3B9D-4EE8-A8A6-0C5332A4F31B}"/>
              </a:ext>
            </a:extLst>
          </p:cNvPr>
          <p:cNvSpPr/>
          <p:nvPr/>
        </p:nvSpPr>
        <p:spPr>
          <a:xfrm>
            <a:off x="474306" y="4348026"/>
            <a:ext cx="8229600" cy="2246769"/>
          </a:xfrm>
          <a:prstGeom prst="rect">
            <a:avLst/>
          </a:prstGeom>
        </p:spPr>
        <p:txBody>
          <a:bodyPr wrap="square" anchor="t">
            <a:spAutoFit/>
          </a:bodyPr>
          <a:lstStyle/>
          <a:p>
            <a:pPr algn="ctr"/>
            <a:r>
              <a:rPr lang="en-US" sz="2800" dirty="0">
                <a:effectLst>
                  <a:outerShdw blurRad="38100" dist="38100" dir="2700000" algn="tl">
                    <a:srgbClr val="000000">
                      <a:alpha val="43137"/>
                    </a:srgbClr>
                  </a:outerShdw>
                </a:effectLst>
                <a:latin typeface="Gill Sans MT" panose="020B0502020104020203" pitchFamily="34" charset="0"/>
              </a:rPr>
              <a:t>Contact Us</a:t>
            </a:r>
            <a:endParaRPr lang="en-US" dirty="0">
              <a:latin typeface="Calibri"/>
              <a:cs typeface="Calibri"/>
            </a:endParaRPr>
          </a:p>
          <a:p>
            <a:pPr marL="342900" indent="-342900" algn="ctr">
              <a:buFont typeface="Wingdings"/>
              <a:buChar char="Ø"/>
            </a:pPr>
            <a:r>
              <a:rPr lang="en-US" sz="2400" dirty="0">
                <a:latin typeface="Gill Sans MT"/>
                <a:cs typeface="Calibri"/>
                <a:hlinkClick r:id="rId4"/>
              </a:rPr>
              <a:t>www.telamon.org</a:t>
            </a:r>
            <a:r>
              <a:rPr lang="en-US" sz="2400" dirty="0">
                <a:latin typeface="Gill Sans MT"/>
                <a:cs typeface="Calibri"/>
              </a:rPr>
              <a:t> </a:t>
            </a:r>
          </a:p>
          <a:p>
            <a:pPr marL="342900" indent="-342900" algn="ctr">
              <a:buFont typeface="Wingdings"/>
              <a:buChar char="Ø"/>
            </a:pPr>
            <a:r>
              <a:rPr lang="en-US" sz="2400" dirty="0">
                <a:latin typeface="Gill Sans MT" panose="020B0502020104020203" pitchFamily="34" charset="0"/>
                <a:hlinkClick r:id="rId5"/>
              </a:rPr>
              <a:t>NC01@telamon.org</a:t>
            </a:r>
            <a:r>
              <a:rPr lang="en-US" sz="2400" dirty="0">
                <a:latin typeface="Gill Sans MT" panose="020B0502020104020203" pitchFamily="34" charset="0"/>
              </a:rPr>
              <a:t> </a:t>
            </a:r>
          </a:p>
          <a:p>
            <a:pPr marL="342900" indent="-342900" algn="ctr">
              <a:buFont typeface="Wingdings"/>
              <a:buChar char="Ø"/>
            </a:pPr>
            <a:endParaRPr lang="en-US" sz="4000" dirty="0">
              <a:latin typeface="Gill Sans MT" panose="020B0502020104020203" pitchFamily="34" charset="0"/>
            </a:endParaRPr>
          </a:p>
          <a:p>
            <a:pPr algn="ctr"/>
            <a:r>
              <a:rPr lang="en-US" sz="2400" dirty="0">
                <a:latin typeface="Gill Sans MT" panose="020B0502020104020203" pitchFamily="34" charset="0"/>
                <a:hlinkClick r:id="rId6"/>
              </a:rPr>
              <a:t>https://www.facebook.com/Telamon.Corporation/</a:t>
            </a:r>
            <a:r>
              <a:rPr lang="en-US" sz="2400" dirty="0">
                <a:latin typeface="Gill Sans MT" panose="020B0502020104020203" pitchFamily="34" charset="0"/>
              </a:rPr>
              <a:t> </a:t>
            </a:r>
            <a:endParaRPr lang="en-US" dirty="0"/>
          </a:p>
        </p:txBody>
      </p:sp>
      <p:pic>
        <p:nvPicPr>
          <p:cNvPr id="4" name="Picture 3">
            <a:extLst>
              <a:ext uri="{FF2B5EF4-FFF2-40B4-BE49-F238E27FC236}">
                <a16:creationId xmlns:a16="http://schemas.microsoft.com/office/drawing/2014/main" id="{34C9E62C-1A3E-417E-913F-7F8F6351CBF5}"/>
              </a:ext>
            </a:extLst>
          </p:cNvPr>
          <p:cNvPicPr>
            <a:picLocks noChangeAspect="1"/>
          </p:cNvPicPr>
          <p:nvPr/>
        </p:nvPicPr>
        <p:blipFill>
          <a:blip r:embed="rId7"/>
          <a:stretch>
            <a:fillRect/>
          </a:stretch>
        </p:blipFill>
        <p:spPr>
          <a:xfrm>
            <a:off x="3828878" y="5652231"/>
            <a:ext cx="1520456" cy="456813"/>
          </a:xfrm>
          <a:prstGeom prst="rect">
            <a:avLst/>
          </a:prstGeom>
        </p:spPr>
      </p:pic>
    </p:spTree>
    <p:extLst>
      <p:ext uri="{BB962C8B-B14F-4D97-AF65-F5344CB8AC3E}">
        <p14:creationId xmlns:p14="http://schemas.microsoft.com/office/powerpoint/2010/main" val="86577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627FD83465714D9C89E67C11F79193" ma:contentTypeVersion="2" ma:contentTypeDescription="Create a new document." ma:contentTypeScope="" ma:versionID="9566228a37d14822f092fc6b8639f091">
  <xsd:schema xmlns:xsd="http://www.w3.org/2001/XMLSchema" xmlns:xs="http://www.w3.org/2001/XMLSchema" xmlns:p="http://schemas.microsoft.com/office/2006/metadata/properties" xmlns:ns2="4de1c158-4fa4-4079-bb35-ae5314308359" targetNamespace="http://schemas.microsoft.com/office/2006/metadata/properties" ma:root="true" ma:fieldsID="7744e6de69df4524eda9b24677962e4b" ns2:_="">
    <xsd:import namespace="4de1c158-4fa4-4079-bb35-ae531430835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1c158-4fa4-4079-bb35-ae53143083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03662E-9F1D-4FF2-BE07-97862A2B785C}">
  <ds:schemaRefs>
    <ds:schemaRef ds:uri="http://schemas.microsoft.com/sharepoint/v3/contenttype/forms"/>
  </ds:schemaRefs>
</ds:datastoreItem>
</file>

<file path=customXml/itemProps2.xml><?xml version="1.0" encoding="utf-8"?>
<ds:datastoreItem xmlns:ds="http://schemas.openxmlformats.org/officeDocument/2006/customXml" ds:itemID="{3566BC6A-2D3F-4D68-ABB1-641A869F1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1c158-4fa4-4079-bb35-ae5314308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9CA5B-6111-46EE-891B-D2B794BA0A35}">
  <ds:schemaRefs>
    <ds:schemaRef ds:uri="4de1c158-4fa4-4079-bb35-ae5314308359"/>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190</TotalTime>
  <Words>571</Words>
  <Application>Microsoft Macintosh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Lora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dc:creator>
  <cp:lastModifiedBy>Heriberto Corral</cp:lastModifiedBy>
  <cp:revision>20</cp:revision>
  <dcterms:created xsi:type="dcterms:W3CDTF">2016-08-18T16:43:00Z</dcterms:created>
  <dcterms:modified xsi:type="dcterms:W3CDTF">2019-04-23T19:13:49Z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0x0101004F627FD83465714D9C89E67C11F79193</vt:lpwstr>
  </property>
</Properties>
</file>