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0" r:id="rId2"/>
    <p:sldId id="257" r:id="rId3"/>
    <p:sldId id="258"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9C03D-4FC5-B64E-9C0E-36708977509C}" v="6" dt="2019-04-15T17:48:56.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p:restoredTop sz="94510"/>
  </p:normalViewPr>
  <p:slideViewPr>
    <p:cSldViewPr snapToGrid="0" snapToObjects="1">
      <p:cViewPr>
        <p:scale>
          <a:sx n="110" d="100"/>
          <a:sy n="110" d="100"/>
        </p:scale>
        <p:origin x="14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iberto Corral" userId="S::heriberto.corral@dpi.nc.gov::5cafc519-a4b9-496d-9bd8-d139f69fdae5" providerId="AD" clId="Web-{F4D140F4-D96E-4F6F-A618-05E5AC467999}"/>
    <pc:docChg chg="delSld">
      <pc:chgData name="Heriberto Corral" userId="S::heriberto.corral@dpi.nc.gov::5cafc519-a4b9-496d-9bd8-d139f69fdae5" providerId="AD" clId="Web-{F4D140F4-D96E-4F6F-A618-05E5AC467999}" dt="2019-04-23T17:45:48.822" v="0"/>
      <pc:docMkLst>
        <pc:docMk/>
      </pc:docMkLst>
      <pc:sldChg chg="del">
        <pc:chgData name="Heriberto Corral" userId="S::heriberto.corral@dpi.nc.gov::5cafc519-a4b9-496d-9bd8-d139f69fdae5" providerId="AD" clId="Web-{F4D140F4-D96E-4F6F-A618-05E5AC467999}" dt="2019-04-23T17:45:48.822" v="0"/>
        <pc:sldMkLst>
          <pc:docMk/>
          <pc:sldMk cId="1593337978" sldId="262"/>
        </pc:sldMkLst>
      </pc:sldChg>
    </pc:docChg>
  </pc:docChgLst>
  <pc:docChgLst>
    <pc:chgData name="Heriberto Corral" userId="5cafc519-a4b9-496d-9bd8-d139f69fdae5" providerId="ADAL" clId="{80F9C03D-4FC5-B64E-9C0E-36708977509C}"/>
    <pc:docChg chg="undo custSel addSld modSld">
      <pc:chgData name="Heriberto Corral" userId="5cafc519-a4b9-496d-9bd8-d139f69fdae5" providerId="ADAL" clId="{80F9C03D-4FC5-B64E-9C0E-36708977509C}" dt="2019-04-15T17:59:03.949" v="345" actId="14100"/>
      <pc:docMkLst>
        <pc:docMk/>
      </pc:docMkLst>
      <pc:sldChg chg="addSp delSp modSp add">
        <pc:chgData name="Heriberto Corral" userId="5cafc519-a4b9-496d-9bd8-d139f69fdae5" providerId="ADAL" clId="{80F9C03D-4FC5-B64E-9C0E-36708977509C}" dt="2019-04-15T17:59:03.949" v="345" actId="14100"/>
        <pc:sldMkLst>
          <pc:docMk/>
          <pc:sldMk cId="1593337978" sldId="262"/>
        </pc:sldMkLst>
        <pc:graphicFrameChg chg="add del mod modGraphic">
          <ac:chgData name="Heriberto Corral" userId="5cafc519-a4b9-496d-9bd8-d139f69fdae5" providerId="ADAL" clId="{80F9C03D-4FC5-B64E-9C0E-36708977509C}" dt="2019-04-15T17:46:49.344" v="9" actId="478"/>
          <ac:graphicFrameMkLst>
            <pc:docMk/>
            <pc:sldMk cId="1593337978" sldId="262"/>
            <ac:graphicFrameMk id="3" creationId="{1A0EA694-04C4-9243-9EB0-3F3AB0761270}"/>
          </ac:graphicFrameMkLst>
        </pc:graphicFrameChg>
        <pc:graphicFrameChg chg="add mod modGraphic">
          <ac:chgData name="Heriberto Corral" userId="5cafc519-a4b9-496d-9bd8-d139f69fdae5" providerId="ADAL" clId="{80F9C03D-4FC5-B64E-9C0E-36708977509C}" dt="2019-04-15T17:59:03.949" v="345" actId="14100"/>
          <ac:graphicFrameMkLst>
            <pc:docMk/>
            <pc:sldMk cId="1593337978" sldId="262"/>
            <ac:graphicFrameMk id="4" creationId="{0DC97B44-FC8A-3644-A855-624717E6C946}"/>
          </ac:graphicFrameMkLst>
        </pc:graphicFrameChg>
        <pc:picChg chg="add mod">
          <ac:chgData name="Heriberto Corral" userId="5cafc519-a4b9-496d-9bd8-d139f69fdae5" providerId="ADAL" clId="{80F9C03D-4FC5-B64E-9C0E-36708977509C}" dt="2019-04-15T17:44:44.769" v="2" actId="1076"/>
          <ac:picMkLst>
            <pc:docMk/>
            <pc:sldMk cId="1593337978" sldId="262"/>
            <ac:picMk id="2" creationId="{AB9D2F05-888E-B448-8C0D-52DD69F8F9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3E3C2-6F6C-9746-AD40-4EDC81557E2C}"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BF2BB-8147-614F-B06E-99042F71EEF4}" type="slidenum">
              <a:rPr lang="en-US" smtClean="0"/>
              <a:t>‹#›</a:t>
            </a:fld>
            <a:endParaRPr lang="en-US"/>
          </a:p>
        </p:txBody>
      </p:sp>
    </p:spTree>
    <p:extLst>
      <p:ext uri="{BB962C8B-B14F-4D97-AF65-F5344CB8AC3E}">
        <p14:creationId xmlns:p14="http://schemas.microsoft.com/office/powerpoint/2010/main" val="326480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F2BB-8147-614F-B06E-99042F71EEF4}" type="slidenum">
              <a:rPr lang="en-US" smtClean="0"/>
              <a:t>2</a:t>
            </a:fld>
            <a:endParaRPr lang="en-US"/>
          </a:p>
        </p:txBody>
      </p:sp>
    </p:spTree>
    <p:extLst>
      <p:ext uri="{BB962C8B-B14F-4D97-AF65-F5344CB8AC3E}">
        <p14:creationId xmlns:p14="http://schemas.microsoft.com/office/powerpoint/2010/main" val="221361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BF2BB-8147-614F-B06E-99042F71EEF4}" type="slidenum">
              <a:rPr lang="en-US" smtClean="0"/>
              <a:t>3</a:t>
            </a:fld>
            <a:endParaRPr lang="en-US"/>
          </a:p>
        </p:txBody>
      </p:sp>
    </p:spTree>
    <p:extLst>
      <p:ext uri="{BB962C8B-B14F-4D97-AF65-F5344CB8AC3E}">
        <p14:creationId xmlns:p14="http://schemas.microsoft.com/office/powerpoint/2010/main" val="249376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9BC8-826F-A247-8226-EB339D32D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48190-A7CD-8741-9B15-42E9EA85F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34084-102A-3B47-B3D1-F0E2CE0BDCC4}"/>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22D505D6-5007-A646-B586-8DD030C05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8C852-F535-134B-9A0F-64E74FCC75E7}"/>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354035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F7F0-FFD5-D448-8500-92CA8BC8D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B20D3-DB9D-C440-934B-ED7C307A5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CCC2F-C39B-9948-910B-688C7E246907}"/>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2898F5A5-7C08-AE45-903A-3AD78E474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9D44-3A60-AA43-9561-DDDFB6719D22}"/>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22347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C4F08-22C8-E643-8344-0CCCDF598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7E7B0-0495-B842-A09F-C1111724D7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BD1F2-F217-2E45-B3D6-650944F7179F}"/>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70C03282-2B29-3246-A1C2-1AB5D8FF4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DC8DE-3FFA-0345-A13F-81B790E1C897}"/>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24228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A227-F144-D440-A1DB-5CC5C8E2F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599AC-B237-5446-9C17-BB2B40C9A0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7AE7-77CD-9D41-9A79-86B2C0CBBA4B}"/>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2F5C7696-E2E3-B840-B4A5-9962C8155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080B3-C0D1-FC44-A00B-E8353A45AE79}"/>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173972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7103-5D70-E04F-BCBE-B1864FA27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96FFB-1EF1-EE40-B08B-A20EDF16A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EA1A0-1E6C-304F-A040-F1BB7DDAD589}"/>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E20C62B1-C77E-1B4C-8F05-18DC6DB19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D1FB2-32BC-AF40-890F-8F0B97FC7BC0}"/>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33265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D0AB-7890-DC46-BC83-7838341B8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260E1-4043-B74F-A728-57A604BEA0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AF95FE-306C-EE49-BB77-AD564A006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6D4B8-E4E6-7F4D-8261-A92DA8DBF7E3}"/>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6" name="Footer Placeholder 5">
            <a:extLst>
              <a:ext uri="{FF2B5EF4-FFF2-40B4-BE49-F238E27FC236}">
                <a16:creationId xmlns:a16="http://schemas.microsoft.com/office/drawing/2014/main" id="{53B064AC-981C-4B4E-82CA-5F24E6733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C9D4D-F927-2D4B-B17E-F1237BA4E4D7}"/>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357091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2A71-C075-9840-A2E0-447189C63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F0BC9-D8A0-334F-B49B-1096CA602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B1E9E-8F83-7E4F-9458-1A40BDD8B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E634D-2BCF-AA4D-AF15-CC89575B8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F1C5D-8D67-BB48-B941-B35DA7769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2783D2-FCBE-F64B-A51A-B565BE277CC0}"/>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8" name="Footer Placeholder 7">
            <a:extLst>
              <a:ext uri="{FF2B5EF4-FFF2-40B4-BE49-F238E27FC236}">
                <a16:creationId xmlns:a16="http://schemas.microsoft.com/office/drawing/2014/main" id="{06C7A5D0-DC93-AF4B-A137-0A11C0539A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98D4E-CA73-284C-A883-12681BDC378F}"/>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79183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CD6-786A-EC4E-B011-32BEE9DA7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1094E-0DF7-074B-A90D-507AA38CCE05}"/>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4" name="Footer Placeholder 3">
            <a:extLst>
              <a:ext uri="{FF2B5EF4-FFF2-40B4-BE49-F238E27FC236}">
                <a16:creationId xmlns:a16="http://schemas.microsoft.com/office/drawing/2014/main" id="{95578705-6BD3-4545-9C30-147154E87B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896A4-1A3A-8D41-A2BC-6EE874C1A18A}"/>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410244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B2803-9EA0-2F42-A2FA-A50DF345AE1A}"/>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3" name="Footer Placeholder 2">
            <a:extLst>
              <a:ext uri="{FF2B5EF4-FFF2-40B4-BE49-F238E27FC236}">
                <a16:creationId xmlns:a16="http://schemas.microsoft.com/office/drawing/2014/main" id="{9119FA63-8A62-3543-8599-781ED4A03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F8D0D-24E1-3C46-A9D5-D223E62C8B29}"/>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22069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5D40-7FD0-BF41-B620-D5C91B29D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8F549-7F0A-A04B-BCAE-70D3C4C04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8AB00-6468-FF41-BC91-38C9FE770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9B7ED-F76A-4F48-9877-85FB1F8E561E}"/>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6" name="Footer Placeholder 5">
            <a:extLst>
              <a:ext uri="{FF2B5EF4-FFF2-40B4-BE49-F238E27FC236}">
                <a16:creationId xmlns:a16="http://schemas.microsoft.com/office/drawing/2014/main" id="{C1E22A35-286D-434A-B2B0-3D2574578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64B21-DF45-C54A-A825-C95386F1D47D}"/>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181180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AB06-D3E3-BB45-B7AD-0156739E6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95851-3DA4-CF40-897E-635A690F1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9625F-8629-C342-BF3F-819A2C8A9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84827-4E49-D54B-B58E-1492959AE47A}"/>
              </a:ext>
            </a:extLst>
          </p:cNvPr>
          <p:cNvSpPr>
            <a:spLocks noGrp="1"/>
          </p:cNvSpPr>
          <p:nvPr>
            <p:ph type="dt" sz="half" idx="10"/>
          </p:nvPr>
        </p:nvSpPr>
        <p:spPr/>
        <p:txBody>
          <a:bodyPr/>
          <a:lstStyle/>
          <a:p>
            <a:fld id="{2D9B22A9-962E-7D45-8F6B-E7069144F4CA}" type="datetimeFigureOut">
              <a:rPr lang="en-US" smtClean="0"/>
              <a:t>4/23/2019</a:t>
            </a:fld>
            <a:endParaRPr lang="en-US"/>
          </a:p>
        </p:txBody>
      </p:sp>
      <p:sp>
        <p:nvSpPr>
          <p:cNvPr id="6" name="Footer Placeholder 5">
            <a:extLst>
              <a:ext uri="{FF2B5EF4-FFF2-40B4-BE49-F238E27FC236}">
                <a16:creationId xmlns:a16="http://schemas.microsoft.com/office/drawing/2014/main" id="{EDBA212A-40FE-284E-9D77-D44E3ADAA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FBF12-CA81-C544-88D8-52E945B6DEFB}"/>
              </a:ext>
            </a:extLst>
          </p:cNvPr>
          <p:cNvSpPr>
            <a:spLocks noGrp="1"/>
          </p:cNvSpPr>
          <p:nvPr>
            <p:ph type="sldNum" sz="quarter" idx="12"/>
          </p:nvPr>
        </p:nvSpPr>
        <p:spPr/>
        <p:txBody>
          <a:bodyPr/>
          <a:lstStyle/>
          <a:p>
            <a:fld id="{549125AA-CFC2-974E-B8B6-A3C476334F34}" type="slidenum">
              <a:rPr lang="en-US" smtClean="0"/>
              <a:t>‹#›</a:t>
            </a:fld>
            <a:endParaRPr lang="en-US"/>
          </a:p>
        </p:txBody>
      </p:sp>
    </p:spTree>
    <p:extLst>
      <p:ext uri="{BB962C8B-B14F-4D97-AF65-F5344CB8AC3E}">
        <p14:creationId xmlns:p14="http://schemas.microsoft.com/office/powerpoint/2010/main" val="108449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53AA0-ACA5-0745-A8F7-22A7F06DD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FDB2DB-0BDE-EE44-A137-F25C82094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0EA9B-06E5-904A-87D2-5939657FD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B22A9-962E-7D45-8F6B-E7069144F4CA}" type="datetimeFigureOut">
              <a:rPr lang="en-US" smtClean="0"/>
              <a:t>4/23/2019</a:t>
            </a:fld>
            <a:endParaRPr lang="en-US"/>
          </a:p>
        </p:txBody>
      </p:sp>
      <p:sp>
        <p:nvSpPr>
          <p:cNvPr id="5" name="Footer Placeholder 4">
            <a:extLst>
              <a:ext uri="{FF2B5EF4-FFF2-40B4-BE49-F238E27FC236}">
                <a16:creationId xmlns:a16="http://schemas.microsoft.com/office/drawing/2014/main" id="{F0C2B855-985C-7D46-AF97-6C4AD26C2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A3ABD-1994-BD41-ABAC-D18E16069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125AA-CFC2-974E-B8B6-A3C476334F34}" type="slidenum">
              <a:rPr lang="en-US" smtClean="0"/>
              <a:t>‹#›</a:t>
            </a:fld>
            <a:endParaRPr lang="en-US"/>
          </a:p>
        </p:txBody>
      </p:sp>
    </p:spTree>
    <p:extLst>
      <p:ext uri="{BB962C8B-B14F-4D97-AF65-F5344CB8AC3E}">
        <p14:creationId xmlns:p14="http://schemas.microsoft.com/office/powerpoint/2010/main" val="316510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1"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717DDF-2CC4-6445-BAC9-CF9BE3B8C05C}"/>
              </a:ext>
            </a:extLst>
          </p:cNvPr>
          <p:cNvPicPr>
            <a:picLocks noChangeAspect="1"/>
          </p:cNvPicPr>
          <p:nvPr/>
        </p:nvPicPr>
        <p:blipFill>
          <a:blip r:embed="rId2"/>
          <a:stretch>
            <a:fillRect/>
          </a:stretch>
        </p:blipFill>
        <p:spPr>
          <a:xfrm>
            <a:off x="3937213" y="643467"/>
            <a:ext cx="4317574" cy="5571066"/>
          </a:xfrm>
          <a:prstGeom prst="rect">
            <a:avLst/>
          </a:prstGeom>
        </p:spPr>
      </p:pic>
    </p:spTree>
    <p:extLst>
      <p:ext uri="{BB962C8B-B14F-4D97-AF65-F5344CB8AC3E}">
        <p14:creationId xmlns:p14="http://schemas.microsoft.com/office/powerpoint/2010/main" val="17741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0E6D212-217A-C249-BEC6-D12901E4A20B}"/>
              </a:ext>
            </a:extLst>
          </p:cNvPr>
          <p:cNvGraphicFramePr>
            <a:graphicFrameLocks noGrp="1"/>
          </p:cNvGraphicFramePr>
          <p:nvPr>
            <p:extLst>
              <p:ext uri="{D42A27DB-BD31-4B8C-83A1-F6EECF244321}">
                <p14:modId xmlns:p14="http://schemas.microsoft.com/office/powerpoint/2010/main" val="3372853769"/>
              </p:ext>
            </p:extLst>
          </p:nvPr>
        </p:nvGraphicFramePr>
        <p:xfrm>
          <a:off x="643467" y="1012745"/>
          <a:ext cx="10905067" cy="5075578"/>
        </p:xfrm>
        <a:graphic>
          <a:graphicData uri="http://schemas.openxmlformats.org/drawingml/2006/table">
            <a:tbl>
              <a:tblPr firstRow="1" bandRow="1">
                <a:tableStyleId>{69012ECD-51FC-41F1-AA8D-1B2483CD663E}</a:tableStyleId>
              </a:tblPr>
              <a:tblGrid>
                <a:gridCol w="2533240">
                  <a:extLst>
                    <a:ext uri="{9D8B030D-6E8A-4147-A177-3AD203B41FA5}">
                      <a16:colId xmlns:a16="http://schemas.microsoft.com/office/drawing/2014/main" val="1115586188"/>
                    </a:ext>
                  </a:extLst>
                </a:gridCol>
                <a:gridCol w="2981815">
                  <a:extLst>
                    <a:ext uri="{9D8B030D-6E8A-4147-A177-3AD203B41FA5}">
                      <a16:colId xmlns:a16="http://schemas.microsoft.com/office/drawing/2014/main" val="1583908266"/>
                    </a:ext>
                  </a:extLst>
                </a:gridCol>
                <a:gridCol w="2731831">
                  <a:extLst>
                    <a:ext uri="{9D8B030D-6E8A-4147-A177-3AD203B41FA5}">
                      <a16:colId xmlns:a16="http://schemas.microsoft.com/office/drawing/2014/main" val="2042978855"/>
                    </a:ext>
                  </a:extLst>
                </a:gridCol>
                <a:gridCol w="2658181">
                  <a:extLst>
                    <a:ext uri="{9D8B030D-6E8A-4147-A177-3AD203B41FA5}">
                      <a16:colId xmlns:a16="http://schemas.microsoft.com/office/drawing/2014/main" val="248952819"/>
                    </a:ext>
                  </a:extLst>
                </a:gridCol>
              </a:tblGrid>
              <a:tr h="399355">
                <a:tc>
                  <a:txBody>
                    <a:bodyPr/>
                    <a:lstStyle/>
                    <a:p>
                      <a:r>
                        <a:rPr lang="en-US" sz="1800" dirty="0"/>
                        <a:t>Time</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Room 114</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Room 115</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Room 116</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438872"/>
                  </a:ext>
                </a:extLst>
              </a:tr>
              <a:tr h="429558">
                <a:tc>
                  <a:txBody>
                    <a:bodyPr/>
                    <a:lstStyle/>
                    <a:p>
                      <a:r>
                        <a:rPr lang="en-US" sz="1800"/>
                        <a:t>8:30 – 9:10 am</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a:t>Registration</a:t>
                      </a:r>
                      <a:endParaRPr lang="en-US" sz="2000" b="1"/>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5827926"/>
                  </a:ext>
                </a:extLst>
              </a:tr>
              <a:tr h="429558">
                <a:tc>
                  <a:txBody>
                    <a:bodyPr/>
                    <a:lstStyle/>
                    <a:p>
                      <a:r>
                        <a:rPr lang="en-US" sz="1800"/>
                        <a:t>9:10 – 10:00 am</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dirty="0"/>
                        <a:t>Opening Session</a:t>
                      </a:r>
                      <a:endParaRPr lang="en-US" sz="2000" b="1" dirty="0"/>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01304667"/>
                  </a:ext>
                </a:extLst>
              </a:tr>
              <a:tr h="671181">
                <a:tc>
                  <a:txBody>
                    <a:bodyPr/>
                    <a:lstStyle/>
                    <a:p>
                      <a:r>
                        <a:rPr lang="en-US" sz="1800"/>
                        <a:t>10:05 – 11:00 am</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Don’t Reinvent the Wheel: Best Practices in Recruiting</a:t>
                      </a:r>
                    </a:p>
                    <a:p>
                      <a:r>
                        <a:rPr lang="en-US" sz="1800" dirty="0"/>
                        <a:t>and Serving OSY</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Exemplary Summer Programs</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Migrant Education and Early Learning </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867902"/>
                  </a:ext>
                </a:extLst>
              </a:tr>
              <a:tr h="943008">
                <a:tc>
                  <a:txBody>
                    <a:bodyPr/>
                    <a:lstStyle/>
                    <a:p>
                      <a:r>
                        <a:rPr lang="en-US" sz="1800"/>
                        <a:t>11:05 – 12:00 pm</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ID&amp;R: Families, Where Art Thou?</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Productive PAC meetings</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Telamon &amp; MEP: </a:t>
                      </a:r>
                    </a:p>
                    <a:p>
                      <a:r>
                        <a:rPr lang="en-US" sz="1800"/>
                        <a:t>A Productive Partnership</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831425"/>
                  </a:ext>
                </a:extLst>
              </a:tr>
              <a:tr h="429558">
                <a:tc>
                  <a:txBody>
                    <a:bodyPr/>
                    <a:lstStyle/>
                    <a:p>
                      <a:r>
                        <a:rPr lang="en-US" sz="1800" dirty="0"/>
                        <a:t>12:00 – 1:25 pm</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a:t>LUNCH ON YOUR OWN</a:t>
                      </a:r>
                      <a:endParaRPr lang="en-US" sz="2000" b="1"/>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56647784"/>
                  </a:ext>
                </a:extLst>
              </a:tr>
              <a:tr h="671181">
                <a:tc>
                  <a:txBody>
                    <a:bodyPr/>
                    <a:lstStyle/>
                    <a:p>
                      <a:r>
                        <a:rPr lang="en-US" sz="1800" dirty="0"/>
                        <a:t>1:25 – 2:20</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HCPS – Boys &amp; Girls Club Partnership</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MEP EL Data: Where to Find it and How to Use It </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OSY &amp; The High School Equivalency Diploma </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09317"/>
                  </a:ext>
                </a:extLst>
              </a:tr>
              <a:tr h="429558">
                <a:tc>
                  <a:txBody>
                    <a:bodyPr/>
                    <a:lstStyle/>
                    <a:p>
                      <a:r>
                        <a:rPr lang="en-US" sz="1800" dirty="0"/>
                        <a:t>2:25 – 3:00</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a:t>Students Panelists</a:t>
                      </a:r>
                      <a:endParaRPr lang="en-US" sz="2000" b="1"/>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95766011"/>
                  </a:ext>
                </a:extLst>
              </a:tr>
              <a:tr h="429558">
                <a:tc>
                  <a:txBody>
                    <a:bodyPr/>
                    <a:lstStyle/>
                    <a:p>
                      <a:r>
                        <a:rPr lang="en-US" sz="1800"/>
                        <a:t>3:05 – 3:30</a:t>
                      </a:r>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dirty="0"/>
                        <a:t>Closing Comments &amp; Survey</a:t>
                      </a:r>
                      <a:endParaRPr lang="en-US" sz="2000" b="1" dirty="0"/>
                    </a:p>
                  </a:txBody>
                  <a:tcPr marL="91285" marR="91285"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72937724"/>
                  </a:ext>
                </a:extLst>
              </a:tr>
            </a:tbl>
          </a:graphicData>
        </a:graphic>
      </p:graphicFrame>
    </p:spTree>
    <p:extLst>
      <p:ext uri="{BB962C8B-B14F-4D97-AF65-F5344CB8AC3E}">
        <p14:creationId xmlns:p14="http://schemas.microsoft.com/office/powerpoint/2010/main" val="32287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1037EE2-80DC-B446-8024-CB5CD36A6C8C}"/>
              </a:ext>
            </a:extLst>
          </p:cNvPr>
          <p:cNvGraphicFramePr>
            <a:graphicFrameLocks noGrp="1"/>
          </p:cNvGraphicFramePr>
          <p:nvPr>
            <p:extLst>
              <p:ext uri="{D42A27DB-BD31-4B8C-83A1-F6EECF244321}">
                <p14:modId xmlns:p14="http://schemas.microsoft.com/office/powerpoint/2010/main" val="2700408027"/>
              </p:ext>
            </p:extLst>
          </p:nvPr>
        </p:nvGraphicFramePr>
        <p:xfrm>
          <a:off x="562444" y="751332"/>
          <a:ext cx="10905066" cy="5733483"/>
        </p:xfrm>
        <a:graphic>
          <a:graphicData uri="http://schemas.openxmlformats.org/drawingml/2006/table">
            <a:tbl>
              <a:tblPr firstRow="1" bandRow="1">
                <a:noFill/>
                <a:tableStyleId>{5C22544A-7EE6-4342-B048-85BDC9FD1C3A}</a:tableStyleId>
              </a:tblPr>
              <a:tblGrid>
                <a:gridCol w="6066177">
                  <a:extLst>
                    <a:ext uri="{9D8B030D-6E8A-4147-A177-3AD203B41FA5}">
                      <a16:colId xmlns:a16="http://schemas.microsoft.com/office/drawing/2014/main" val="3504667754"/>
                    </a:ext>
                  </a:extLst>
                </a:gridCol>
                <a:gridCol w="4838889">
                  <a:extLst>
                    <a:ext uri="{9D8B030D-6E8A-4147-A177-3AD203B41FA5}">
                      <a16:colId xmlns:a16="http://schemas.microsoft.com/office/drawing/2014/main" val="3698394003"/>
                    </a:ext>
                  </a:extLst>
                </a:gridCol>
              </a:tblGrid>
              <a:tr h="375191">
                <a:tc>
                  <a:txBody>
                    <a:bodyPr/>
                    <a:lstStyle/>
                    <a:p>
                      <a:r>
                        <a:rPr lang="en-US" sz="1100" b="1">
                          <a:solidFill>
                            <a:srgbClr val="FFFFFF"/>
                          </a:solidFill>
                        </a:rPr>
                        <a:t>Presentation</a:t>
                      </a:r>
                    </a:p>
                  </a:txBody>
                  <a:tcPr marL="160032" marR="96019" marT="96019" marB="9601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100" b="1">
                          <a:solidFill>
                            <a:srgbClr val="FFFFFF"/>
                          </a:solidFill>
                        </a:rPr>
                        <a:t>Brief Description</a:t>
                      </a:r>
                    </a:p>
                  </a:txBody>
                  <a:tcPr marL="160032" marR="96019" marT="96019" marB="9601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588237854"/>
                  </a:ext>
                </a:extLst>
              </a:tr>
              <a:tr h="1639845">
                <a:tc>
                  <a:txBody>
                    <a:bodyPr/>
                    <a:lstStyle/>
                    <a:p>
                      <a:r>
                        <a:rPr lang="en-US" sz="1300" dirty="0">
                          <a:solidFill>
                            <a:schemeClr val="tx1">
                              <a:lumMod val="85000"/>
                              <a:lumOff val="15000"/>
                            </a:schemeClr>
                          </a:solidFill>
                        </a:rPr>
                        <a:t>Don’t Reinvent the Wheel: Best Practices in Recruiting and Serving OSY</a:t>
                      </a:r>
                    </a:p>
                    <a:p>
                      <a:endParaRPr lang="en-US" sz="1300" dirty="0">
                        <a:solidFill>
                          <a:schemeClr val="tx1">
                            <a:lumMod val="85000"/>
                            <a:lumOff val="15000"/>
                          </a:schemeClr>
                        </a:solidFill>
                      </a:endParaRPr>
                    </a:p>
                    <a:p>
                      <a:r>
                        <a:rPr lang="en-US" sz="1300" u="sng" dirty="0">
                          <a:solidFill>
                            <a:schemeClr val="tx1">
                              <a:lumMod val="85000"/>
                              <a:lumOff val="15000"/>
                            </a:schemeClr>
                          </a:solidFill>
                        </a:rPr>
                        <a:t>Presenter</a:t>
                      </a:r>
                      <a:r>
                        <a:rPr lang="en-US" sz="1300" dirty="0">
                          <a:solidFill>
                            <a:schemeClr val="tx1">
                              <a:lumMod val="85000"/>
                              <a:lumOff val="15000"/>
                            </a:schemeClr>
                          </a:solidFill>
                        </a:rPr>
                        <a:t>: Rachel Wright Junio, Eastern NCMEP Administrator, GOSOSY Grant</a:t>
                      </a:r>
                    </a:p>
                    <a:p>
                      <a:r>
                        <a:rPr lang="en-US" sz="1300" dirty="0">
                          <a:solidFill>
                            <a:schemeClr val="tx1">
                              <a:lumMod val="85000"/>
                              <a:lumOff val="15000"/>
                            </a:schemeClr>
                          </a:solidFill>
                        </a:rPr>
                        <a:t>                   Coordinator, NCDPI</a:t>
                      </a:r>
                    </a:p>
                  </a:txBody>
                  <a:tcPr marL="160032" marR="96019" marT="96019" marB="9601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100" u="none" strike="noStrike" kern="1200" dirty="0">
                          <a:solidFill>
                            <a:schemeClr val="tx1">
                              <a:lumMod val="85000"/>
                              <a:lumOff val="15000"/>
                            </a:schemeClr>
                          </a:solidFill>
                          <a:effectLst/>
                        </a:rPr>
                        <a:t>Over the past five years, there has been a significant increase in the number of Out-of-School Youth (OSY) who qualify for the Migrant Education Program (MEP). However, many districts still face challenges in both recruiting and serving these students. During this interactive presentation, participants will learn and share best practices for recruiting OSY and will be provided with an overview of resources to serve OSY. By the end of the presentation, participants will feel more confident recruiting OSY and will better understand how to align OSY students’ needs with available services.</a:t>
                      </a:r>
                      <a:endParaRPr lang="en-US" sz="1100" dirty="0">
                        <a:solidFill>
                          <a:schemeClr val="tx1">
                            <a:lumMod val="85000"/>
                            <a:lumOff val="15000"/>
                          </a:schemeClr>
                        </a:solidFill>
                      </a:endParaRPr>
                    </a:p>
                  </a:txBody>
                  <a:tcPr marL="160032" marR="96019" marT="96019" marB="9601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082492041"/>
                  </a:ext>
                </a:extLst>
              </a:tr>
              <a:tr h="691354">
                <a:tc>
                  <a:txBody>
                    <a:bodyPr/>
                    <a:lstStyle/>
                    <a:p>
                      <a:r>
                        <a:rPr lang="en-US" sz="1300" dirty="0">
                          <a:solidFill>
                            <a:schemeClr val="tx1">
                              <a:lumMod val="85000"/>
                              <a:lumOff val="15000"/>
                            </a:schemeClr>
                          </a:solidFill>
                        </a:rPr>
                        <a:t>Exemplary Summer Programs</a:t>
                      </a:r>
                    </a:p>
                    <a:p>
                      <a:endParaRPr lang="en-US" sz="1300" dirty="0">
                        <a:solidFill>
                          <a:schemeClr val="tx1">
                            <a:lumMod val="85000"/>
                            <a:lumOff val="15000"/>
                          </a:schemeClr>
                        </a:solidFill>
                      </a:endParaRPr>
                    </a:p>
                    <a:p>
                      <a:r>
                        <a:rPr lang="en-US" sz="1300" u="sng" dirty="0">
                          <a:solidFill>
                            <a:schemeClr val="tx1">
                              <a:lumMod val="85000"/>
                              <a:lumOff val="15000"/>
                            </a:schemeClr>
                          </a:solidFill>
                        </a:rPr>
                        <a:t>Presenters</a:t>
                      </a:r>
                      <a:r>
                        <a:rPr lang="en-US" sz="1300" dirty="0">
                          <a:solidFill>
                            <a:schemeClr val="tx1">
                              <a:lumMod val="85000"/>
                              <a:lumOff val="15000"/>
                            </a:schemeClr>
                          </a:solidFill>
                        </a:rPr>
                        <a:t>: Hoke, Lenoir, &amp; Pender Counties</a:t>
                      </a:r>
                    </a:p>
                  </a:txBody>
                  <a:tcPr marL="160032" marR="96019" marT="96019" marB="9601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100" dirty="0">
                          <a:solidFill>
                            <a:schemeClr val="tx1">
                              <a:lumMod val="85000"/>
                              <a:lumOff val="15000"/>
                            </a:schemeClr>
                          </a:solidFill>
                        </a:rPr>
                        <a:t>MEP programs from Hoke, Lenoir, &amp; Pender will share their successes with their MEP Summer Programs. This session will provide strategies on how to run a successful summer program in your own district.</a:t>
                      </a:r>
                    </a:p>
                  </a:txBody>
                  <a:tcPr marL="160032" marR="96019" marT="96019" marB="9601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50738411"/>
                  </a:ext>
                </a:extLst>
              </a:tr>
              <a:tr h="1039213">
                <a:tc>
                  <a:txBody>
                    <a:bodyPr/>
                    <a:lstStyle/>
                    <a:p>
                      <a:r>
                        <a:rPr lang="en-US" sz="1300" dirty="0">
                          <a:solidFill>
                            <a:schemeClr val="tx1">
                              <a:lumMod val="85000"/>
                              <a:lumOff val="15000"/>
                            </a:schemeClr>
                          </a:solidFill>
                        </a:rPr>
                        <a:t>Migrant Education &amp; Early Learning</a:t>
                      </a:r>
                    </a:p>
                    <a:p>
                      <a:endParaRPr lang="en-US" sz="1300" dirty="0">
                        <a:solidFill>
                          <a:schemeClr val="tx1">
                            <a:lumMod val="85000"/>
                            <a:lumOff val="15000"/>
                          </a:schemeClr>
                        </a:solidFill>
                      </a:endParaRPr>
                    </a:p>
                    <a:p>
                      <a:r>
                        <a:rPr lang="en-US" sz="1300" u="sng" dirty="0">
                          <a:solidFill>
                            <a:schemeClr val="tx1">
                              <a:lumMod val="85000"/>
                              <a:lumOff val="15000"/>
                            </a:schemeClr>
                          </a:solidFill>
                        </a:rPr>
                        <a:t>Presenter</a:t>
                      </a:r>
                      <a:r>
                        <a:rPr lang="en-US" sz="1300" dirty="0">
                          <a:solidFill>
                            <a:schemeClr val="tx1">
                              <a:lumMod val="85000"/>
                              <a:lumOff val="15000"/>
                            </a:schemeClr>
                          </a:solidFill>
                        </a:rPr>
                        <a:t>: Carla Garrett, Title I Pre-School Consultant NCDPI</a:t>
                      </a:r>
                    </a:p>
                  </a:txBody>
                  <a:tcPr marL="160032" marR="96019" marT="96019" marB="9601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100" u="none" strike="noStrike" kern="1200" dirty="0">
                          <a:solidFill>
                            <a:schemeClr val="tx1">
                              <a:lumMod val="85000"/>
                              <a:lumOff val="15000"/>
                            </a:schemeClr>
                          </a:solidFill>
                          <a:effectLst/>
                        </a:rPr>
                        <a:t>What can teachers, coordinators, and administrators do to best support migrant preschool children and their families? This session will discuss the importance of the early years, preschool programs in NC, and transition to kindergarten. The discussion will include an intentional focus on best practices as well as opportunities and strategies.</a:t>
                      </a:r>
                      <a:endParaRPr lang="en-US" sz="1100" dirty="0">
                        <a:solidFill>
                          <a:schemeClr val="tx1">
                            <a:lumMod val="85000"/>
                            <a:lumOff val="15000"/>
                          </a:schemeClr>
                        </a:solidFill>
                      </a:endParaRPr>
                    </a:p>
                  </a:txBody>
                  <a:tcPr marL="160032" marR="96019" marT="96019" marB="9601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305895659"/>
                  </a:ext>
                </a:extLst>
              </a:tr>
              <a:tr h="820283">
                <a:tc>
                  <a:txBody>
                    <a:bodyPr/>
                    <a:lstStyle/>
                    <a:p>
                      <a:r>
                        <a:rPr lang="en-US" sz="1300" dirty="0">
                          <a:solidFill>
                            <a:schemeClr val="tx1">
                              <a:lumMod val="85000"/>
                              <a:lumOff val="15000"/>
                            </a:schemeClr>
                          </a:solidFill>
                        </a:rPr>
                        <a:t>ID&amp;R: Families, where are thou?</a:t>
                      </a:r>
                    </a:p>
                    <a:p>
                      <a:r>
                        <a:rPr lang="en-US" sz="1300" u="sng" dirty="0">
                          <a:solidFill>
                            <a:schemeClr val="tx1">
                              <a:lumMod val="85000"/>
                              <a:lumOff val="15000"/>
                            </a:schemeClr>
                          </a:solidFill>
                        </a:rPr>
                        <a:t>Presenters</a:t>
                      </a:r>
                      <a:r>
                        <a:rPr lang="en-US" sz="1300" dirty="0">
                          <a:solidFill>
                            <a:schemeClr val="tx1">
                              <a:lumMod val="85000"/>
                              <a:lumOff val="15000"/>
                            </a:schemeClr>
                          </a:solidFill>
                        </a:rPr>
                        <a:t>: Maria Alcala, NCDPI Regional Recruiter</a:t>
                      </a:r>
                    </a:p>
                    <a:p>
                      <a:r>
                        <a:rPr lang="en-US" sz="1300" dirty="0">
                          <a:solidFill>
                            <a:schemeClr val="tx1">
                              <a:lumMod val="85000"/>
                              <a:lumOff val="15000"/>
                            </a:schemeClr>
                          </a:solidFill>
                        </a:rPr>
                        <a:t>                      Ivan Padron Bueno, NCDPI Regional Recruiter </a:t>
                      </a:r>
                    </a:p>
                  </a:txBody>
                  <a:tcPr marL="160032" marR="96019" marT="96019" marB="9601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100" dirty="0">
                          <a:solidFill>
                            <a:schemeClr val="tx1">
                              <a:lumMod val="85000"/>
                              <a:lumOff val="15000"/>
                            </a:schemeClr>
                          </a:solidFill>
                        </a:rPr>
                        <a:t>Migrant families are becoming harder to find. This session will share strategies used by two Regional Recruiters in their efforts to find migratory families across North Carolina. Participants will learn strategies that they can apply to their own recruitment efforts. </a:t>
                      </a:r>
                    </a:p>
                  </a:txBody>
                  <a:tcPr marL="160032" marR="96019" marT="96019" marB="9601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654972796"/>
                  </a:ext>
                </a:extLst>
              </a:tr>
              <a:tr h="979700">
                <a:tc>
                  <a:txBody>
                    <a:bodyPr/>
                    <a:lstStyle/>
                    <a:p>
                      <a:r>
                        <a:rPr lang="en-US" sz="1300" dirty="0">
                          <a:solidFill>
                            <a:schemeClr val="tx1">
                              <a:lumMod val="85000"/>
                              <a:lumOff val="15000"/>
                            </a:schemeClr>
                          </a:solidFill>
                        </a:rPr>
                        <a:t>Productive Parent Advisory Council (PAC) Meetings </a:t>
                      </a:r>
                    </a:p>
                    <a:p>
                      <a:endParaRPr lang="en-US" sz="1300" dirty="0">
                        <a:solidFill>
                          <a:schemeClr val="tx1">
                            <a:lumMod val="85000"/>
                            <a:lumOff val="15000"/>
                          </a:schemeClr>
                        </a:solidFill>
                      </a:endParaRPr>
                    </a:p>
                    <a:p>
                      <a:r>
                        <a:rPr lang="en-US" sz="1300" u="sng" dirty="0">
                          <a:solidFill>
                            <a:schemeClr val="tx1">
                              <a:lumMod val="85000"/>
                              <a:lumOff val="15000"/>
                            </a:schemeClr>
                          </a:solidFill>
                        </a:rPr>
                        <a:t>Presenter</a:t>
                      </a:r>
                      <a:r>
                        <a:rPr lang="en-US" sz="1300" dirty="0">
                          <a:solidFill>
                            <a:schemeClr val="tx1">
                              <a:lumMod val="85000"/>
                              <a:lumOff val="15000"/>
                            </a:schemeClr>
                          </a:solidFill>
                        </a:rPr>
                        <a:t>: </a:t>
                      </a:r>
                      <a:r>
                        <a:rPr lang="en-US" sz="1300" dirty="0" err="1">
                          <a:solidFill>
                            <a:schemeClr val="tx1">
                              <a:lumMod val="85000"/>
                              <a:lumOff val="15000"/>
                            </a:schemeClr>
                          </a:solidFill>
                        </a:rPr>
                        <a:t>Litzamarie</a:t>
                      </a:r>
                      <a:r>
                        <a:rPr lang="en-US" sz="1300" dirty="0">
                          <a:solidFill>
                            <a:schemeClr val="tx1">
                              <a:lumMod val="85000"/>
                              <a:lumOff val="15000"/>
                            </a:schemeClr>
                          </a:solidFill>
                        </a:rPr>
                        <a:t> de Jesus, Lead Recruiter, Sampson County Schools (SCS)</a:t>
                      </a:r>
                    </a:p>
                  </a:txBody>
                  <a:tcPr marL="160032" marR="96019" marT="96019" marB="9601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100" u="none" strike="noStrike" kern="1200" dirty="0">
                          <a:solidFill>
                            <a:schemeClr val="tx1">
                              <a:lumMod val="85000"/>
                              <a:lumOff val="15000"/>
                            </a:schemeClr>
                          </a:solidFill>
                          <a:effectLst/>
                        </a:rPr>
                        <a:t>Running a successful PAC is an integral part of MEP success. In this session, LEA’s will  learn how SCS has developed strategies to implement successful PAC meetings. Participants will work on adapting these strategies to fit their own needs and will also learn about how to assist and empower migratory parents to feel included in the educational planning of their child.</a:t>
                      </a:r>
                      <a:endParaRPr lang="en-US" sz="1100" dirty="0">
                        <a:solidFill>
                          <a:schemeClr val="tx1">
                            <a:lumMod val="85000"/>
                            <a:lumOff val="15000"/>
                          </a:schemeClr>
                        </a:solidFill>
                      </a:endParaRPr>
                    </a:p>
                  </a:txBody>
                  <a:tcPr marL="160032" marR="96019" marT="96019" marB="9601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747897769"/>
                  </a:ext>
                </a:extLst>
              </a:tr>
            </a:tbl>
          </a:graphicData>
        </a:graphic>
      </p:graphicFrame>
    </p:spTree>
    <p:extLst>
      <p:ext uri="{BB962C8B-B14F-4D97-AF65-F5344CB8AC3E}">
        <p14:creationId xmlns:p14="http://schemas.microsoft.com/office/powerpoint/2010/main" val="99247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55EC6CD-07A2-924F-8D43-278D3666112A}"/>
              </a:ext>
            </a:extLst>
          </p:cNvPr>
          <p:cNvGraphicFramePr>
            <a:graphicFrameLocks noGrp="1"/>
          </p:cNvGraphicFramePr>
          <p:nvPr>
            <p:extLst>
              <p:ext uri="{D42A27DB-BD31-4B8C-83A1-F6EECF244321}">
                <p14:modId xmlns:p14="http://schemas.microsoft.com/office/powerpoint/2010/main" val="4023603612"/>
              </p:ext>
            </p:extLst>
          </p:nvPr>
        </p:nvGraphicFramePr>
        <p:xfrm>
          <a:off x="643467" y="1139556"/>
          <a:ext cx="10905067" cy="4687630"/>
        </p:xfrm>
        <a:graphic>
          <a:graphicData uri="http://schemas.openxmlformats.org/drawingml/2006/table">
            <a:tbl>
              <a:tblPr firstRow="1" bandRow="1">
                <a:tableStyleId>{5C22544A-7EE6-4342-B048-85BDC9FD1C3A}</a:tableStyleId>
              </a:tblPr>
              <a:tblGrid>
                <a:gridCol w="5442260">
                  <a:extLst>
                    <a:ext uri="{9D8B030D-6E8A-4147-A177-3AD203B41FA5}">
                      <a16:colId xmlns:a16="http://schemas.microsoft.com/office/drawing/2014/main" val="454480511"/>
                    </a:ext>
                  </a:extLst>
                </a:gridCol>
                <a:gridCol w="5462807">
                  <a:extLst>
                    <a:ext uri="{9D8B030D-6E8A-4147-A177-3AD203B41FA5}">
                      <a16:colId xmlns:a16="http://schemas.microsoft.com/office/drawing/2014/main" val="203239340"/>
                    </a:ext>
                  </a:extLst>
                </a:gridCol>
              </a:tblGrid>
              <a:tr h="373095">
                <a:tc>
                  <a:txBody>
                    <a:bodyPr/>
                    <a:lstStyle/>
                    <a:p>
                      <a:r>
                        <a:rPr lang="en-US" sz="1700"/>
                        <a:t>Presentation</a:t>
                      </a:r>
                    </a:p>
                  </a:txBody>
                  <a:tcPr marL="84794" marR="84794" marT="42397" marB="42397"/>
                </a:tc>
                <a:tc>
                  <a:txBody>
                    <a:bodyPr/>
                    <a:lstStyle/>
                    <a:p>
                      <a:r>
                        <a:rPr lang="en-US" sz="1700"/>
                        <a:t>Brief Description</a:t>
                      </a:r>
                    </a:p>
                  </a:txBody>
                  <a:tcPr marL="84794" marR="84794" marT="42397" marB="42397"/>
                </a:tc>
                <a:extLst>
                  <a:ext uri="{0D108BD9-81ED-4DB2-BD59-A6C34878D82A}">
                    <a16:rowId xmlns:a16="http://schemas.microsoft.com/office/drawing/2014/main" val="3668279671"/>
                  </a:ext>
                </a:extLst>
              </a:tr>
              <a:tr h="1305832">
                <a:tc>
                  <a:txBody>
                    <a:bodyPr/>
                    <a:lstStyle/>
                    <a:p>
                      <a:r>
                        <a:rPr lang="en-US" sz="1300" dirty="0"/>
                        <a:t>Henderson County Public Schools (HCPS) - Boys &amp; Girls Club Partnership</a:t>
                      </a:r>
                    </a:p>
                    <a:p>
                      <a:endParaRPr lang="en-US" sz="1300" dirty="0"/>
                    </a:p>
                    <a:p>
                      <a:r>
                        <a:rPr lang="en-US" sz="1300" dirty="0"/>
                        <a:t>Presenters: Hunter Ogletree, MEP Coordinator, </a:t>
                      </a:r>
                    </a:p>
                    <a:p>
                      <a:r>
                        <a:rPr lang="en-US" sz="1300" dirty="0"/>
                        <a:t>                     Henderson County Public Schools</a:t>
                      </a:r>
                    </a:p>
                  </a:txBody>
                  <a:tcPr marL="84794" marR="84794" marT="42397" marB="42397"/>
                </a:tc>
                <a:tc>
                  <a:txBody>
                    <a:bodyPr/>
                    <a:lstStyle/>
                    <a:p>
                      <a:r>
                        <a:rPr lang="en-US" sz="1100" kern="1200" dirty="0">
                          <a:solidFill>
                            <a:schemeClr val="dk1"/>
                          </a:solidFill>
                          <a:effectLst/>
                          <a:latin typeface="+mn-lt"/>
                          <a:ea typeface="+mn-ea"/>
                          <a:cs typeface="+mn-cs"/>
                        </a:rPr>
                        <a:t>The purpose of this workshop is to address the needs of migrant students and families as they transition to a new environment by developing unique and impactful collaborations with local community organizations.  Participants will learn about collaboration between the Boys and Girls Club and Migrant Education Program in Henderson County, NC. Positive results include improvement in reading levels at the end of the program, promoting self-confidence, and registering students for school in timely manner. </a:t>
                      </a:r>
                      <a:endParaRPr lang="en-US" sz="1100" dirty="0"/>
                    </a:p>
                  </a:txBody>
                  <a:tcPr marL="84794" marR="84794" marT="42397" marB="42397"/>
                </a:tc>
                <a:extLst>
                  <a:ext uri="{0D108BD9-81ED-4DB2-BD59-A6C34878D82A}">
                    <a16:rowId xmlns:a16="http://schemas.microsoft.com/office/drawing/2014/main" val="1544950980"/>
                  </a:ext>
                </a:extLst>
              </a:tr>
              <a:tr h="797066">
                <a:tc>
                  <a:txBody>
                    <a:bodyPr/>
                    <a:lstStyle/>
                    <a:p>
                      <a:r>
                        <a:rPr lang="en-US" sz="1300" dirty="0"/>
                        <a:t>Data on your MEP English Learners (ELs) -  Where to find it and how to use it!</a:t>
                      </a:r>
                    </a:p>
                    <a:p>
                      <a:endParaRPr lang="en-US" sz="1300" dirty="0"/>
                    </a:p>
                    <a:p>
                      <a:r>
                        <a:rPr lang="en-US" sz="1300" dirty="0"/>
                        <a:t>Presenter: Marshall Foster, ESL/Title III Consultant </a:t>
                      </a:r>
                    </a:p>
                  </a:txBody>
                  <a:tcPr marL="84794" marR="84794" marT="42397" marB="4239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dk1"/>
                          </a:solidFill>
                          <a:effectLst/>
                          <a:latin typeface="+mn-lt"/>
                          <a:ea typeface="+mn-ea"/>
                          <a:cs typeface="+mn-cs"/>
                        </a:rPr>
                        <a:t>In this presentation, you will learn where data on ELs can be found within the PowerSchool environment, how to access these data, and how to utilize it when contemplating service delivery options, including instructional strategies for your MEPs who are EL.</a:t>
                      </a:r>
                    </a:p>
                  </a:txBody>
                  <a:tcPr marL="84794" marR="84794" marT="42397" marB="42397"/>
                </a:tc>
                <a:extLst>
                  <a:ext uri="{0D108BD9-81ED-4DB2-BD59-A6C34878D82A}">
                    <a16:rowId xmlns:a16="http://schemas.microsoft.com/office/drawing/2014/main" val="130250800"/>
                  </a:ext>
                </a:extLst>
              </a:tr>
              <a:tr h="966655">
                <a:tc>
                  <a:txBody>
                    <a:bodyPr/>
                    <a:lstStyle/>
                    <a:p>
                      <a:r>
                        <a:rPr lang="en-US" sz="1300" dirty="0"/>
                        <a:t>OSY and the High School Equivalency Diploma: HEP &amp; CAMP</a:t>
                      </a:r>
                    </a:p>
                    <a:p>
                      <a:endParaRPr lang="en-US" sz="1300" dirty="0"/>
                    </a:p>
                    <a:p>
                      <a:r>
                        <a:rPr lang="en-US" sz="1300" dirty="0"/>
                        <a:t>Presenter: </a:t>
                      </a:r>
                      <a:r>
                        <a:rPr lang="en-US" sz="1300" b="0" i="0" u="none" strike="noStrike" kern="1200" dirty="0">
                          <a:solidFill>
                            <a:schemeClr val="dk1"/>
                          </a:solidFill>
                          <a:effectLst/>
                          <a:latin typeface="+mn-lt"/>
                          <a:ea typeface="+mn-ea"/>
                          <a:cs typeface="+mn-cs"/>
                        </a:rPr>
                        <a:t>Maria </a:t>
                      </a:r>
                      <a:r>
                        <a:rPr lang="en-US" sz="1300" b="0" i="0" u="none" strike="noStrike" kern="1200" dirty="0" err="1">
                          <a:solidFill>
                            <a:schemeClr val="dk1"/>
                          </a:solidFill>
                          <a:effectLst/>
                          <a:latin typeface="+mn-lt"/>
                          <a:ea typeface="+mn-ea"/>
                          <a:cs typeface="+mn-cs"/>
                        </a:rPr>
                        <a:t>Lafuente</a:t>
                      </a:r>
                      <a:r>
                        <a:rPr lang="en-US" sz="1300" b="0" i="0" u="none" strike="noStrike" kern="1200" dirty="0">
                          <a:solidFill>
                            <a:schemeClr val="dk1"/>
                          </a:solidFill>
                          <a:effectLst/>
                          <a:latin typeface="+mn-lt"/>
                          <a:ea typeface="+mn-ea"/>
                          <a:cs typeface="+mn-cs"/>
                        </a:rPr>
                        <a:t> </a:t>
                      </a:r>
                      <a:r>
                        <a:rPr lang="en-US" sz="1300" b="0" i="0" u="none" strike="noStrike" kern="1200" dirty="0" err="1">
                          <a:solidFill>
                            <a:schemeClr val="dk1"/>
                          </a:solidFill>
                          <a:effectLst/>
                          <a:latin typeface="+mn-lt"/>
                          <a:ea typeface="+mn-ea"/>
                          <a:cs typeface="+mn-cs"/>
                        </a:rPr>
                        <a:t>Fister</a:t>
                      </a:r>
                      <a:r>
                        <a:rPr lang="en-US" sz="1300" b="0" i="0" u="none" strike="noStrike" kern="1200" dirty="0">
                          <a:solidFill>
                            <a:schemeClr val="dk1"/>
                          </a:solidFill>
                          <a:effectLst/>
                          <a:latin typeface="+mn-lt"/>
                          <a:ea typeface="+mn-ea"/>
                          <a:cs typeface="+mn-cs"/>
                        </a:rPr>
                        <a:t>, Director</a:t>
                      </a:r>
                    </a:p>
                    <a:p>
                      <a:r>
                        <a:rPr lang="en-US" sz="1300" b="0" i="0" u="none" strike="noStrike" kern="1200" dirty="0">
                          <a:solidFill>
                            <a:schemeClr val="dk1"/>
                          </a:solidFill>
                          <a:effectLst/>
                          <a:latin typeface="+mn-lt"/>
                          <a:ea typeface="+mn-ea"/>
                          <a:cs typeface="+mn-cs"/>
                        </a:rPr>
                        <a:t>                  HEP (High School Equivalency Program)</a:t>
                      </a:r>
                    </a:p>
                    <a:p>
                      <a:r>
                        <a:rPr lang="en-US" sz="1300" dirty="0"/>
                        <a:t> </a:t>
                      </a:r>
                    </a:p>
                  </a:txBody>
                  <a:tcPr marL="84794" marR="84794" marT="42397" marB="42397"/>
                </a:tc>
                <a:tc>
                  <a:txBody>
                    <a:bodyPr/>
                    <a:lstStyle/>
                    <a:p>
                      <a:r>
                        <a:rPr lang="en-US" sz="1100" b="0" i="0" u="none" strike="noStrike" kern="1200" dirty="0">
                          <a:solidFill>
                            <a:schemeClr val="dk1"/>
                          </a:solidFill>
                          <a:effectLst/>
                          <a:latin typeface="+mn-lt"/>
                          <a:ea typeface="+mn-ea"/>
                          <a:cs typeface="+mn-cs"/>
                        </a:rPr>
                        <a:t>During this presentation, participants will understand how NC MEP and Wake Tech HEP can overcome barriers OSY face in order to purse their High School Equivalency Diploma (HSED) and to explore best practices for a successful HEP-MEP partnership. Session attendees will also learn about “HEP Online” which allows qualified HEP students from any part of the state to participate in online HSE preparation classes.</a:t>
                      </a:r>
                      <a:endParaRPr lang="en-US" sz="1100" dirty="0"/>
                    </a:p>
                  </a:txBody>
                  <a:tcPr marL="84794" marR="84794" marT="42397" marB="42397"/>
                </a:tc>
                <a:extLst>
                  <a:ext uri="{0D108BD9-81ED-4DB2-BD59-A6C34878D82A}">
                    <a16:rowId xmlns:a16="http://schemas.microsoft.com/office/drawing/2014/main" val="2770087141"/>
                  </a:ext>
                </a:extLst>
              </a:tr>
              <a:tr h="1136243">
                <a:tc>
                  <a:txBody>
                    <a:bodyPr/>
                    <a:lstStyle/>
                    <a:p>
                      <a:r>
                        <a:rPr lang="en-US" sz="1300" dirty="0"/>
                        <a:t>Telamon &amp; MEPs: A Productive Partnership</a:t>
                      </a:r>
                    </a:p>
                    <a:p>
                      <a:endParaRPr lang="en-US" sz="1300" dirty="0"/>
                    </a:p>
                    <a:p>
                      <a:r>
                        <a:rPr lang="en-US" sz="1300" dirty="0"/>
                        <a:t>Presenters: Monica </a:t>
                      </a:r>
                      <a:r>
                        <a:rPr lang="en-US" sz="1300" dirty="0" err="1"/>
                        <a:t>Almodovar</a:t>
                      </a:r>
                      <a:r>
                        <a:rPr lang="en-US" sz="1300" dirty="0"/>
                        <a:t>, </a:t>
                      </a:r>
                      <a:r>
                        <a:rPr lang="en-US" sz="1300" dirty="0" err="1"/>
                        <a:t>Workfoce</a:t>
                      </a:r>
                      <a:r>
                        <a:rPr lang="en-US" sz="1300" dirty="0"/>
                        <a:t> Development Specialist</a:t>
                      </a:r>
                    </a:p>
                    <a:p>
                      <a:r>
                        <a:rPr lang="en-US" sz="1300" dirty="0"/>
                        <a:t>                     Marisela Hernandez, </a:t>
                      </a:r>
                      <a:r>
                        <a:rPr lang="en-US" sz="1300" dirty="0" err="1"/>
                        <a:t>Workfoce</a:t>
                      </a:r>
                      <a:r>
                        <a:rPr lang="en-US" sz="1300" dirty="0"/>
                        <a:t> Development Specialist</a:t>
                      </a:r>
                    </a:p>
                  </a:txBody>
                  <a:tcPr marL="84794" marR="84794" marT="42397" marB="42397"/>
                </a:tc>
                <a:tc>
                  <a:txBody>
                    <a:bodyPr/>
                    <a:lstStyle/>
                    <a:p>
                      <a:r>
                        <a:rPr lang="en-US" sz="1100" b="0" i="0" u="none" strike="noStrike" kern="1200" dirty="0">
                          <a:solidFill>
                            <a:schemeClr val="dk1"/>
                          </a:solidFill>
                          <a:effectLst/>
                          <a:latin typeface="+mn-lt"/>
                          <a:ea typeface="+mn-ea"/>
                          <a:cs typeface="+mn-cs"/>
                        </a:rPr>
                        <a:t>This session will provide an understanding of how Telamon Corporation and local MEPs in the state can offer services to our mutual population and how, through a partnership, we can collaborate to better help our Migrant families and students.</a:t>
                      </a:r>
                    </a:p>
                    <a:p>
                      <a:r>
                        <a:rPr lang="en-US" sz="1100" b="0" i="0" u="none" strike="noStrike" kern="1200" dirty="0">
                          <a:solidFill>
                            <a:schemeClr val="dk1"/>
                          </a:solidFill>
                          <a:effectLst/>
                          <a:latin typeface="+mn-lt"/>
                          <a:ea typeface="+mn-ea"/>
                          <a:cs typeface="+mn-cs"/>
                        </a:rPr>
                        <a:t>Since 1965, Telamon has helped individuals access educational services that lead to better jobs, better lives, and better communities. Headquartered in Raleigh, Telamon Corporation is a nonprofit organization that offers services in 11 states.</a:t>
                      </a:r>
                      <a:endParaRPr lang="en-US" sz="1100" dirty="0"/>
                    </a:p>
                  </a:txBody>
                  <a:tcPr marL="84794" marR="84794" marT="42397" marB="42397"/>
                </a:tc>
                <a:extLst>
                  <a:ext uri="{0D108BD9-81ED-4DB2-BD59-A6C34878D82A}">
                    <a16:rowId xmlns:a16="http://schemas.microsoft.com/office/drawing/2014/main" val="2600336227"/>
                  </a:ext>
                </a:extLst>
              </a:tr>
            </a:tbl>
          </a:graphicData>
        </a:graphic>
      </p:graphicFrame>
    </p:spTree>
    <p:extLst>
      <p:ext uri="{BB962C8B-B14F-4D97-AF65-F5344CB8AC3E}">
        <p14:creationId xmlns:p14="http://schemas.microsoft.com/office/powerpoint/2010/main" val="402700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55EC6CD-07A2-924F-8D43-278D3666112A}"/>
              </a:ext>
            </a:extLst>
          </p:cNvPr>
          <p:cNvGraphicFramePr>
            <a:graphicFrameLocks noGrp="1"/>
          </p:cNvGraphicFramePr>
          <p:nvPr>
            <p:extLst>
              <p:ext uri="{D42A27DB-BD31-4B8C-83A1-F6EECF244321}">
                <p14:modId xmlns:p14="http://schemas.microsoft.com/office/powerpoint/2010/main" val="2098926980"/>
              </p:ext>
            </p:extLst>
          </p:nvPr>
        </p:nvGraphicFramePr>
        <p:xfrm>
          <a:off x="643467" y="1139556"/>
          <a:ext cx="10905067" cy="1678927"/>
        </p:xfrm>
        <a:graphic>
          <a:graphicData uri="http://schemas.openxmlformats.org/drawingml/2006/table">
            <a:tbl>
              <a:tblPr firstRow="1" bandRow="1">
                <a:tableStyleId>{5C22544A-7EE6-4342-B048-85BDC9FD1C3A}</a:tableStyleId>
              </a:tblPr>
              <a:tblGrid>
                <a:gridCol w="10905067">
                  <a:extLst>
                    <a:ext uri="{9D8B030D-6E8A-4147-A177-3AD203B41FA5}">
                      <a16:colId xmlns:a16="http://schemas.microsoft.com/office/drawing/2014/main" val="454480511"/>
                    </a:ext>
                  </a:extLst>
                </a:gridCol>
              </a:tblGrid>
              <a:tr h="373095">
                <a:tc>
                  <a:txBody>
                    <a:bodyPr/>
                    <a:lstStyle/>
                    <a:p>
                      <a:pPr algn="ctr"/>
                      <a:r>
                        <a:rPr lang="en-US" sz="1700" dirty="0"/>
                        <a:t>Special Thanks to…</a:t>
                      </a:r>
                    </a:p>
                  </a:txBody>
                  <a:tcPr marL="84794" marR="84794" marT="42397" marB="42397"/>
                </a:tc>
                <a:extLst>
                  <a:ext uri="{0D108BD9-81ED-4DB2-BD59-A6C34878D82A}">
                    <a16:rowId xmlns:a16="http://schemas.microsoft.com/office/drawing/2014/main" val="3668279671"/>
                  </a:ext>
                </a:extLst>
              </a:tr>
              <a:tr h="1305832">
                <a:tc>
                  <a:txBody>
                    <a:bodyPr/>
                    <a:lstStyle/>
                    <a:p>
                      <a:pPr algn="ctr"/>
                      <a:r>
                        <a:rPr lang="en-US" sz="1600" dirty="0"/>
                        <a:t>A special thanks to ALL the experts for taking the time to  come and present today, to the students for sharing their experiences, to Guilford County Schools Laughlin Development Center for allowing us to use their facility, and to all the participants for coming to our first NC MEP Summit. </a:t>
                      </a:r>
                    </a:p>
                    <a:p>
                      <a:pPr algn="ctr"/>
                      <a:endParaRPr lang="en-US" sz="1600" dirty="0"/>
                    </a:p>
                    <a:p>
                      <a:pPr algn="ctr"/>
                      <a:endParaRPr lang="en-US" sz="1600" dirty="0"/>
                    </a:p>
                  </a:txBody>
                  <a:tcPr marL="84794" marR="84794" marT="42397" marB="42397"/>
                </a:tc>
                <a:extLst>
                  <a:ext uri="{0D108BD9-81ED-4DB2-BD59-A6C34878D82A}">
                    <a16:rowId xmlns:a16="http://schemas.microsoft.com/office/drawing/2014/main" val="1544950980"/>
                  </a:ext>
                </a:extLst>
              </a:tr>
            </a:tbl>
          </a:graphicData>
        </a:graphic>
      </p:graphicFrame>
      <p:pic>
        <p:nvPicPr>
          <p:cNvPr id="4" name="Picture 3">
            <a:extLst>
              <a:ext uri="{FF2B5EF4-FFF2-40B4-BE49-F238E27FC236}">
                <a16:creationId xmlns:a16="http://schemas.microsoft.com/office/drawing/2014/main" id="{F8F05065-C8C1-4B1D-80B9-AC547F39A6E5}"/>
              </a:ext>
            </a:extLst>
          </p:cNvPr>
          <p:cNvPicPr>
            <a:picLocks noChangeAspect="1"/>
          </p:cNvPicPr>
          <p:nvPr/>
        </p:nvPicPr>
        <p:blipFill>
          <a:blip r:embed="rId2"/>
          <a:stretch>
            <a:fillRect/>
          </a:stretch>
        </p:blipFill>
        <p:spPr>
          <a:xfrm>
            <a:off x="643467" y="3983656"/>
            <a:ext cx="3192379" cy="2394284"/>
          </a:xfrm>
          <a:prstGeom prst="rect">
            <a:avLst/>
          </a:prstGeom>
        </p:spPr>
      </p:pic>
      <p:pic>
        <p:nvPicPr>
          <p:cNvPr id="6" name="Picture 5" descr="A baby lying on a bed&#10;&#10;Description generated with high confidence">
            <a:extLst>
              <a:ext uri="{FF2B5EF4-FFF2-40B4-BE49-F238E27FC236}">
                <a16:creationId xmlns:a16="http://schemas.microsoft.com/office/drawing/2014/main" id="{C741994A-6547-4593-9DE4-DAA33BB08177}"/>
              </a:ext>
            </a:extLst>
          </p:cNvPr>
          <p:cNvPicPr>
            <a:picLocks noChangeAspect="1"/>
          </p:cNvPicPr>
          <p:nvPr/>
        </p:nvPicPr>
        <p:blipFill>
          <a:blip r:embed="rId3"/>
          <a:stretch>
            <a:fillRect/>
          </a:stretch>
        </p:blipFill>
        <p:spPr>
          <a:xfrm rot="5400000">
            <a:off x="3497458" y="4027873"/>
            <a:ext cx="2707105" cy="2030329"/>
          </a:xfrm>
          <a:prstGeom prst="rect">
            <a:avLst/>
          </a:prstGeom>
        </p:spPr>
      </p:pic>
      <p:pic>
        <p:nvPicPr>
          <p:cNvPr id="8" name="Picture 7">
            <a:extLst>
              <a:ext uri="{FF2B5EF4-FFF2-40B4-BE49-F238E27FC236}">
                <a16:creationId xmlns:a16="http://schemas.microsoft.com/office/drawing/2014/main" id="{CB83B8D4-71D6-4CDA-8F0B-40175026D427}"/>
              </a:ext>
            </a:extLst>
          </p:cNvPr>
          <p:cNvPicPr>
            <a:picLocks noChangeAspect="1"/>
          </p:cNvPicPr>
          <p:nvPr/>
        </p:nvPicPr>
        <p:blipFill>
          <a:blip r:embed="rId4"/>
          <a:stretch>
            <a:fillRect/>
          </a:stretch>
        </p:blipFill>
        <p:spPr>
          <a:xfrm>
            <a:off x="5866175" y="3983656"/>
            <a:ext cx="3192379" cy="2412934"/>
          </a:xfrm>
          <a:prstGeom prst="rect">
            <a:avLst/>
          </a:prstGeom>
        </p:spPr>
      </p:pic>
      <p:pic>
        <p:nvPicPr>
          <p:cNvPr id="10" name="Picture 9">
            <a:extLst>
              <a:ext uri="{FF2B5EF4-FFF2-40B4-BE49-F238E27FC236}">
                <a16:creationId xmlns:a16="http://schemas.microsoft.com/office/drawing/2014/main" id="{11766FFD-D54B-4AE4-9716-4718237D571B}"/>
              </a:ext>
            </a:extLst>
          </p:cNvPr>
          <p:cNvPicPr>
            <a:picLocks noChangeAspect="1"/>
          </p:cNvPicPr>
          <p:nvPr/>
        </p:nvPicPr>
        <p:blipFill>
          <a:blip r:embed="rId5"/>
          <a:stretch>
            <a:fillRect/>
          </a:stretch>
        </p:blipFill>
        <p:spPr>
          <a:xfrm>
            <a:off x="9058553" y="3689485"/>
            <a:ext cx="2489979" cy="2697780"/>
          </a:xfrm>
          <a:prstGeom prst="rect">
            <a:avLst/>
          </a:prstGeom>
        </p:spPr>
      </p:pic>
    </p:spTree>
    <p:extLst>
      <p:ext uri="{BB962C8B-B14F-4D97-AF65-F5344CB8AC3E}">
        <p14:creationId xmlns:p14="http://schemas.microsoft.com/office/powerpoint/2010/main" val="451250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4350</TotalTime>
  <Words>938</Words>
  <Application>Microsoft Office PowerPoint</Application>
  <PresentationFormat>Widescreen</PresentationFormat>
  <Paragraphs>90</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Heriberto Corral</dc:creator>
  <cp:lastModifiedBy>Heriberto Corral</cp:lastModifiedBy>
  <cp:revision>8</cp:revision>
  <cp:lastPrinted>2019-04-15T17:26:36Z</cp:lastPrinted>
  <dcterms:created xsi:type="dcterms:W3CDTF">2019-04-12T15:01:16Z</dcterms:created>
  <dcterms:modified xsi:type="dcterms:W3CDTF">2019-04-23T17:45:49Z</dcterms:modified>
</cp:coreProperties>
</file>