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ato" panose="020F0502020204030203" pitchFamily="34" charset="77"/>
      <p:regular r:id="rId13"/>
      <p:bold r:id="rId14"/>
      <p:italic r:id="rId15"/>
      <p:boldItalic r:id="rId16"/>
    </p:embeddedFont>
    <p:embeddedFont>
      <p:font typeface="Playfair Display"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595"/>
  </p:normalViewPr>
  <p:slideViewPr>
    <p:cSldViewPr snapToGrid="0">
      <p:cViewPr varScale="1">
        <p:scale>
          <a:sx n="128" d="100"/>
          <a:sy n="128" d="100"/>
        </p:scale>
        <p:origin x="67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0e330a11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0e330a11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0e330a114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0e330a11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0e330a11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0e330a11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0e330a114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0e330a11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0e330a114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0e330a11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0e330a11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0e330a11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5fa5ad5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5fa5ad5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5fa5ad5e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5fa5ad5e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5fa5ad5e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5fa5ad5e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drive.google.com/file/d/1SZzedqp4BLul5ZLv1WmBPGvKR7TOVBM5/view"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21BjMtm3ioV0K3EfKVJ5GmwCGPzWiYIi/vie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http://drive.google.com/file/d/1JkwpDMNi104ol3dg8_WFeMai1Lei4A-w/view"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a:t>Pender County Schools - Migrant Summer Program</a:t>
            </a:r>
            <a:endParaRPr/>
          </a:p>
        </p:txBody>
      </p:sp>
      <p:sp>
        <p:nvSpPr>
          <p:cNvPr id="69" name="Google Shape;69;p13"/>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a:t>April 30, 2019</a:t>
            </a:r>
            <a:endParaRPr/>
          </a:p>
        </p:txBody>
      </p:sp>
      <p:pic>
        <p:nvPicPr>
          <p:cNvPr id="70" name="Google Shape;70;p13"/>
          <p:cNvPicPr preferRelativeResize="0"/>
          <p:nvPr/>
        </p:nvPicPr>
        <p:blipFill>
          <a:blip r:embed="rId3">
            <a:alphaModFix/>
          </a:blip>
          <a:stretch>
            <a:fillRect/>
          </a:stretch>
        </p:blipFill>
        <p:spPr>
          <a:xfrm>
            <a:off x="4324750" y="1933200"/>
            <a:ext cx="4016826" cy="301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Making a program successful and engaging </a:t>
            </a:r>
            <a:endParaRPr/>
          </a:p>
        </p:txBody>
      </p:sp>
      <p:sp>
        <p:nvSpPr>
          <p:cNvPr id="134" name="Google Shape;134;p22"/>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program strives to have students learning and engaged, but since we don’t have the constraints of the regular school year the learning occurs in a more relaxed environment (with structure).  The students are able to do activities more than once and are encouraged to do so, especially if they are working to improve the item they were testing.  The students engage in a different hand-on activity each day which helps the material seem new and exciting to the students.  Without realizing it the students guide their own learning.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Details </a:t>
            </a:r>
            <a:endParaRPr/>
          </a:p>
        </p:txBody>
      </p:sp>
      <p:sp>
        <p:nvSpPr>
          <p:cNvPr id="76" name="Google Shape;76;p1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Grades K-5 </a:t>
            </a:r>
            <a:endParaRPr/>
          </a:p>
          <a:p>
            <a:pPr marL="914400" lvl="1" indent="-317500" algn="l" rtl="0">
              <a:spcBef>
                <a:spcPts val="0"/>
              </a:spcBef>
              <a:spcAft>
                <a:spcPts val="0"/>
              </a:spcAft>
              <a:buSzPts val="1400"/>
              <a:buChar char="-"/>
            </a:pPr>
            <a:r>
              <a:rPr lang="en"/>
              <a:t>K-2 class</a:t>
            </a:r>
            <a:endParaRPr/>
          </a:p>
          <a:p>
            <a:pPr marL="914400" lvl="1" indent="-317500" algn="l" rtl="0">
              <a:spcBef>
                <a:spcPts val="0"/>
              </a:spcBef>
              <a:spcAft>
                <a:spcPts val="0"/>
              </a:spcAft>
              <a:buSzPts val="1400"/>
              <a:buChar char="-"/>
            </a:pPr>
            <a:r>
              <a:rPr lang="en"/>
              <a:t>3-5 class</a:t>
            </a:r>
            <a:endParaRPr/>
          </a:p>
          <a:p>
            <a:pPr marL="457200" lvl="0" indent="-342900" algn="l" rtl="0">
              <a:spcBef>
                <a:spcPts val="0"/>
              </a:spcBef>
              <a:spcAft>
                <a:spcPts val="0"/>
              </a:spcAft>
              <a:buSzPts val="1800"/>
              <a:buChar char="-"/>
            </a:pPr>
            <a:r>
              <a:rPr lang="en"/>
              <a:t>One centralized location </a:t>
            </a:r>
            <a:endParaRPr/>
          </a:p>
          <a:p>
            <a:pPr marL="457200" lvl="0" indent="-342900" algn="l" rtl="0">
              <a:spcBef>
                <a:spcPts val="0"/>
              </a:spcBef>
              <a:spcAft>
                <a:spcPts val="0"/>
              </a:spcAft>
              <a:buSzPts val="1800"/>
              <a:buChar char="-"/>
            </a:pPr>
            <a:r>
              <a:rPr lang="en"/>
              <a:t>School day can range from 7:30 am - 2:45 pm</a:t>
            </a:r>
            <a:endParaRPr/>
          </a:p>
          <a:p>
            <a:pPr marL="914400" lvl="1" indent="-317500" algn="l" rtl="0">
              <a:spcBef>
                <a:spcPts val="0"/>
              </a:spcBef>
              <a:spcAft>
                <a:spcPts val="0"/>
              </a:spcAft>
              <a:buSzPts val="1400"/>
              <a:buChar char="-"/>
            </a:pPr>
            <a:r>
              <a:rPr lang="en"/>
              <a:t>This depends if we partnering with other programs</a:t>
            </a:r>
            <a:endParaRPr/>
          </a:p>
          <a:p>
            <a:pPr marL="457200" lvl="0" indent="-342900" algn="l" rtl="0">
              <a:spcBef>
                <a:spcPts val="0"/>
              </a:spcBef>
              <a:spcAft>
                <a:spcPts val="0"/>
              </a:spcAft>
              <a:buSzPts val="1800"/>
              <a:buChar char="-"/>
            </a:pPr>
            <a:r>
              <a:rPr lang="en"/>
              <a:t>The students receive breakfast, lunch, and snack at no cost to them</a:t>
            </a:r>
            <a:endParaRPr/>
          </a:p>
          <a:p>
            <a:pPr marL="457200" lvl="0" indent="-342900" algn="l" rtl="0">
              <a:spcBef>
                <a:spcPts val="0"/>
              </a:spcBef>
              <a:spcAft>
                <a:spcPts val="0"/>
              </a:spcAft>
              <a:buSzPts val="1800"/>
              <a:buChar char="-"/>
            </a:pPr>
            <a:r>
              <a:rPr lang="en"/>
              <a:t>Runs from June 14-30 (this depends on the last teacher workday and last business day of June)  </a:t>
            </a:r>
            <a:endParaRPr/>
          </a:p>
          <a:p>
            <a:pPr marL="457200" lvl="0" indent="0" algn="l" rtl="0">
              <a:spcBef>
                <a:spcPts val="1600"/>
              </a:spcBef>
              <a:spcAft>
                <a:spcPts val="1600"/>
              </a:spcAft>
              <a:buNone/>
            </a:pPr>
            <a:endParaRPr/>
          </a:p>
        </p:txBody>
      </p:sp>
      <p:pic>
        <p:nvPicPr>
          <p:cNvPr id="77" name="Google Shape;77;p14"/>
          <p:cNvPicPr preferRelativeResize="0"/>
          <p:nvPr/>
        </p:nvPicPr>
        <p:blipFill>
          <a:blip r:embed="rId3">
            <a:alphaModFix/>
          </a:blip>
          <a:stretch>
            <a:fillRect/>
          </a:stretch>
        </p:blipFill>
        <p:spPr>
          <a:xfrm>
            <a:off x="4926575" y="484150"/>
            <a:ext cx="3624925" cy="1986124"/>
          </a:xfrm>
          <a:prstGeom prst="rect">
            <a:avLst/>
          </a:prstGeom>
          <a:noFill/>
          <a:ln>
            <a:noFill/>
          </a:ln>
        </p:spPr>
      </p:pic>
      <p:sp>
        <p:nvSpPr>
          <p:cNvPr id="78" name="Google Shape;78;p14"/>
          <p:cNvSpPr txBox="1"/>
          <p:nvPr/>
        </p:nvSpPr>
        <p:spPr>
          <a:xfrm>
            <a:off x="6459125" y="484150"/>
            <a:ext cx="16656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2014 - Ecosystems</a:t>
            </a:r>
            <a:endParaRPr>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t>
            </a:r>
            <a:endParaRPr/>
          </a:p>
        </p:txBody>
      </p:sp>
      <p:sp>
        <p:nvSpPr>
          <p:cNvPr id="84" name="Google Shape;84;p15"/>
          <p:cNvSpPr txBox="1">
            <a:spLocks noGrp="1"/>
          </p:cNvSpPr>
          <p:nvPr>
            <p:ph type="body" idx="1"/>
          </p:nvPr>
        </p:nvSpPr>
        <p:spPr>
          <a:xfrm>
            <a:off x="311700" y="1438950"/>
            <a:ext cx="5265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Begin to look at the budget in February to plan for staff and supplies.</a:t>
            </a:r>
            <a:endParaRPr/>
          </a:p>
          <a:p>
            <a:pPr marL="457200" lvl="0" indent="-342900" algn="l" rtl="0">
              <a:spcBef>
                <a:spcPts val="0"/>
              </a:spcBef>
              <a:spcAft>
                <a:spcPts val="0"/>
              </a:spcAft>
              <a:buSzPts val="1800"/>
              <a:buChar char="-"/>
            </a:pPr>
            <a:r>
              <a:rPr lang="en"/>
              <a:t>Involved in planning:</a:t>
            </a:r>
            <a:endParaRPr/>
          </a:p>
          <a:p>
            <a:pPr marL="914400" lvl="1" indent="-317500" algn="l" rtl="0">
              <a:spcBef>
                <a:spcPts val="0"/>
              </a:spcBef>
              <a:spcAft>
                <a:spcPts val="0"/>
              </a:spcAft>
              <a:buSzPts val="1400"/>
              <a:buChar char="-"/>
            </a:pPr>
            <a:r>
              <a:rPr lang="en"/>
              <a:t>MEP Director, Coordinator of Migrant Services, Teachers and TA once hired for the summer program </a:t>
            </a:r>
            <a:endParaRPr/>
          </a:p>
          <a:p>
            <a:pPr marL="457200" lvl="0" indent="-342900" algn="l" rtl="0">
              <a:spcBef>
                <a:spcPts val="0"/>
              </a:spcBef>
              <a:spcAft>
                <a:spcPts val="0"/>
              </a:spcAft>
              <a:buSzPts val="1800"/>
              <a:buChar char="-"/>
            </a:pPr>
            <a:r>
              <a:rPr lang="en"/>
              <a:t>Have a planning session to pick a theme and work on lessons in May or June before the program begins. </a:t>
            </a:r>
            <a:endParaRPr/>
          </a:p>
          <a:p>
            <a:pPr marL="457200" marR="0" lvl="0" indent="0" algn="l" rtl="0">
              <a:lnSpc>
                <a:spcPct val="115000"/>
              </a:lnSpc>
              <a:spcBef>
                <a:spcPts val="1600"/>
              </a:spcBef>
              <a:spcAft>
                <a:spcPts val="1600"/>
              </a:spcAft>
              <a:buNone/>
            </a:pPr>
            <a:endParaRPr/>
          </a:p>
        </p:txBody>
      </p:sp>
      <p:pic>
        <p:nvPicPr>
          <p:cNvPr id="85" name="Google Shape;85;p15"/>
          <p:cNvPicPr preferRelativeResize="0"/>
          <p:nvPr/>
        </p:nvPicPr>
        <p:blipFill>
          <a:blip r:embed="rId3">
            <a:alphaModFix/>
          </a:blip>
          <a:stretch>
            <a:fillRect/>
          </a:stretch>
        </p:blipFill>
        <p:spPr>
          <a:xfrm>
            <a:off x="5713675" y="1343600"/>
            <a:ext cx="3146626" cy="2774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Funding </a:t>
            </a:r>
            <a:endParaRPr/>
          </a:p>
        </p:txBody>
      </p:sp>
      <p:sp>
        <p:nvSpPr>
          <p:cNvPr id="91" name="Google Shape;91;p16"/>
          <p:cNvSpPr txBox="1">
            <a:spLocks noGrp="1"/>
          </p:cNvSpPr>
          <p:nvPr>
            <p:ph type="body" idx="1"/>
          </p:nvPr>
        </p:nvSpPr>
        <p:spPr>
          <a:xfrm>
            <a:off x="311700" y="1192150"/>
            <a:ext cx="4761900" cy="3376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2018 - we combined funds with ESL to invite EL students that needed additional support. </a:t>
            </a:r>
            <a:endParaRPr sz="2400"/>
          </a:p>
          <a:p>
            <a:pPr marL="457200" lvl="0" indent="-381000" algn="l" rtl="0">
              <a:spcBef>
                <a:spcPts val="0"/>
              </a:spcBef>
              <a:spcAft>
                <a:spcPts val="0"/>
              </a:spcAft>
              <a:buSzPts val="2400"/>
              <a:buChar char="-"/>
            </a:pPr>
            <a:r>
              <a:rPr lang="en" sz="2400"/>
              <a:t>Usually solely use MEP funds for our summer program. </a:t>
            </a:r>
            <a:endParaRPr sz="2400"/>
          </a:p>
        </p:txBody>
      </p:sp>
      <p:pic>
        <p:nvPicPr>
          <p:cNvPr id="92" name="Google Shape;92;p16"/>
          <p:cNvPicPr preferRelativeResize="0"/>
          <p:nvPr/>
        </p:nvPicPr>
        <p:blipFill>
          <a:blip r:embed="rId3">
            <a:alphaModFix/>
          </a:blip>
          <a:stretch>
            <a:fillRect/>
          </a:stretch>
        </p:blipFill>
        <p:spPr>
          <a:xfrm>
            <a:off x="5147650" y="1390850"/>
            <a:ext cx="3830728" cy="236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Ways to help cut costs</a:t>
            </a:r>
            <a:endParaRPr/>
          </a:p>
        </p:txBody>
      </p:sp>
      <p:sp>
        <p:nvSpPr>
          <p:cNvPr id="98" name="Google Shape;98;p17"/>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Partner with our Child Nutrition Department </a:t>
            </a:r>
            <a:endParaRPr/>
          </a:p>
          <a:p>
            <a:pPr marL="914400" lvl="1" indent="-317500" algn="l" rtl="0">
              <a:spcBef>
                <a:spcPts val="0"/>
              </a:spcBef>
              <a:spcAft>
                <a:spcPts val="0"/>
              </a:spcAft>
              <a:buSzPts val="1400"/>
              <a:buChar char="-"/>
            </a:pPr>
            <a:r>
              <a:rPr lang="en"/>
              <a:t>Apply for the Summer Feeding Program - There is no cost to MEP for food </a:t>
            </a:r>
            <a:endParaRPr/>
          </a:p>
          <a:p>
            <a:pPr marL="1371600" lvl="2" indent="-317500" algn="l" rtl="0">
              <a:spcBef>
                <a:spcPts val="0"/>
              </a:spcBef>
              <a:spcAft>
                <a:spcPts val="0"/>
              </a:spcAft>
              <a:buSzPts val="1400"/>
              <a:buChar char="-"/>
            </a:pPr>
            <a:r>
              <a:rPr lang="en"/>
              <a:t>Receive breakfast, lunch, and snack </a:t>
            </a:r>
            <a:endParaRPr/>
          </a:p>
          <a:p>
            <a:pPr marL="457200" lvl="0" indent="-342900" algn="l" rtl="0">
              <a:spcBef>
                <a:spcPts val="0"/>
              </a:spcBef>
              <a:spcAft>
                <a:spcPts val="0"/>
              </a:spcAft>
              <a:buSzPts val="1800"/>
              <a:buChar char="-"/>
            </a:pPr>
            <a:r>
              <a:rPr lang="en"/>
              <a:t>Partner with other programs for transportation </a:t>
            </a:r>
            <a:endParaRPr/>
          </a:p>
          <a:p>
            <a:pPr marL="914400" lvl="1" indent="-317500" algn="l" rtl="0">
              <a:spcBef>
                <a:spcPts val="0"/>
              </a:spcBef>
              <a:spcAft>
                <a:spcPts val="0"/>
              </a:spcAft>
              <a:buSzPts val="1400"/>
              <a:buChar char="-"/>
            </a:pPr>
            <a:r>
              <a:rPr lang="en"/>
              <a:t>2019 - partnering with RtA to split the costs of transportation.  We are paying a percentage of MEP students riding the buses.  </a:t>
            </a:r>
            <a:endParaRPr/>
          </a:p>
          <a:p>
            <a:pPr marL="457200" lvl="0" indent="-342900" algn="l" rtl="0">
              <a:spcBef>
                <a:spcPts val="0"/>
              </a:spcBef>
              <a:spcAft>
                <a:spcPts val="0"/>
              </a:spcAft>
              <a:buSzPts val="1800"/>
              <a:buChar char="-"/>
            </a:pPr>
            <a:r>
              <a:rPr lang="en"/>
              <a:t>Our program is at one central location in our county  </a:t>
            </a:r>
            <a:endParaRPr/>
          </a:p>
          <a:p>
            <a:pPr marL="457200" lvl="0" indent="-342900" algn="l" rtl="0">
              <a:spcBef>
                <a:spcPts val="0"/>
              </a:spcBef>
              <a:spcAft>
                <a:spcPts val="0"/>
              </a:spcAft>
              <a:buSzPts val="1800"/>
              <a:buChar char="-"/>
            </a:pPr>
            <a:r>
              <a:rPr lang="en"/>
              <a:t>Field Trips </a:t>
            </a:r>
            <a:endParaRPr/>
          </a:p>
          <a:p>
            <a:pPr marL="914400" lvl="1" indent="-317500" algn="l" rtl="0">
              <a:spcBef>
                <a:spcPts val="0"/>
              </a:spcBef>
              <a:spcAft>
                <a:spcPts val="0"/>
              </a:spcAft>
              <a:buSzPts val="1400"/>
              <a:buChar char="-"/>
            </a:pPr>
            <a:r>
              <a:rPr lang="en"/>
              <a:t>Try to see if a program will come to you </a:t>
            </a:r>
            <a:endParaRPr/>
          </a:p>
          <a:p>
            <a:pPr marL="914400" lvl="1" indent="-317500" algn="l" rtl="0">
              <a:spcBef>
                <a:spcPts val="0"/>
              </a:spcBef>
              <a:spcAft>
                <a:spcPts val="0"/>
              </a:spcAft>
              <a:buSzPts val="1400"/>
              <a:buChar char="-"/>
            </a:pPr>
            <a:r>
              <a:rPr lang="en"/>
              <a:t>Some museums offer a program at their location and cost includes admission to see exhibits at their museum  </a:t>
            </a:r>
            <a:endParaRPr/>
          </a:p>
          <a:p>
            <a:pPr marL="0" lvl="0" indent="0" algn="l" rtl="0">
              <a:spcBef>
                <a:spcPts val="1600"/>
              </a:spcBef>
              <a:spcAft>
                <a:spcPts val="1600"/>
              </a:spcAft>
              <a:buNone/>
            </a:pPr>
            <a:endParaRPr/>
          </a:p>
        </p:txBody>
      </p:sp>
      <p:pic>
        <p:nvPicPr>
          <p:cNvPr id="99" name="Google Shape;99;p17"/>
          <p:cNvPicPr preferRelativeResize="0"/>
          <p:nvPr/>
        </p:nvPicPr>
        <p:blipFill>
          <a:blip r:embed="rId3">
            <a:alphaModFix/>
          </a:blip>
          <a:stretch>
            <a:fillRect/>
          </a:stretch>
        </p:blipFill>
        <p:spPr>
          <a:xfrm>
            <a:off x="6032250" y="96425"/>
            <a:ext cx="2878203" cy="1730051"/>
          </a:xfrm>
          <a:prstGeom prst="rect">
            <a:avLst/>
          </a:prstGeom>
          <a:noFill/>
          <a:ln>
            <a:noFill/>
          </a:ln>
        </p:spPr>
      </p:pic>
      <p:sp>
        <p:nvSpPr>
          <p:cNvPr id="100" name="Google Shape;100;p17"/>
          <p:cNvSpPr txBox="1"/>
          <p:nvPr/>
        </p:nvSpPr>
        <p:spPr>
          <a:xfrm>
            <a:off x="6755925" y="1487550"/>
            <a:ext cx="19644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2014 - Ecosystems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Focus/Themes	</a:t>
            </a:r>
            <a:endParaRPr/>
          </a:p>
        </p:txBody>
      </p:sp>
      <p:sp>
        <p:nvSpPr>
          <p:cNvPr id="106" name="Google Shape;106;p18"/>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STEM or STEAM related </a:t>
            </a:r>
            <a:endParaRPr/>
          </a:p>
          <a:p>
            <a:pPr marL="457200" lvl="0" indent="-342900" algn="l" rtl="0">
              <a:spcBef>
                <a:spcPts val="0"/>
              </a:spcBef>
              <a:spcAft>
                <a:spcPts val="0"/>
              </a:spcAft>
              <a:buSzPts val="1800"/>
              <a:buChar char="-"/>
            </a:pPr>
            <a:r>
              <a:rPr lang="en"/>
              <a:t>We have a theme every year </a:t>
            </a:r>
            <a:endParaRPr/>
          </a:p>
          <a:p>
            <a:pPr marL="914400" lvl="1" indent="-317500" algn="l" rtl="0">
              <a:spcBef>
                <a:spcPts val="0"/>
              </a:spcBef>
              <a:spcAft>
                <a:spcPts val="0"/>
              </a:spcAft>
              <a:buSzPts val="1400"/>
              <a:buChar char="-"/>
            </a:pPr>
            <a:r>
              <a:rPr lang="en"/>
              <a:t>Fairy Tale STEAM - 2018</a:t>
            </a:r>
            <a:endParaRPr/>
          </a:p>
          <a:p>
            <a:pPr marL="914400" lvl="1" indent="-317500" algn="l" rtl="0">
              <a:spcBef>
                <a:spcPts val="0"/>
              </a:spcBef>
              <a:spcAft>
                <a:spcPts val="0"/>
              </a:spcAft>
              <a:buSzPts val="1400"/>
              <a:buChar char="-"/>
            </a:pPr>
            <a:r>
              <a:rPr lang="en"/>
              <a:t>Superhero STEM - 2017</a:t>
            </a:r>
            <a:endParaRPr/>
          </a:p>
          <a:p>
            <a:pPr marL="914400" lvl="1" indent="-317500" algn="l" rtl="0">
              <a:spcBef>
                <a:spcPts val="0"/>
              </a:spcBef>
              <a:spcAft>
                <a:spcPts val="0"/>
              </a:spcAft>
              <a:buSzPts val="1400"/>
              <a:buChar char="-"/>
            </a:pPr>
            <a:r>
              <a:rPr lang="en"/>
              <a:t>Fairy Tale STEAM - 2016</a:t>
            </a:r>
            <a:endParaRPr/>
          </a:p>
          <a:p>
            <a:pPr marL="914400" lvl="1" indent="-317500" algn="l" rtl="0">
              <a:spcBef>
                <a:spcPts val="0"/>
              </a:spcBef>
              <a:spcAft>
                <a:spcPts val="0"/>
              </a:spcAft>
              <a:buSzPts val="1400"/>
              <a:buChar char="-"/>
            </a:pPr>
            <a:r>
              <a:rPr lang="en"/>
              <a:t>Forces and Motion - 2015</a:t>
            </a:r>
            <a:endParaRPr/>
          </a:p>
          <a:p>
            <a:pPr marL="914400" lvl="1" indent="-317500" algn="l" rtl="0">
              <a:spcBef>
                <a:spcPts val="0"/>
              </a:spcBef>
              <a:spcAft>
                <a:spcPts val="0"/>
              </a:spcAft>
              <a:buSzPts val="1400"/>
              <a:buChar char="-"/>
            </a:pPr>
            <a:r>
              <a:rPr lang="en"/>
              <a:t>Ecosystems - 2014</a:t>
            </a:r>
            <a:endParaRPr/>
          </a:p>
          <a:p>
            <a:pPr marL="914400" lvl="1" indent="-317500" algn="l" rtl="0">
              <a:spcBef>
                <a:spcPts val="0"/>
              </a:spcBef>
              <a:spcAft>
                <a:spcPts val="0"/>
              </a:spcAft>
              <a:buSzPts val="1400"/>
              <a:buChar char="-"/>
            </a:pPr>
            <a:r>
              <a:rPr lang="en"/>
              <a:t>Ocean/Sea - 2013</a:t>
            </a:r>
            <a:endParaRPr/>
          </a:p>
          <a:p>
            <a:pPr marL="914400" lvl="1" indent="-317500" algn="l" rtl="0">
              <a:spcBef>
                <a:spcPts val="0"/>
              </a:spcBef>
              <a:spcAft>
                <a:spcPts val="0"/>
              </a:spcAft>
              <a:buSzPts val="1400"/>
              <a:buChar char="-"/>
            </a:pPr>
            <a:r>
              <a:rPr lang="en"/>
              <a:t>Forces and Motion - 2012 </a:t>
            </a:r>
            <a:endParaRPr/>
          </a:p>
        </p:txBody>
      </p:sp>
      <p:pic>
        <p:nvPicPr>
          <p:cNvPr id="107" name="Google Shape;107;p18"/>
          <p:cNvPicPr preferRelativeResize="0"/>
          <p:nvPr/>
        </p:nvPicPr>
        <p:blipFill>
          <a:blip r:embed="rId3">
            <a:alphaModFix/>
          </a:blip>
          <a:stretch>
            <a:fillRect/>
          </a:stretch>
        </p:blipFill>
        <p:spPr>
          <a:xfrm>
            <a:off x="5115500" y="1234650"/>
            <a:ext cx="3235699" cy="3235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Glimpse of Daily Schedule </a:t>
            </a:r>
            <a:endParaRPr/>
          </a:p>
        </p:txBody>
      </p:sp>
      <p:pic>
        <p:nvPicPr>
          <p:cNvPr id="113" name="Google Shape;113;p19"/>
          <p:cNvPicPr preferRelativeResize="0"/>
          <p:nvPr/>
        </p:nvPicPr>
        <p:blipFill>
          <a:blip r:embed="rId3">
            <a:alphaModFix/>
          </a:blip>
          <a:stretch>
            <a:fillRect/>
          </a:stretch>
        </p:blipFill>
        <p:spPr>
          <a:xfrm>
            <a:off x="74575" y="1168800"/>
            <a:ext cx="8994851" cy="321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Jack and the Beanstalk </a:t>
            </a:r>
            <a:endParaRPr/>
          </a:p>
        </p:txBody>
      </p:sp>
      <p:pic>
        <p:nvPicPr>
          <p:cNvPr id="119" name="Google Shape;119;p20"/>
          <p:cNvPicPr preferRelativeResize="0"/>
          <p:nvPr/>
        </p:nvPicPr>
        <p:blipFill>
          <a:blip r:embed="rId3">
            <a:alphaModFix/>
          </a:blip>
          <a:stretch>
            <a:fillRect/>
          </a:stretch>
        </p:blipFill>
        <p:spPr>
          <a:xfrm>
            <a:off x="362620" y="1346575"/>
            <a:ext cx="2390650" cy="3293348"/>
          </a:xfrm>
          <a:prstGeom prst="rect">
            <a:avLst/>
          </a:prstGeom>
          <a:noFill/>
          <a:ln>
            <a:noFill/>
          </a:ln>
        </p:spPr>
      </p:pic>
      <p:pic>
        <p:nvPicPr>
          <p:cNvPr id="120" name="Google Shape;120;p20"/>
          <p:cNvPicPr preferRelativeResize="0"/>
          <p:nvPr/>
        </p:nvPicPr>
        <p:blipFill>
          <a:blip r:embed="rId4">
            <a:alphaModFix/>
          </a:blip>
          <a:stretch>
            <a:fillRect/>
          </a:stretch>
        </p:blipFill>
        <p:spPr>
          <a:xfrm>
            <a:off x="3012095" y="1346575"/>
            <a:ext cx="2390650" cy="3293348"/>
          </a:xfrm>
          <a:prstGeom prst="rect">
            <a:avLst/>
          </a:prstGeom>
          <a:noFill/>
          <a:ln>
            <a:noFill/>
          </a:ln>
        </p:spPr>
      </p:pic>
      <p:pic>
        <p:nvPicPr>
          <p:cNvPr id="121" name="Google Shape;121;p20" title="Jack and the Beanstalk ">
            <a:hlinkClick r:id="rId5"/>
          </p:cNvPr>
          <p:cNvPicPr preferRelativeResize="0"/>
          <p:nvPr/>
        </p:nvPicPr>
        <p:blipFill>
          <a:blip r:embed="rId6">
            <a:alphaModFix/>
          </a:blip>
          <a:stretch>
            <a:fillRect/>
          </a:stretch>
        </p:blipFill>
        <p:spPr>
          <a:xfrm>
            <a:off x="5609750" y="1417800"/>
            <a:ext cx="3189700" cy="311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Three Little Pigs</a:t>
            </a:r>
            <a:endParaRPr/>
          </a:p>
        </p:txBody>
      </p:sp>
      <p:pic>
        <p:nvPicPr>
          <p:cNvPr id="127" name="Google Shape;127;p21" title="IMG_9761.MOV">
            <a:hlinkClick r:id="rId3"/>
          </p:cNvPr>
          <p:cNvPicPr preferRelativeResize="0"/>
          <p:nvPr/>
        </p:nvPicPr>
        <p:blipFill>
          <a:blip r:embed="rId4">
            <a:alphaModFix/>
          </a:blip>
          <a:stretch>
            <a:fillRect/>
          </a:stretch>
        </p:blipFill>
        <p:spPr>
          <a:xfrm>
            <a:off x="421025" y="1277200"/>
            <a:ext cx="3405150" cy="3429000"/>
          </a:xfrm>
          <a:prstGeom prst="rect">
            <a:avLst/>
          </a:prstGeom>
          <a:noFill/>
          <a:ln>
            <a:noFill/>
          </a:ln>
        </p:spPr>
      </p:pic>
      <p:pic>
        <p:nvPicPr>
          <p:cNvPr id="128" name="Google Shape;128;p21" title="IMG_9756.MOV">
            <a:hlinkClick r:id="rId5"/>
          </p:cNvPr>
          <p:cNvPicPr preferRelativeResize="0"/>
          <p:nvPr/>
        </p:nvPicPr>
        <p:blipFill>
          <a:blip r:embed="rId6">
            <a:alphaModFix/>
          </a:blip>
          <a:stretch>
            <a:fillRect/>
          </a:stretch>
        </p:blipFill>
        <p:spPr>
          <a:xfrm>
            <a:off x="4706850" y="1277200"/>
            <a:ext cx="3500525" cy="3429000"/>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426</Words>
  <Application>Microsoft Macintosh PowerPoint</Application>
  <PresentationFormat>On-screen Show (16:9)</PresentationFormat>
  <Paragraphs>46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Lato</vt:lpstr>
      <vt:lpstr>Playfair Display</vt:lpstr>
      <vt:lpstr>Blue &amp; Gold</vt:lpstr>
      <vt:lpstr>Pender County Schools - Migrant Summer Program</vt:lpstr>
      <vt:lpstr>General Details </vt:lpstr>
      <vt:lpstr>Planning  </vt:lpstr>
      <vt:lpstr>Funding </vt:lpstr>
      <vt:lpstr>Ways to help cut costs</vt:lpstr>
      <vt:lpstr>Focus/Themes </vt:lpstr>
      <vt:lpstr>Glimpse of Daily Schedule </vt:lpstr>
      <vt:lpstr>Jack and the Beanstalk </vt:lpstr>
      <vt:lpstr>The Three Little Pigs</vt:lpstr>
      <vt:lpstr>Making a program successful and engaging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Pender County Schools - Migrant Summer Program</dc:title>
  <cp:lastModifiedBy>Heriberto Corral</cp:lastModifiedBy>
  <cp:revision>1</cp:revision>
  <dcterms:modified xsi:type="dcterms:W3CDTF">2019-04-23T13:32:59Z</dcterms:modified>
</cp:coreProperties>
</file>