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1"/>
  </p:notesMasterIdLst>
  <p:handoutMasterIdLst>
    <p:handoutMasterId r:id="rId22"/>
  </p:handoutMasterIdLst>
  <p:sldIdLst>
    <p:sldId id="256" r:id="rId2"/>
    <p:sldId id="257" r:id="rId3"/>
    <p:sldId id="258" r:id="rId4"/>
    <p:sldId id="271" r:id="rId5"/>
    <p:sldId id="273" r:id="rId6"/>
    <p:sldId id="272"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4" r:id="rId20"/>
  </p:sldIdLst>
  <p:sldSz cx="12192000" cy="6858000"/>
  <p:notesSz cx="7010400" cy="92964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2"/>
    <p:restoredTop sz="74662"/>
  </p:normalViewPr>
  <p:slideViewPr>
    <p:cSldViewPr snapToGrid="0">
      <p:cViewPr varScale="1">
        <p:scale>
          <a:sx n="74" d="100"/>
          <a:sy n="74" d="100"/>
        </p:scale>
        <p:origin x="13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1CD36C-CB2B-524C-92A3-D5463D1C42F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42A833-2F8E-6C43-A4B7-BB487FD0CD5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A2C356D-8366-704F-ABDB-4EE8D55860AB}" type="datetimeFigureOut">
              <a:rPr lang="en-US" smtClean="0"/>
              <a:t>5/1/19</a:t>
            </a:fld>
            <a:endParaRPr lang="en-US"/>
          </a:p>
        </p:txBody>
      </p:sp>
      <p:sp>
        <p:nvSpPr>
          <p:cNvPr id="4" name="Footer Placeholder 3">
            <a:extLst>
              <a:ext uri="{FF2B5EF4-FFF2-40B4-BE49-F238E27FC236}">
                <a16:creationId xmlns:a16="http://schemas.microsoft.com/office/drawing/2014/main" id="{48A5942F-D63A-2643-9E92-5139A2CE070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FDA4AF-E4D8-6647-9AC8-855712F0D26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35DAB3B-82E3-AB4A-B9C4-75EF07B7429C}" type="slidenum">
              <a:rPr lang="en-US" smtClean="0"/>
              <a:t>‹#›</a:t>
            </a:fld>
            <a:endParaRPr lang="en-US"/>
          </a:p>
        </p:txBody>
      </p:sp>
    </p:spTree>
    <p:extLst>
      <p:ext uri="{BB962C8B-B14F-4D97-AF65-F5344CB8AC3E}">
        <p14:creationId xmlns:p14="http://schemas.microsoft.com/office/powerpoint/2010/main" val="2729042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1 minute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purpose of this workshop is to demonstrate how local migrant education programs can replicate best practices to cultivate unique and impactful community collaborations to address the needs of migrant students and families as they transition to a new environment during the summer.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Participants will learn about a collaboration between the Boys and Girls Club and Migrant Education Program in Henderson County, NC, including best practices that other programs can replicate to build similar collaborations with organizations in their local environment. Positive results include improvement in reading levels at the end of the program, promoting self-confidence, and registering students for school in a timely manner. In addition, educational strategies implemented will be addressed including STEM, ESL, and more. Information and ideas for teachers and schools regarding interventions used to minimize the loss of instruction due to lack of data and adjustment period will be discussed. Finally, guidelines and recommendations will be given in a "how to" portion of the presentation followed by a Q&amp;A time with participants, as well as brainstorming ideas to successfully implement similar collaborations in districts across the nation.</a:t>
            </a:r>
            <a:endParaRPr dirty="0"/>
          </a:p>
        </p:txBody>
      </p:sp>
      <p:sp>
        <p:nvSpPr>
          <p:cNvPr id="150" name="Google Shape;150;p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a:t>
            </a:r>
            <a:r>
              <a:rPr lang="en-US" dirty="0" err="1"/>
              <a:t>minues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Now that we have identified needs within our program…What are some considerations that we should consider when identifying community agencies that could potential help fulfill our program needs?</a:t>
            </a:r>
          </a:p>
          <a:p>
            <a:pPr marL="0" lvl="0" indent="0" algn="l" rtl="0">
              <a:spcBef>
                <a:spcPts val="0"/>
              </a:spcBef>
              <a:spcAft>
                <a:spcPts val="0"/>
              </a:spcAft>
              <a:buNone/>
            </a:pPr>
            <a:endParaRPr dirty="0"/>
          </a:p>
        </p:txBody>
      </p:sp>
      <p:sp>
        <p:nvSpPr>
          <p:cNvPr id="188" name="Google Shape;18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4 </a:t>
            </a:r>
            <a:r>
              <a:rPr lang="en-US" dirty="0" err="1"/>
              <a:t>minues</a:t>
            </a:r>
            <a:endParaRPr dirty="0"/>
          </a:p>
        </p:txBody>
      </p:sp>
      <p:sp>
        <p:nvSpPr>
          <p:cNvPr id="194" name="Google Shape;194;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 minutes</a:t>
            </a:r>
            <a:endParaRPr dirty="0"/>
          </a:p>
        </p:txBody>
      </p:sp>
      <p:sp>
        <p:nvSpPr>
          <p:cNvPr id="200" name="Google Shape;20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10 minutes</a:t>
            </a:r>
            <a:endParaRPr dirty="0"/>
          </a:p>
        </p:txBody>
      </p:sp>
      <p:sp>
        <p:nvSpPr>
          <p:cNvPr id="206" name="Google Shape;206;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Clr>
                <a:srgbClr val="FFFFFF"/>
              </a:buClr>
              <a:buSzPts val="1600"/>
              <a:buChar char="►"/>
            </a:pPr>
            <a:r>
              <a:rPr lang="en-US" dirty="0">
                <a:solidFill>
                  <a:srgbClr val="FFFFFF"/>
                </a:solidFill>
              </a:rPr>
              <a:t>HCPS MEP provides reading </a:t>
            </a:r>
            <a:r>
              <a:rPr lang="en-US" dirty="0">
                <a:solidFill>
                  <a:srgbClr val="FFFF00"/>
                </a:solidFill>
              </a:rPr>
              <a:t>specialists</a:t>
            </a:r>
            <a:r>
              <a:rPr lang="en-US" dirty="0">
                <a:solidFill>
                  <a:srgbClr val="FFFFFF"/>
                </a:solidFill>
              </a:rPr>
              <a:t> </a:t>
            </a:r>
            <a:r>
              <a:rPr lang="en-US" dirty="0">
                <a:solidFill>
                  <a:srgbClr val="FFFF00"/>
                </a:solidFill>
              </a:rPr>
              <a:t>to assess and provide small group and individual lesson</a:t>
            </a:r>
            <a:r>
              <a:rPr lang="en-US" dirty="0">
                <a:solidFill>
                  <a:srgbClr val="FFFFFF"/>
                </a:solidFill>
              </a:rPr>
              <a:t> with students struggling in school</a:t>
            </a:r>
            <a:r>
              <a:rPr lang="en-US" dirty="0">
                <a:solidFill>
                  <a:srgbClr val="FFFF00"/>
                </a:solidFill>
              </a:rPr>
              <a:t>.</a:t>
            </a:r>
            <a:r>
              <a:rPr lang="en-US" dirty="0">
                <a:solidFill>
                  <a:srgbClr val="FFFFFF"/>
                </a:solidFill>
              </a:rPr>
              <a:t> </a:t>
            </a:r>
          </a:p>
          <a:p>
            <a:pPr marL="342900" lvl="0" indent="-342900" algn="l" rtl="0">
              <a:spcBef>
                <a:spcPts val="1000"/>
              </a:spcBef>
              <a:spcAft>
                <a:spcPts val="0"/>
              </a:spcAft>
              <a:buSzPts val="1600"/>
              <a:buChar char="►"/>
            </a:pPr>
            <a:r>
              <a:rPr lang="en-US" dirty="0"/>
              <a:t>Five MEP staff members are mainstreamed into the BGC daily schedule for </a:t>
            </a:r>
            <a:r>
              <a:rPr lang="en-US" dirty="0">
                <a:solidFill>
                  <a:srgbClr val="FFFF00"/>
                </a:solidFill>
              </a:rPr>
              <a:t>a portion</a:t>
            </a:r>
            <a:r>
              <a:rPr lang="en-US" dirty="0"/>
              <a:t> of the day</a:t>
            </a:r>
            <a:r>
              <a:rPr lang="en-US" u="sng" dirty="0"/>
              <a:t> to help MEP members build a relationship in an unknown setting.</a:t>
            </a:r>
            <a:r>
              <a:rPr lang="en-US" dirty="0">
                <a:solidFill>
                  <a:srgbClr val="FFFF00"/>
                </a:solidFill>
              </a:rPr>
              <a:t> (as a support for migrant students as they adapt to new environment, adjust to new social settings and develop interpersonal skills with new people)</a:t>
            </a:r>
            <a:r>
              <a:rPr lang="en-US" dirty="0"/>
              <a:t>  </a:t>
            </a:r>
            <a:r>
              <a:rPr lang="en-US" u="sng" dirty="0"/>
              <a:t>Then MEP staff work one-on-one with members needing additional skills.</a:t>
            </a:r>
            <a:r>
              <a:rPr lang="en-US" dirty="0">
                <a:solidFill>
                  <a:srgbClr val="FFFF00"/>
                </a:solidFill>
              </a:rPr>
              <a:t> The MEP staff then provide instruction through STEM activities and independent tutoring for migrant students in a group or pull out setting.</a:t>
            </a:r>
          </a:p>
          <a:p>
            <a:pPr marL="342900" lvl="0" indent="-342900" algn="l" rtl="0">
              <a:spcBef>
                <a:spcPts val="1000"/>
              </a:spcBef>
              <a:spcAft>
                <a:spcPts val="0"/>
              </a:spcAft>
              <a:buSzPts val="1600"/>
              <a:buChar char="►"/>
            </a:pPr>
            <a:r>
              <a:rPr lang="en-US" dirty="0"/>
              <a:t>HCPS provides educational material and supplies for their services</a:t>
            </a:r>
          </a:p>
          <a:p>
            <a:pPr marL="342900" lvl="0" indent="-342900" algn="l" rtl="0">
              <a:spcBef>
                <a:spcPts val="1000"/>
              </a:spcBef>
              <a:spcAft>
                <a:spcPts val="0"/>
              </a:spcAft>
              <a:buSzPts val="1600"/>
              <a:buChar char="►"/>
            </a:pPr>
            <a:r>
              <a:rPr lang="en-US" dirty="0"/>
              <a:t>HCPS provides school assessments, school reports, and language level testing</a:t>
            </a:r>
          </a:p>
          <a:p>
            <a:pPr marL="0" lvl="0" indent="0" algn="l" rtl="0">
              <a:spcBef>
                <a:spcPts val="0"/>
              </a:spcBef>
              <a:spcAft>
                <a:spcPts val="0"/>
              </a:spcAft>
              <a:buNone/>
            </a:pPr>
            <a:endParaRPr dirty="0"/>
          </a:p>
        </p:txBody>
      </p:sp>
      <p:sp>
        <p:nvSpPr>
          <p:cNvPr id="224" name="Google Shape;224;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2: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SzPts val="1360"/>
              <a:buChar char="►"/>
            </a:pPr>
            <a:r>
              <a:rPr lang="en-US" sz="1200" dirty="0"/>
              <a:t>More than 50% began the program below grade level in language competencies – reading, writing, speaking.</a:t>
            </a:r>
            <a:endParaRPr lang="en-US" dirty="0"/>
          </a:p>
          <a:p>
            <a:pPr marL="342900" lvl="0" indent="-342900" algn="l" rtl="0">
              <a:spcBef>
                <a:spcPts val="1000"/>
              </a:spcBef>
              <a:spcAft>
                <a:spcPts val="0"/>
              </a:spcAft>
              <a:buSzPts val="1360"/>
              <a:buChar char="►"/>
            </a:pPr>
            <a:r>
              <a:rPr lang="en-US" sz="1200" dirty="0"/>
              <a:t>63% of participants improved language skills from beginning to end of the summer program. </a:t>
            </a:r>
            <a:endParaRPr lang="en-US" dirty="0"/>
          </a:p>
          <a:p>
            <a:pPr marL="342900" lvl="0" indent="-342900" algn="l" rtl="0">
              <a:spcBef>
                <a:spcPts val="1000"/>
              </a:spcBef>
              <a:spcAft>
                <a:spcPts val="0"/>
              </a:spcAft>
              <a:buSzPts val="1360"/>
              <a:buChar char="►"/>
            </a:pPr>
            <a:r>
              <a:rPr lang="en-US" sz="1200" dirty="0"/>
              <a:t>37% of participants maintained language skills from beginning to end of the summer program. </a:t>
            </a:r>
            <a:endParaRPr lang="en-US" dirty="0"/>
          </a:p>
          <a:p>
            <a:pPr marL="342900" lvl="0" indent="-342900" algn="l" rtl="0">
              <a:spcBef>
                <a:spcPts val="1000"/>
              </a:spcBef>
              <a:spcAft>
                <a:spcPts val="0"/>
              </a:spcAft>
              <a:buSzPts val="1360"/>
              <a:buChar char="►"/>
            </a:pPr>
            <a:r>
              <a:rPr lang="en-US" sz="1200" dirty="0"/>
              <a:t>Zero participants regressed in language skills. </a:t>
            </a:r>
          </a:p>
          <a:p>
            <a:pPr marL="342900" lvl="0" indent="-342900" algn="l" rtl="0">
              <a:spcBef>
                <a:spcPts val="1000"/>
              </a:spcBef>
              <a:spcAft>
                <a:spcPts val="0"/>
              </a:spcAft>
              <a:buSzPts val="1360"/>
              <a:buChar char="►"/>
            </a:pPr>
            <a:r>
              <a:rPr lang="en-US" sz="1200" dirty="0"/>
              <a:t>All participants attended weekly field trips throughout the region, including zoos, water parks, national forest trails, museums, swimming pools, and more. Most participants would not have these “real world” experiences otherwise. </a:t>
            </a:r>
          </a:p>
          <a:p>
            <a:pPr marL="342900" lvl="0" indent="-342900" algn="l" rtl="0">
              <a:spcBef>
                <a:spcPts val="1000"/>
              </a:spcBef>
              <a:spcAft>
                <a:spcPts val="0"/>
              </a:spcAft>
              <a:buSzPts val="1360"/>
              <a:buChar char="►"/>
            </a:pPr>
            <a:r>
              <a:rPr lang="en-US" sz="1200" dirty="0"/>
              <a:t>More than 50 migrant parents and children attended a Family </a:t>
            </a:r>
            <a:r>
              <a:rPr lang="en-US" sz="1200" dirty="0" err="1"/>
              <a:t>Nite</a:t>
            </a:r>
            <a:r>
              <a:rPr lang="en-US" sz="1200" dirty="0"/>
              <a:t> at the club, sharing dinner and good cheer, </a:t>
            </a:r>
            <a:r>
              <a:rPr lang="en-US" sz="1200" u="sng" dirty="0"/>
              <a:t>and</a:t>
            </a:r>
            <a:r>
              <a:rPr lang="en-US" sz="1200" dirty="0"/>
              <a:t> learning about the program and the critical family requirements to provide their children appropriate education. Parents received basic educational materials on grade-level math, language arts and ESL. </a:t>
            </a:r>
          </a:p>
          <a:p>
            <a:pPr marL="342900" lvl="0" indent="-342900" algn="l" rtl="0">
              <a:spcBef>
                <a:spcPts val="1000"/>
              </a:spcBef>
              <a:spcAft>
                <a:spcPts val="0"/>
              </a:spcAft>
              <a:buSzPts val="1360"/>
              <a:buChar char="►"/>
            </a:pPr>
            <a:r>
              <a:rPr lang="en-US" sz="1200" dirty="0"/>
              <a:t>100% of the parents attending the Family </a:t>
            </a:r>
            <a:r>
              <a:rPr lang="en-US" sz="1200" dirty="0" err="1"/>
              <a:t>Nite</a:t>
            </a:r>
            <a:r>
              <a:rPr lang="en-US" sz="1200" dirty="0"/>
              <a:t> gave the club their gratitude for the club and its programs.</a:t>
            </a:r>
            <a:endParaRPr lang="en-US" dirty="0"/>
          </a:p>
          <a:p>
            <a:pPr marL="0" lvl="0" indent="0" algn="l" rtl="0">
              <a:spcBef>
                <a:spcPts val="0"/>
              </a:spcBef>
              <a:spcAft>
                <a:spcPts val="0"/>
              </a:spcAft>
              <a:buNone/>
            </a:pPr>
            <a:endParaRPr dirty="0"/>
          </a:p>
        </p:txBody>
      </p:sp>
      <p:sp>
        <p:nvSpPr>
          <p:cNvPr id="236" name="Google Shape;236;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Hunter - 5 minutes</a:t>
            </a:r>
            <a:endParaRPr dirty="0"/>
          </a:p>
        </p:txBody>
      </p:sp>
      <p:sp>
        <p:nvSpPr>
          <p:cNvPr id="236" name="Google Shape;236;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69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5ab96a111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5ab96a111_0_0: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 minute</a:t>
            </a:r>
            <a:endParaRPr dirty="0"/>
          </a:p>
        </p:txBody>
      </p:sp>
      <p:sp>
        <p:nvSpPr>
          <p:cNvPr id="157" name="Google Shape;157;g55ab96a111_0_0: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5ab96a111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5ab96a111_0_6: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Henderson County has a strong history of migrant farm work.  Henderson County is the seventh largest apple county in the U.S. and 60% of tomatoes produced in NC come from Henderson County.  According to NC Employment Security Commission, 2500 migrant farmworkers and their families migrate to our county on a yearly basis during the summer and early fall months.</a:t>
            </a:r>
          </a:p>
          <a:p>
            <a:pPr marL="0" lvl="0" indent="0" algn="l" rtl="0">
              <a:spcBef>
                <a:spcPts val="1000"/>
              </a:spcBef>
              <a:spcAft>
                <a:spcPts val="0"/>
              </a:spcAft>
              <a:buClr>
                <a:schemeClr val="dk1"/>
              </a:buClr>
              <a:buSzPts val="1600"/>
              <a:buFont typeface="Arial"/>
              <a:buNone/>
            </a:pPr>
            <a:r>
              <a:rPr lang="en-US" dirty="0"/>
              <a:t>School stats??? Low ratings, absences, </a:t>
            </a:r>
            <a:r>
              <a:rPr lang="en-US" dirty="0" err="1"/>
              <a:t>etc</a:t>
            </a:r>
            <a:r>
              <a:rPr lang="en-US" dirty="0"/>
              <a:t>…</a:t>
            </a:r>
          </a:p>
          <a:p>
            <a:pPr marL="0" lvl="0" indent="0" algn="l" rtl="0">
              <a:spcBef>
                <a:spcPts val="1000"/>
              </a:spcBef>
              <a:spcAft>
                <a:spcPts val="0"/>
              </a:spcAft>
              <a:buClr>
                <a:schemeClr val="dk1"/>
              </a:buClr>
              <a:buSzPts val="1600"/>
              <a:buFont typeface="Arial"/>
              <a:buNone/>
            </a:pPr>
            <a:r>
              <a:rPr lang="en-US" dirty="0">
                <a:solidFill>
                  <a:srgbClr val="FFFF00"/>
                </a:solidFill>
              </a:rPr>
              <a:t># elementary, middle, high students, OSY, </a:t>
            </a:r>
          </a:p>
          <a:p>
            <a:pPr marL="0" lvl="0" indent="0" algn="l" rtl="0">
              <a:spcBef>
                <a:spcPts val="1000"/>
              </a:spcBef>
              <a:spcAft>
                <a:spcPts val="0"/>
              </a:spcAft>
              <a:buClr>
                <a:schemeClr val="dk1"/>
              </a:buClr>
              <a:buSzPts val="1600"/>
              <a:buFont typeface="Arial"/>
              <a:buNone/>
            </a:pPr>
            <a:r>
              <a:rPr lang="en-US" dirty="0">
                <a:solidFill>
                  <a:srgbClr val="FFFF00"/>
                </a:solidFill>
              </a:rPr>
              <a:t>uses / importance of the apple business in local economy</a:t>
            </a:r>
          </a:p>
          <a:p>
            <a:pPr marL="0" lvl="0" indent="0" algn="l" rtl="0">
              <a:spcBef>
                <a:spcPts val="1000"/>
              </a:spcBef>
              <a:spcAft>
                <a:spcPts val="0"/>
              </a:spcAft>
              <a:buClr>
                <a:schemeClr val="dk1"/>
              </a:buClr>
              <a:buSzPts val="1600"/>
              <a:buFont typeface="Arial"/>
              <a:buNone/>
            </a:pPr>
            <a:r>
              <a:rPr lang="en-US" dirty="0">
                <a:solidFill>
                  <a:srgbClr val="FFFF00"/>
                </a:solidFill>
              </a:rPr>
              <a:t>impact of migration on economy and schools</a:t>
            </a:r>
          </a:p>
          <a:p>
            <a:pPr marL="0" lvl="0" indent="0" algn="l" rtl="0">
              <a:spcBef>
                <a:spcPts val="1000"/>
              </a:spcBef>
              <a:spcAft>
                <a:spcPts val="0"/>
              </a:spcAft>
              <a:buClr>
                <a:schemeClr val="dk1"/>
              </a:buClr>
              <a:buSzPts val="1600"/>
              <a:buFont typeface="Arial"/>
              <a:buNone/>
            </a:pPr>
            <a:r>
              <a:rPr lang="en-US" dirty="0">
                <a:solidFill>
                  <a:srgbClr val="FFFF00"/>
                </a:solidFill>
              </a:rPr>
              <a:t>average attendance dates and significance</a:t>
            </a:r>
          </a:p>
          <a:p>
            <a:pPr marL="0" lvl="0" indent="0" algn="l" rtl="0">
              <a:spcBef>
                <a:spcPts val="0"/>
              </a:spcBef>
              <a:spcAft>
                <a:spcPts val="0"/>
              </a:spcAft>
              <a:buNone/>
            </a:pPr>
            <a:endParaRPr dirty="0"/>
          </a:p>
        </p:txBody>
      </p:sp>
      <p:sp>
        <p:nvSpPr>
          <p:cNvPr id="164" name="Google Shape;164;g55ab96a111_0_6: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5ab96a111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5ab96a111_0_6: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Henderson County has a strong history of migrant farm work.  Henderson County is the seventh largest apple county in the U.S. and 60% of tomatoes produced in NC come from Henderson County.  According to NC Employment Security Commission, 2500 migrant farmworkers and their families migrate to our county on a yearly basis during the summer and early fall months.</a:t>
            </a:r>
          </a:p>
          <a:p>
            <a:pPr marL="0" lvl="0" indent="0" algn="l" rtl="0">
              <a:spcBef>
                <a:spcPts val="1000"/>
              </a:spcBef>
              <a:spcAft>
                <a:spcPts val="0"/>
              </a:spcAft>
              <a:buClr>
                <a:schemeClr val="dk1"/>
              </a:buClr>
              <a:buSzPts val="1600"/>
              <a:buFont typeface="Arial"/>
              <a:buNone/>
            </a:pPr>
            <a:r>
              <a:rPr lang="en-US" dirty="0"/>
              <a:t>School stats??? Low ratings, absences, </a:t>
            </a:r>
            <a:r>
              <a:rPr lang="en-US" dirty="0" err="1"/>
              <a:t>etc</a:t>
            </a:r>
            <a:r>
              <a:rPr lang="en-US" dirty="0"/>
              <a:t>…</a:t>
            </a:r>
          </a:p>
          <a:p>
            <a:pPr marL="0" lvl="0" indent="0" algn="l" rtl="0">
              <a:spcBef>
                <a:spcPts val="1000"/>
              </a:spcBef>
              <a:spcAft>
                <a:spcPts val="0"/>
              </a:spcAft>
              <a:buClr>
                <a:schemeClr val="dk1"/>
              </a:buClr>
              <a:buSzPts val="1600"/>
              <a:buFont typeface="Arial"/>
              <a:buNone/>
            </a:pPr>
            <a:r>
              <a:rPr lang="en-US" dirty="0">
                <a:solidFill>
                  <a:srgbClr val="FFFF00"/>
                </a:solidFill>
              </a:rPr>
              <a:t># elementary, middle, high students, OSY, </a:t>
            </a:r>
          </a:p>
          <a:p>
            <a:pPr marL="0" lvl="0" indent="0" algn="l" rtl="0">
              <a:spcBef>
                <a:spcPts val="1000"/>
              </a:spcBef>
              <a:spcAft>
                <a:spcPts val="0"/>
              </a:spcAft>
              <a:buClr>
                <a:schemeClr val="dk1"/>
              </a:buClr>
              <a:buSzPts val="1600"/>
              <a:buFont typeface="Arial"/>
              <a:buNone/>
            </a:pPr>
            <a:r>
              <a:rPr lang="en-US" dirty="0">
                <a:solidFill>
                  <a:srgbClr val="FFFF00"/>
                </a:solidFill>
              </a:rPr>
              <a:t>uses / importance of the apple business in local economy</a:t>
            </a:r>
          </a:p>
          <a:p>
            <a:pPr marL="0" lvl="0" indent="0" algn="l" rtl="0">
              <a:spcBef>
                <a:spcPts val="1000"/>
              </a:spcBef>
              <a:spcAft>
                <a:spcPts val="0"/>
              </a:spcAft>
              <a:buClr>
                <a:schemeClr val="dk1"/>
              </a:buClr>
              <a:buSzPts val="1600"/>
              <a:buFont typeface="Arial"/>
              <a:buNone/>
            </a:pPr>
            <a:r>
              <a:rPr lang="en-US" dirty="0">
                <a:solidFill>
                  <a:srgbClr val="FFFF00"/>
                </a:solidFill>
              </a:rPr>
              <a:t>impact of migration on economy and schools</a:t>
            </a:r>
          </a:p>
          <a:p>
            <a:pPr marL="0" lvl="0" indent="0" algn="l" rtl="0">
              <a:spcBef>
                <a:spcPts val="1000"/>
              </a:spcBef>
              <a:spcAft>
                <a:spcPts val="0"/>
              </a:spcAft>
              <a:buClr>
                <a:schemeClr val="dk1"/>
              </a:buClr>
              <a:buSzPts val="1600"/>
              <a:buFont typeface="Arial"/>
              <a:buNone/>
            </a:pPr>
            <a:r>
              <a:rPr lang="en-US" dirty="0">
                <a:solidFill>
                  <a:srgbClr val="FFFF00"/>
                </a:solidFill>
              </a:rPr>
              <a:t>average attendance dates and significance</a:t>
            </a:r>
          </a:p>
          <a:p>
            <a:pPr marL="0" lvl="0" indent="0" algn="l" rtl="0">
              <a:spcBef>
                <a:spcPts val="0"/>
              </a:spcBef>
              <a:spcAft>
                <a:spcPts val="0"/>
              </a:spcAft>
              <a:buNone/>
            </a:pPr>
            <a:endParaRPr dirty="0"/>
          </a:p>
        </p:txBody>
      </p:sp>
      <p:sp>
        <p:nvSpPr>
          <p:cNvPr id="164" name="Google Shape;164;g55ab96a111_0_6: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6054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5ab96a111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5ab96a111_0_6: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Henderson County has a strong history of migrant farm work.  Henderson County is the seventh largest apple county in the U.S. and 60% of tomatoes produced in NC come from Henderson County.  According to NC Employment Security Commission, 2500 migrant farmworkers and their families migrate to our county on a yearly basis during the summer and early fall months.</a:t>
            </a:r>
          </a:p>
          <a:p>
            <a:pPr marL="0" lvl="0" indent="0" algn="l" rtl="0">
              <a:spcBef>
                <a:spcPts val="1000"/>
              </a:spcBef>
              <a:spcAft>
                <a:spcPts val="0"/>
              </a:spcAft>
              <a:buClr>
                <a:schemeClr val="dk1"/>
              </a:buClr>
              <a:buSzPts val="1600"/>
              <a:buFont typeface="Arial"/>
              <a:buNone/>
            </a:pPr>
            <a:r>
              <a:rPr lang="en-US" dirty="0"/>
              <a:t>School stats??? Low ratings, absences, </a:t>
            </a:r>
            <a:r>
              <a:rPr lang="en-US" dirty="0" err="1"/>
              <a:t>etc</a:t>
            </a:r>
            <a:r>
              <a:rPr lang="en-US" dirty="0"/>
              <a:t>…</a:t>
            </a:r>
          </a:p>
          <a:p>
            <a:pPr marL="0" lvl="0" indent="0" algn="l" rtl="0">
              <a:spcBef>
                <a:spcPts val="1000"/>
              </a:spcBef>
              <a:spcAft>
                <a:spcPts val="0"/>
              </a:spcAft>
              <a:buClr>
                <a:schemeClr val="dk1"/>
              </a:buClr>
              <a:buSzPts val="1600"/>
              <a:buFont typeface="Arial"/>
              <a:buNone/>
            </a:pPr>
            <a:r>
              <a:rPr lang="en-US" dirty="0">
                <a:solidFill>
                  <a:srgbClr val="FFFF00"/>
                </a:solidFill>
              </a:rPr>
              <a:t># elementary, middle, high students, OSY, </a:t>
            </a:r>
          </a:p>
          <a:p>
            <a:pPr marL="0" lvl="0" indent="0" algn="l" rtl="0">
              <a:spcBef>
                <a:spcPts val="1000"/>
              </a:spcBef>
              <a:spcAft>
                <a:spcPts val="0"/>
              </a:spcAft>
              <a:buClr>
                <a:schemeClr val="dk1"/>
              </a:buClr>
              <a:buSzPts val="1600"/>
              <a:buFont typeface="Arial"/>
              <a:buNone/>
            </a:pPr>
            <a:r>
              <a:rPr lang="en-US" dirty="0">
                <a:solidFill>
                  <a:srgbClr val="FFFF00"/>
                </a:solidFill>
              </a:rPr>
              <a:t>uses / importance of the apple business in local economy</a:t>
            </a:r>
          </a:p>
          <a:p>
            <a:pPr marL="0" lvl="0" indent="0" algn="l" rtl="0">
              <a:spcBef>
                <a:spcPts val="1000"/>
              </a:spcBef>
              <a:spcAft>
                <a:spcPts val="0"/>
              </a:spcAft>
              <a:buClr>
                <a:schemeClr val="dk1"/>
              </a:buClr>
              <a:buSzPts val="1600"/>
              <a:buFont typeface="Arial"/>
              <a:buNone/>
            </a:pPr>
            <a:r>
              <a:rPr lang="en-US" dirty="0">
                <a:solidFill>
                  <a:srgbClr val="FFFF00"/>
                </a:solidFill>
              </a:rPr>
              <a:t>impact of migration on economy and schools</a:t>
            </a:r>
          </a:p>
          <a:p>
            <a:pPr marL="0" lvl="0" indent="0" algn="l" rtl="0">
              <a:spcBef>
                <a:spcPts val="1000"/>
              </a:spcBef>
              <a:spcAft>
                <a:spcPts val="0"/>
              </a:spcAft>
              <a:buClr>
                <a:schemeClr val="dk1"/>
              </a:buClr>
              <a:buSzPts val="1600"/>
              <a:buFont typeface="Arial"/>
              <a:buNone/>
            </a:pPr>
            <a:r>
              <a:rPr lang="en-US" dirty="0">
                <a:solidFill>
                  <a:srgbClr val="FFFF00"/>
                </a:solidFill>
              </a:rPr>
              <a:t>average attendance dates and significance</a:t>
            </a:r>
          </a:p>
          <a:p>
            <a:pPr marL="0" lvl="0" indent="0" algn="l" rtl="0">
              <a:spcBef>
                <a:spcPts val="0"/>
              </a:spcBef>
              <a:spcAft>
                <a:spcPts val="0"/>
              </a:spcAft>
              <a:buNone/>
            </a:pPr>
            <a:endParaRPr dirty="0"/>
          </a:p>
        </p:txBody>
      </p:sp>
      <p:sp>
        <p:nvSpPr>
          <p:cNvPr id="164" name="Google Shape;164;g55ab96a111_0_6: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extLst>
      <p:ext uri="{BB962C8B-B14F-4D97-AF65-F5344CB8AC3E}">
        <p14:creationId xmlns:p14="http://schemas.microsoft.com/office/powerpoint/2010/main" val="148095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5ab96a111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5ab96a111_0_6: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1 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Henderson County has a strong history of migrant farm work.  Henderson County is the seventh largest apple county in the U.S. and 60% of tomatoes produced in NC come from Henderson County.  According to NC Employment Security Commission, 2500 migrant farmworkers and their families migrate to our county on a yearly basis during the summer and early fall months.</a:t>
            </a:r>
          </a:p>
          <a:p>
            <a:pPr marL="0" lvl="0" indent="0" algn="l" rtl="0">
              <a:spcBef>
                <a:spcPts val="1000"/>
              </a:spcBef>
              <a:spcAft>
                <a:spcPts val="0"/>
              </a:spcAft>
              <a:buClr>
                <a:schemeClr val="dk1"/>
              </a:buClr>
              <a:buSzPts val="1600"/>
              <a:buFont typeface="Arial"/>
              <a:buNone/>
            </a:pPr>
            <a:r>
              <a:rPr lang="en-US" dirty="0"/>
              <a:t>School stats??? Low ratings, absences, </a:t>
            </a:r>
            <a:r>
              <a:rPr lang="en-US" dirty="0" err="1"/>
              <a:t>etc</a:t>
            </a:r>
            <a:r>
              <a:rPr lang="en-US" dirty="0"/>
              <a:t>…</a:t>
            </a:r>
          </a:p>
          <a:p>
            <a:pPr marL="0" lvl="0" indent="0" algn="l" rtl="0">
              <a:spcBef>
                <a:spcPts val="1000"/>
              </a:spcBef>
              <a:spcAft>
                <a:spcPts val="0"/>
              </a:spcAft>
              <a:buClr>
                <a:schemeClr val="dk1"/>
              </a:buClr>
              <a:buSzPts val="1600"/>
              <a:buFont typeface="Arial"/>
              <a:buNone/>
            </a:pPr>
            <a:r>
              <a:rPr lang="en-US" dirty="0">
                <a:solidFill>
                  <a:srgbClr val="FFFF00"/>
                </a:solidFill>
              </a:rPr>
              <a:t># elementary, middle, high students, OSY, </a:t>
            </a:r>
          </a:p>
          <a:p>
            <a:pPr marL="0" lvl="0" indent="0" algn="l" rtl="0">
              <a:spcBef>
                <a:spcPts val="1000"/>
              </a:spcBef>
              <a:spcAft>
                <a:spcPts val="0"/>
              </a:spcAft>
              <a:buClr>
                <a:schemeClr val="dk1"/>
              </a:buClr>
              <a:buSzPts val="1600"/>
              <a:buFont typeface="Arial"/>
              <a:buNone/>
            </a:pPr>
            <a:r>
              <a:rPr lang="en-US" dirty="0">
                <a:solidFill>
                  <a:srgbClr val="FFFF00"/>
                </a:solidFill>
              </a:rPr>
              <a:t>uses / importance of the apple business in local economy</a:t>
            </a:r>
          </a:p>
          <a:p>
            <a:pPr marL="0" lvl="0" indent="0" algn="l" rtl="0">
              <a:spcBef>
                <a:spcPts val="1000"/>
              </a:spcBef>
              <a:spcAft>
                <a:spcPts val="0"/>
              </a:spcAft>
              <a:buClr>
                <a:schemeClr val="dk1"/>
              </a:buClr>
              <a:buSzPts val="1600"/>
              <a:buFont typeface="Arial"/>
              <a:buNone/>
            </a:pPr>
            <a:r>
              <a:rPr lang="en-US" dirty="0">
                <a:solidFill>
                  <a:srgbClr val="FFFF00"/>
                </a:solidFill>
              </a:rPr>
              <a:t>impact of migration on economy and schools</a:t>
            </a:r>
          </a:p>
          <a:p>
            <a:pPr marL="0" lvl="0" indent="0" algn="l" rtl="0">
              <a:spcBef>
                <a:spcPts val="1000"/>
              </a:spcBef>
              <a:spcAft>
                <a:spcPts val="0"/>
              </a:spcAft>
              <a:buClr>
                <a:schemeClr val="dk1"/>
              </a:buClr>
              <a:buSzPts val="1600"/>
              <a:buFont typeface="Arial"/>
              <a:buNone/>
            </a:pPr>
            <a:r>
              <a:rPr lang="en-US" dirty="0">
                <a:solidFill>
                  <a:srgbClr val="FFFF00"/>
                </a:solidFill>
              </a:rPr>
              <a:t>average attendance dates and significance</a:t>
            </a:r>
          </a:p>
          <a:p>
            <a:pPr marL="0" lvl="0" indent="0" algn="l" rtl="0">
              <a:spcBef>
                <a:spcPts val="0"/>
              </a:spcBef>
              <a:spcAft>
                <a:spcPts val="0"/>
              </a:spcAft>
              <a:buNone/>
            </a:pPr>
            <a:endParaRPr dirty="0"/>
          </a:p>
        </p:txBody>
      </p:sp>
      <p:sp>
        <p:nvSpPr>
          <p:cNvPr id="164" name="Google Shape;164;g55ab96a111_0_6: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65827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Are we going to have a report back after the activity, where people introduce their partner, what state they are from and their role in the program</a:t>
            </a:r>
          </a:p>
          <a:p>
            <a:pPr marL="0" lvl="0" indent="0" algn="l" rtl="0">
              <a:spcBef>
                <a:spcPts val="0"/>
              </a:spcBef>
              <a:spcAft>
                <a:spcPts val="0"/>
              </a:spcAft>
              <a:buNone/>
            </a:pPr>
            <a:endParaRPr dirty="0"/>
          </a:p>
        </p:txBody>
      </p:sp>
      <p:sp>
        <p:nvSpPr>
          <p:cNvPr id="170" name="Google Shape;170;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3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the audience….”Why do you think community collaborations are important?</a:t>
            </a:r>
          </a:p>
          <a:p>
            <a:pPr marL="0" lvl="0" indent="0" algn="l" rtl="0">
              <a:spcBef>
                <a:spcPts val="0"/>
              </a:spcBef>
              <a:spcAft>
                <a:spcPts val="0"/>
              </a:spcAft>
              <a:buNone/>
            </a:pPr>
            <a:endParaRPr dirty="0"/>
          </a:p>
        </p:txBody>
      </p:sp>
      <p:sp>
        <p:nvSpPr>
          <p:cNvPr id="176" name="Google Shape;17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5 minutes</a:t>
            </a:r>
            <a:endParaRPr dirty="0"/>
          </a:p>
        </p:txBody>
      </p:sp>
      <p:sp>
        <p:nvSpPr>
          <p:cNvPr id="182" name="Google Shape;182;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
          <p:cNvSpPr txBox="1">
            <a:spLocks noGrp="1"/>
          </p:cNvSpPr>
          <p:nvPr>
            <p:ph type="ctrTitle"/>
          </p:nvPr>
        </p:nvSpPr>
        <p:spPr>
          <a:xfrm>
            <a:off x="1154955" y="1447800"/>
            <a:ext cx="8825658" cy="3329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lstStyle>
            <a:lvl1pPr lvl="0" algn="l">
              <a:spcBef>
                <a:spcPts val="1000"/>
              </a:spcBef>
              <a:spcAft>
                <a:spcPts val="0"/>
              </a:spcAft>
              <a:buSzPts val="1600"/>
              <a:buNone/>
              <a:defRPr cap="none">
                <a:solidFill>
                  <a:schemeClr val="accent1"/>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a:endParaRPr/>
          </a:p>
        </p:txBody>
      </p:sp>
      <p:sp>
        <p:nvSpPr>
          <p:cNvPr id="24" name="Google Shape;24;p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1154956" y="4800587"/>
            <a:ext cx="8825657"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a:spLocks noGrp="1"/>
          </p:cNvSpPr>
          <p:nvPr>
            <p:ph type="pic" idx="2"/>
          </p:nvPr>
        </p:nvSpPr>
        <p:spPr>
          <a:xfrm>
            <a:off x="1154955" y="685800"/>
            <a:ext cx="8825658" cy="3640666"/>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81" name="Google Shape;81;p11"/>
          <p:cNvSpPr txBox="1">
            <a:spLocks noGrp="1"/>
          </p:cNvSpPr>
          <p:nvPr>
            <p:ph type="body" idx="1"/>
          </p:nvPr>
        </p:nvSpPr>
        <p:spPr>
          <a:xfrm>
            <a:off x="1154956" y="5367325"/>
            <a:ext cx="8825656" cy="493712"/>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2" name="Google Shape;82;p1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1154954" y="1447800"/>
            <a:ext cx="8825659" cy="19812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body" idx="1"/>
          </p:nvPr>
        </p:nvSpPr>
        <p:spPr>
          <a:xfrm>
            <a:off x="1154954" y="3657600"/>
            <a:ext cx="8825659" cy="23622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12"/>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1574801" y="1447800"/>
            <a:ext cx="7999315" cy="2323374"/>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3"/>
          <p:cNvSpPr txBox="1">
            <a:spLocks noGrp="1"/>
          </p:cNvSpPr>
          <p:nvPr>
            <p:ph type="body" idx="1"/>
          </p:nvPr>
        </p:nvSpPr>
        <p:spPr>
          <a:xfrm>
            <a:off x="1930400" y="3771174"/>
            <a:ext cx="7279649" cy="34217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b="0" i="0" cap="small">
                <a:solidFill>
                  <a:schemeClr val="accent1"/>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4" name="Google Shape;94;p13"/>
          <p:cNvSpPr txBox="1">
            <a:spLocks noGrp="1"/>
          </p:cNvSpPr>
          <p:nvPr>
            <p:ph type="body" idx="2"/>
          </p:nvPr>
        </p:nvSpPr>
        <p:spPr>
          <a:xfrm>
            <a:off x="1154954" y="4350657"/>
            <a:ext cx="8825659" cy="16764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5" name="Google Shape;95;p1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13"/>
          <p:cNvSpPr txBox="1"/>
          <p:nvPr/>
        </p:nvSpPr>
        <p:spPr>
          <a:xfrm>
            <a:off x="898295" y="971253"/>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u="none" strike="noStrike" cap="none">
                <a:solidFill>
                  <a:schemeClr val="accent1"/>
                </a:solidFill>
                <a:latin typeface="Arial"/>
                <a:ea typeface="Arial"/>
                <a:cs typeface="Arial"/>
                <a:sym typeface="Arial"/>
              </a:rPr>
              <a:t>“</a:t>
            </a:r>
            <a:endParaRPr/>
          </a:p>
        </p:txBody>
      </p:sp>
      <p:sp>
        <p:nvSpPr>
          <p:cNvPr id="99" name="Google Shape;99;p13"/>
          <p:cNvSpPr txBox="1"/>
          <p:nvPr/>
        </p:nvSpPr>
        <p:spPr>
          <a:xfrm>
            <a:off x="9330490" y="2613787"/>
            <a:ext cx="801912" cy="196977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2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1154954" y="3124201"/>
            <a:ext cx="8825660" cy="165318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body" idx="1"/>
          </p:nvPr>
        </p:nvSpPr>
        <p:spPr>
          <a:xfrm>
            <a:off x="1154954" y="4777381"/>
            <a:ext cx="8825659"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cap="none">
                <a:solidFill>
                  <a:schemeClr val="accent1"/>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103" name="Google Shape;103;p1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body" idx="1"/>
          </p:nvPr>
        </p:nvSpPr>
        <p:spPr>
          <a:xfrm>
            <a:off x="632947" y="1981200"/>
            <a:ext cx="2946866"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09" name="Google Shape;109;p15"/>
          <p:cNvSpPr txBox="1">
            <a:spLocks noGrp="1"/>
          </p:cNvSpPr>
          <p:nvPr>
            <p:ph type="body" idx="2"/>
          </p:nvPr>
        </p:nvSpPr>
        <p:spPr>
          <a:xfrm>
            <a:off x="652463" y="2667000"/>
            <a:ext cx="2927350"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0" name="Google Shape;110;p15"/>
          <p:cNvSpPr txBox="1">
            <a:spLocks noGrp="1"/>
          </p:cNvSpPr>
          <p:nvPr>
            <p:ph type="body" idx="3"/>
          </p:nvPr>
        </p:nvSpPr>
        <p:spPr>
          <a:xfrm>
            <a:off x="3883659" y="1981200"/>
            <a:ext cx="2936241"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1" name="Google Shape;111;p15"/>
          <p:cNvSpPr txBox="1">
            <a:spLocks noGrp="1"/>
          </p:cNvSpPr>
          <p:nvPr>
            <p:ph type="body" idx="4"/>
          </p:nvPr>
        </p:nvSpPr>
        <p:spPr>
          <a:xfrm>
            <a:off x="3873106" y="2667000"/>
            <a:ext cx="2946794"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12" name="Google Shape;112;p15"/>
          <p:cNvSpPr txBox="1">
            <a:spLocks noGrp="1"/>
          </p:cNvSpPr>
          <p:nvPr>
            <p:ph type="body" idx="5"/>
          </p:nvPr>
        </p:nvSpPr>
        <p:spPr>
          <a:xfrm>
            <a:off x="7124700" y="1981200"/>
            <a:ext cx="293211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3" name="Google Shape;113;p15"/>
          <p:cNvSpPr txBox="1">
            <a:spLocks noGrp="1"/>
          </p:cNvSpPr>
          <p:nvPr>
            <p:ph type="body" idx="6"/>
          </p:nvPr>
        </p:nvSpPr>
        <p:spPr>
          <a:xfrm>
            <a:off x="7124700" y="2667000"/>
            <a:ext cx="2932113" cy="3589338"/>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14" name="Google Shape;114;p15"/>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15" name="Google Shape;115;p15"/>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16" name="Google Shape;116;p1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body" idx="1"/>
          </p:nvPr>
        </p:nvSpPr>
        <p:spPr>
          <a:xfrm>
            <a:off x="652463" y="4250949"/>
            <a:ext cx="2940050"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2" name="Google Shape;122;p16"/>
          <p:cNvSpPr>
            <a:spLocks noGrp="1"/>
          </p:cNvSpPr>
          <p:nvPr>
            <p:ph type="pic" idx="2"/>
          </p:nvPr>
        </p:nvSpPr>
        <p:spPr>
          <a:xfrm>
            <a:off x="652463" y="2209800"/>
            <a:ext cx="294005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3" name="Google Shape;123;p16"/>
          <p:cNvSpPr txBox="1">
            <a:spLocks noGrp="1"/>
          </p:cNvSpPr>
          <p:nvPr>
            <p:ph type="body" idx="3"/>
          </p:nvPr>
        </p:nvSpPr>
        <p:spPr>
          <a:xfrm>
            <a:off x="652463" y="4827211"/>
            <a:ext cx="2940050"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4" name="Google Shape;124;p16"/>
          <p:cNvSpPr txBox="1">
            <a:spLocks noGrp="1"/>
          </p:cNvSpPr>
          <p:nvPr>
            <p:ph type="body" idx="4"/>
          </p:nvPr>
        </p:nvSpPr>
        <p:spPr>
          <a:xfrm>
            <a:off x="3889375" y="4250949"/>
            <a:ext cx="2930525"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5" name="Google Shape;125;p16"/>
          <p:cNvSpPr>
            <a:spLocks noGrp="1"/>
          </p:cNvSpPr>
          <p:nvPr>
            <p:ph type="pic" idx="5"/>
          </p:nvPr>
        </p:nvSpPr>
        <p:spPr>
          <a:xfrm>
            <a:off x="3889374" y="2209800"/>
            <a:ext cx="2930525"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6" name="Google Shape;126;p16"/>
          <p:cNvSpPr txBox="1">
            <a:spLocks noGrp="1"/>
          </p:cNvSpPr>
          <p:nvPr>
            <p:ph type="body" idx="6"/>
          </p:nvPr>
        </p:nvSpPr>
        <p:spPr>
          <a:xfrm>
            <a:off x="3888022" y="4827210"/>
            <a:ext cx="2934406"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16"/>
          <p:cNvSpPr txBox="1">
            <a:spLocks noGrp="1"/>
          </p:cNvSpPr>
          <p:nvPr>
            <p:ph type="body" idx="7"/>
          </p:nvPr>
        </p:nvSpPr>
        <p:spPr>
          <a:xfrm>
            <a:off x="7124700" y="4250949"/>
            <a:ext cx="293211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8" name="Google Shape;128;p16"/>
          <p:cNvSpPr>
            <a:spLocks noGrp="1"/>
          </p:cNvSpPr>
          <p:nvPr>
            <p:ph type="pic" idx="8"/>
          </p:nvPr>
        </p:nvSpPr>
        <p:spPr>
          <a:xfrm>
            <a:off x="7124699" y="2209800"/>
            <a:ext cx="2932113"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9" name="Google Shape;129;p16"/>
          <p:cNvSpPr txBox="1">
            <a:spLocks noGrp="1"/>
          </p:cNvSpPr>
          <p:nvPr>
            <p:ph type="body" idx="9"/>
          </p:nvPr>
        </p:nvSpPr>
        <p:spPr>
          <a:xfrm>
            <a:off x="7124575" y="4827208"/>
            <a:ext cx="2935997" cy="65918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30" name="Google Shape;130;p16"/>
          <p:cNvCxnSpPr/>
          <p:nvPr/>
        </p:nvCxnSpPr>
        <p:spPr>
          <a:xfrm>
            <a:off x="3726142" y="2133600"/>
            <a:ext cx="0" cy="3962400"/>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31" name="Google Shape;131;p16"/>
          <p:cNvCxnSpPr/>
          <p:nvPr/>
        </p:nvCxnSpPr>
        <p:spPr>
          <a:xfrm>
            <a:off x="6962227" y="2133600"/>
            <a:ext cx="0" cy="3966882"/>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32" name="Google Shape;132;p1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body" idx="1"/>
          </p:nvPr>
        </p:nvSpPr>
        <p:spPr>
          <a:xfrm rot="5400000">
            <a:off x="3478842" y="-322612"/>
            <a:ext cx="4195481" cy="8946541"/>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8" name="Google Shape;138;p1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rot="5400000">
            <a:off x="6267450" y="2466975"/>
            <a:ext cx="5826125" cy="175260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rot="5400000">
            <a:off x="1679575" y="-139699"/>
            <a:ext cx="5368924" cy="7423149"/>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4" name="Google Shape;144;p1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0" name="Google Shape;30;p3"/>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154956" y="2861733"/>
            <a:ext cx="8825657" cy="1915647"/>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1154955" y="4777381"/>
            <a:ext cx="8825658"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cap="none">
                <a:solidFill>
                  <a:schemeClr val="accent1"/>
                </a:solidFill>
              </a:defRPr>
            </a:lvl1pPr>
            <a:lvl2pPr marL="914400" lvl="1" indent="-228600" algn="l">
              <a:spcBef>
                <a:spcPts val="1000"/>
              </a:spcBef>
              <a:spcAft>
                <a:spcPts val="0"/>
              </a:spcAft>
              <a:buSzPts val="1440"/>
              <a:buNone/>
              <a:defRPr sz="1800">
                <a:solidFill>
                  <a:schemeClr val="lt1"/>
                </a:solidFill>
              </a:defRPr>
            </a:lvl2pPr>
            <a:lvl3pPr marL="1371600" lvl="2" indent="-228600" algn="l">
              <a:spcBef>
                <a:spcPts val="1000"/>
              </a:spcBef>
              <a:spcAft>
                <a:spcPts val="0"/>
              </a:spcAft>
              <a:buSzPts val="1280"/>
              <a:buNone/>
              <a:defRPr sz="1600">
                <a:solidFill>
                  <a:schemeClr val="lt1"/>
                </a:solidFill>
              </a:defRPr>
            </a:lvl3pPr>
            <a:lvl4pPr marL="1828800" lvl="3" indent="-228600" algn="l">
              <a:spcBef>
                <a:spcPts val="1000"/>
              </a:spcBef>
              <a:spcAft>
                <a:spcPts val="0"/>
              </a:spcAft>
              <a:buSzPts val="1120"/>
              <a:buNone/>
              <a:defRPr sz="1400">
                <a:solidFill>
                  <a:schemeClr val="lt1"/>
                </a:solidFill>
              </a:defRPr>
            </a:lvl4pPr>
            <a:lvl5pPr marL="2286000" lvl="4" indent="-228600" algn="l">
              <a:spcBef>
                <a:spcPts val="1000"/>
              </a:spcBef>
              <a:spcAft>
                <a:spcPts val="0"/>
              </a:spcAft>
              <a:buSzPts val="1120"/>
              <a:buNone/>
              <a:defRPr sz="1400">
                <a:solidFill>
                  <a:schemeClr val="lt1"/>
                </a:solidFill>
              </a:defRPr>
            </a:lvl5pPr>
            <a:lvl6pPr marL="2743200" lvl="5" indent="-228600" algn="l">
              <a:spcBef>
                <a:spcPts val="1000"/>
              </a:spcBef>
              <a:spcAft>
                <a:spcPts val="0"/>
              </a:spcAft>
              <a:buSzPts val="1120"/>
              <a:buNone/>
              <a:defRPr sz="1400">
                <a:solidFill>
                  <a:schemeClr val="lt1"/>
                </a:solidFill>
              </a:defRPr>
            </a:lvl6pPr>
            <a:lvl7pPr marL="3200400" lvl="6" indent="-228600" algn="l">
              <a:spcBef>
                <a:spcPts val="1000"/>
              </a:spcBef>
              <a:spcAft>
                <a:spcPts val="0"/>
              </a:spcAft>
              <a:buSzPts val="1120"/>
              <a:buNone/>
              <a:defRPr sz="1400">
                <a:solidFill>
                  <a:schemeClr val="lt1"/>
                </a:solidFill>
              </a:defRPr>
            </a:lvl7pPr>
            <a:lvl8pPr marL="3657600" lvl="7" indent="-228600" algn="l">
              <a:spcBef>
                <a:spcPts val="1000"/>
              </a:spcBef>
              <a:spcAft>
                <a:spcPts val="0"/>
              </a:spcAft>
              <a:buSzPts val="1120"/>
              <a:buNone/>
              <a:defRPr sz="1400">
                <a:solidFill>
                  <a:schemeClr val="lt1"/>
                </a:solidFill>
              </a:defRPr>
            </a:lvl8pPr>
            <a:lvl9pPr marL="4114800" lvl="8" indent="-228600" algn="l">
              <a:spcBef>
                <a:spcPts val="1000"/>
              </a:spcBef>
              <a:spcAft>
                <a:spcPts val="0"/>
              </a:spcAft>
              <a:buSzPts val="1120"/>
              <a:buNone/>
              <a:defRPr sz="1400">
                <a:solidFill>
                  <a:schemeClr val="lt1"/>
                </a:solidFill>
              </a:defRPr>
            </a:lvl9pPr>
          </a:lstStyle>
          <a:p>
            <a:endParaRPr/>
          </a:p>
        </p:txBody>
      </p:sp>
      <p:sp>
        <p:nvSpPr>
          <p:cNvPr id="36" name="Google Shape;36;p4"/>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1103312" y="2060575"/>
            <a:ext cx="4396339" cy="419576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2" name="Google Shape;42;p5"/>
          <p:cNvSpPr txBox="1">
            <a:spLocks noGrp="1"/>
          </p:cNvSpPr>
          <p:nvPr>
            <p:ph type="body" idx="2"/>
          </p:nvPr>
        </p:nvSpPr>
        <p:spPr>
          <a:xfrm>
            <a:off x="5654493" y="2056092"/>
            <a:ext cx="4396341" cy="4200245"/>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43" name="Google Shape;43;p5"/>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1103313" y="1905000"/>
            <a:ext cx="4396338"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9" name="Google Shape;49;p6"/>
          <p:cNvSpPr txBox="1">
            <a:spLocks noGrp="1"/>
          </p:cNvSpPr>
          <p:nvPr>
            <p:ph type="body" idx="2"/>
          </p:nvPr>
        </p:nvSpPr>
        <p:spPr>
          <a:xfrm>
            <a:off x="1103312" y="2514600"/>
            <a:ext cx="4396339" cy="374173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0" name="Google Shape;50;p6"/>
          <p:cNvSpPr txBox="1">
            <a:spLocks noGrp="1"/>
          </p:cNvSpPr>
          <p:nvPr>
            <p:ph type="body" idx="3"/>
          </p:nvPr>
        </p:nvSpPr>
        <p:spPr>
          <a:xfrm>
            <a:off x="5654495" y="1905000"/>
            <a:ext cx="4396339"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51" name="Google Shape;51;p6"/>
          <p:cNvSpPr txBox="1">
            <a:spLocks noGrp="1"/>
          </p:cNvSpPr>
          <p:nvPr>
            <p:ph type="body" idx="4"/>
          </p:nvPr>
        </p:nvSpPr>
        <p:spPr>
          <a:xfrm>
            <a:off x="5654495" y="2514600"/>
            <a:ext cx="4396339" cy="374173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52" name="Google Shape;52;p6"/>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8"/>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1154954" y="1447800"/>
            <a:ext cx="3401064" cy="14478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body" idx="1"/>
          </p:nvPr>
        </p:nvSpPr>
        <p:spPr>
          <a:xfrm>
            <a:off x="4784616" y="1447800"/>
            <a:ext cx="5195997" cy="4572000"/>
          </a:xfrm>
          <a:prstGeom prst="rect">
            <a:avLst/>
          </a:prstGeom>
          <a:noFill/>
          <a:ln>
            <a:noFill/>
          </a:ln>
        </p:spPr>
        <p:txBody>
          <a:bodyPr spcFirstLastPara="1" wrap="square" lIns="91425" tIns="45700" rIns="91425" bIns="45700" anchor="ctr" anchorCtr="0"/>
          <a:lstStyle>
            <a:lvl1pPr marL="457200" lvl="0" indent="-330200" algn="l">
              <a:spcBef>
                <a:spcPts val="1000"/>
              </a:spcBef>
              <a:spcAft>
                <a:spcPts val="0"/>
              </a:spcAft>
              <a:buSzPts val="1600"/>
              <a:buChar char="►"/>
              <a:defRPr sz="2000"/>
            </a:lvl1pPr>
            <a:lvl2pPr marL="914400" lvl="1" indent="-320040" algn="l">
              <a:spcBef>
                <a:spcPts val="1000"/>
              </a:spcBef>
              <a:spcAft>
                <a:spcPts val="0"/>
              </a:spcAft>
              <a:buSzPts val="1440"/>
              <a:buChar char="►"/>
              <a:defRPr sz="1800"/>
            </a:lvl2pPr>
            <a:lvl3pPr marL="1371600" lvl="2" indent="-309880" algn="l">
              <a:spcBef>
                <a:spcPts val="1000"/>
              </a:spcBef>
              <a:spcAft>
                <a:spcPts val="0"/>
              </a:spcAft>
              <a:buSzPts val="1280"/>
              <a:buChar char="►"/>
              <a:defRPr sz="1600"/>
            </a:lvl3pPr>
            <a:lvl4pPr marL="1828800" lvl="3" indent="-299719" algn="l">
              <a:spcBef>
                <a:spcPts val="1000"/>
              </a:spcBef>
              <a:spcAft>
                <a:spcPts val="0"/>
              </a:spcAft>
              <a:buSzPts val="1120"/>
              <a:buChar char="►"/>
              <a:defRPr sz="1400"/>
            </a:lvl4pPr>
            <a:lvl5pPr marL="2286000" lvl="4" indent="-299720" algn="l">
              <a:spcBef>
                <a:spcPts val="1000"/>
              </a:spcBef>
              <a:spcAft>
                <a:spcPts val="0"/>
              </a:spcAft>
              <a:buSzPts val="1120"/>
              <a:buChar char="►"/>
              <a:defRPr sz="1400"/>
            </a:lvl5pPr>
            <a:lvl6pPr marL="2743200" lvl="5" indent="-299720" algn="l">
              <a:spcBef>
                <a:spcPts val="1000"/>
              </a:spcBef>
              <a:spcAft>
                <a:spcPts val="0"/>
              </a:spcAft>
              <a:buSzPts val="1120"/>
              <a:buChar char="►"/>
              <a:defRPr sz="1400"/>
            </a:lvl6pPr>
            <a:lvl7pPr marL="3200400" lvl="6" indent="-299720" algn="l">
              <a:spcBef>
                <a:spcPts val="1000"/>
              </a:spcBef>
              <a:spcAft>
                <a:spcPts val="0"/>
              </a:spcAft>
              <a:buSzPts val="1120"/>
              <a:buChar char="►"/>
              <a:defRPr sz="1400"/>
            </a:lvl7pPr>
            <a:lvl8pPr marL="3657600" lvl="7" indent="-299720" algn="l">
              <a:spcBef>
                <a:spcPts val="1000"/>
              </a:spcBef>
              <a:spcAft>
                <a:spcPts val="0"/>
              </a:spcAft>
              <a:buSzPts val="1120"/>
              <a:buChar char="►"/>
              <a:defRPr sz="1400"/>
            </a:lvl8pPr>
            <a:lvl9pPr marL="4114800" lvl="8" indent="-299720" algn="l">
              <a:spcBef>
                <a:spcPts val="1000"/>
              </a:spcBef>
              <a:spcAft>
                <a:spcPts val="0"/>
              </a:spcAft>
              <a:buSzPts val="1120"/>
              <a:buChar char="►"/>
              <a:defRPr sz="1400"/>
            </a:lvl9pPr>
          </a:lstStyle>
          <a:p>
            <a:endParaRPr/>
          </a:p>
        </p:txBody>
      </p:sp>
      <p:sp>
        <p:nvSpPr>
          <p:cNvPr id="67" name="Google Shape;67;p9"/>
          <p:cNvSpPr txBox="1">
            <a:spLocks noGrp="1"/>
          </p:cNvSpPr>
          <p:nvPr>
            <p:ph type="body" idx="2"/>
          </p:nvPr>
        </p:nvSpPr>
        <p:spPr>
          <a:xfrm>
            <a:off x="1154954" y="3129280"/>
            <a:ext cx="3401063" cy="289559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8" name="Google Shape;68;p9"/>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9"/>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1153907" y="1854192"/>
            <a:ext cx="5092906" cy="157480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4" name="Google Shape;74;p10"/>
          <p:cNvSpPr txBox="1">
            <a:spLocks noGrp="1"/>
          </p:cNvSpPr>
          <p:nvPr>
            <p:ph type="body" idx="1"/>
          </p:nvPr>
        </p:nvSpPr>
        <p:spPr>
          <a:xfrm>
            <a:off x="1154954" y="3657600"/>
            <a:ext cx="5084979" cy="13716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75" name="Google Shape;75;p10"/>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20">
            <a:alphaModFix/>
          </a:blip>
          <a:srcRect l="3613"/>
          <a:stretch/>
        </p:blipFill>
        <p:spPr>
          <a:xfrm>
            <a:off x="0" y="2669685"/>
            <a:ext cx="4037012" cy="4188315"/>
          </a:xfrm>
          <a:prstGeom prst="rect">
            <a:avLst/>
          </a:prstGeom>
          <a:noFill/>
          <a:ln>
            <a:noFill/>
          </a:ln>
        </p:spPr>
      </p:pic>
      <p:pic>
        <p:nvPicPr>
          <p:cNvPr id="11" name="Google Shape;11;p1"/>
          <p:cNvPicPr preferRelativeResize="0"/>
          <p:nvPr/>
        </p:nvPicPr>
        <p:blipFill rotWithShape="1">
          <a:blip r:embed="rId21">
            <a:alphaModFix/>
          </a:blip>
          <a:srcRect l="35640"/>
          <a:stretch/>
        </p:blipFill>
        <p:spPr>
          <a:xfrm>
            <a:off x="0" y="2892347"/>
            <a:ext cx="1522412" cy="2365453"/>
          </a:xfrm>
          <a:prstGeom prst="rect">
            <a:avLst/>
          </a:prstGeom>
          <a:noFill/>
          <a:ln>
            <a:noFill/>
          </a:ln>
        </p:spPr>
      </p:pic>
      <p:sp>
        <p:nvSpPr>
          <p:cNvPr id="12" name="Google Shape;12;p1"/>
          <p:cNvSpPr/>
          <p:nvPr/>
        </p:nvSpPr>
        <p:spPr>
          <a:xfrm>
            <a:off x="8609012" y="1676400"/>
            <a:ext cx="2819400" cy="2819400"/>
          </a:xfrm>
          <a:prstGeom prst="ellipse">
            <a:avLst/>
          </a:prstGeom>
          <a:gradFill>
            <a:gsLst>
              <a:gs pos="0">
                <a:srgbClr val="78C4F1">
                  <a:alpha val="6666"/>
                </a:srgbClr>
              </a:gs>
              <a:gs pos="36000">
                <a:srgbClr val="78C4F1">
                  <a:alpha val="5882"/>
                </a:srgbClr>
              </a:gs>
              <a:gs pos="69000">
                <a:srgbClr val="78C4F1">
                  <a:alpha val="0"/>
                </a:srgbClr>
              </a:gs>
              <a:gs pos="100000">
                <a:srgbClr val="78C4F1">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1"/>
          <p:cNvPicPr preferRelativeResize="0"/>
          <p:nvPr/>
        </p:nvPicPr>
        <p:blipFill rotWithShape="1">
          <a:blip r:embed="rId22">
            <a:alphaModFix/>
          </a:blip>
          <a:srcRect t="28812"/>
          <a:stretch/>
        </p:blipFill>
        <p:spPr>
          <a:xfrm>
            <a:off x="7999412" y="0"/>
            <a:ext cx="1603387" cy="1141407"/>
          </a:xfrm>
          <a:prstGeom prst="rect">
            <a:avLst/>
          </a:prstGeom>
          <a:noFill/>
          <a:ln>
            <a:noFill/>
          </a:ln>
        </p:spPr>
      </p:pic>
      <p:pic>
        <p:nvPicPr>
          <p:cNvPr id="14" name="Google Shape;14;p1"/>
          <p:cNvPicPr preferRelativeResize="0"/>
          <p:nvPr/>
        </p:nvPicPr>
        <p:blipFill rotWithShape="1">
          <a:blip r:embed="rId23">
            <a:alphaModFix/>
          </a:blip>
          <a:srcRect b="23320"/>
          <a:stretch/>
        </p:blipFill>
        <p:spPr>
          <a:xfrm>
            <a:off x="8609012" y="6096000"/>
            <a:ext cx="993734" cy="762000"/>
          </a:xfrm>
          <a:prstGeom prst="rect">
            <a:avLst/>
          </a:prstGeom>
          <a:noFill/>
          <a:ln>
            <a:noFill/>
          </a:ln>
        </p:spPr>
      </p:pic>
      <p:sp>
        <p:nvSpPr>
          <p:cNvPr id="15" name="Google Shape;15;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1"/>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lstStyle>
            <a:lvl1pPr marL="457200" marR="0" lvl="0" indent="-330200" algn="l" rtl="0">
              <a:spcBef>
                <a:spcPts val="1000"/>
              </a:spcBef>
              <a:spcAft>
                <a:spcPts val="0"/>
              </a:spcAft>
              <a:buClr>
                <a:schemeClr val="accent1"/>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chemeClr val="accent1"/>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chemeClr val="accent1"/>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rot="5400000">
            <a:off x="10155639" y="1790701"/>
            <a:ext cx="990599" cy="30479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1"/>
          <p:cNvSpPr txBox="1">
            <a:spLocks noGrp="1"/>
          </p:cNvSpPr>
          <p:nvPr>
            <p:ph type="ftr" idx="11"/>
          </p:nvPr>
        </p:nvSpPr>
        <p:spPr>
          <a:xfrm rot="5400000">
            <a:off x="8951573" y="3225297"/>
            <a:ext cx="3859795" cy="30480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basicblogtips.com/create-business-community.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2013.igem.org/Team:TU-Delft/Collaboration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recoveringengineer.com/category/resolving-conflict/problem-solvi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9"/>
          <p:cNvSpPr txBox="1">
            <a:spLocks noGrp="1"/>
          </p:cNvSpPr>
          <p:nvPr>
            <p:ph type="ctrTitle"/>
          </p:nvPr>
        </p:nvSpPr>
        <p:spPr>
          <a:xfrm>
            <a:off x="1154955" y="415829"/>
            <a:ext cx="8654063" cy="332958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400"/>
              <a:buFont typeface="Century Gothic"/>
              <a:buNone/>
            </a:pPr>
            <a:r>
              <a:rPr lang="en-US" sz="5400" dirty="0"/>
              <a:t>Implementing Successful Summer Programs Using Community Collaborations</a:t>
            </a:r>
            <a:endParaRPr sz="5400" dirty="0"/>
          </a:p>
        </p:txBody>
      </p:sp>
      <p:pic>
        <p:nvPicPr>
          <p:cNvPr id="5" name="Picture 4">
            <a:extLst>
              <a:ext uri="{FF2B5EF4-FFF2-40B4-BE49-F238E27FC236}">
                <a16:creationId xmlns:a16="http://schemas.microsoft.com/office/drawing/2014/main" id="{5E200668-C49F-CC45-A9D1-10701B911ED3}"/>
              </a:ext>
            </a:extLst>
          </p:cNvPr>
          <p:cNvPicPr>
            <a:picLocks noChangeAspect="1"/>
          </p:cNvPicPr>
          <p:nvPr/>
        </p:nvPicPr>
        <p:blipFill>
          <a:blip r:embed="rId3"/>
          <a:stretch>
            <a:fillRect/>
          </a:stretch>
        </p:blipFill>
        <p:spPr>
          <a:xfrm>
            <a:off x="9999106" y="3159660"/>
            <a:ext cx="1686214" cy="1686214"/>
          </a:xfrm>
          <a:prstGeom prst="rect">
            <a:avLst/>
          </a:prstGeom>
        </p:spPr>
      </p:pic>
      <p:pic>
        <p:nvPicPr>
          <p:cNvPr id="9" name="Picture 8">
            <a:extLst>
              <a:ext uri="{FF2B5EF4-FFF2-40B4-BE49-F238E27FC236}">
                <a16:creationId xmlns:a16="http://schemas.microsoft.com/office/drawing/2014/main" id="{34D64B52-BF13-F647-8D1A-398428B699D9}"/>
              </a:ext>
            </a:extLst>
          </p:cNvPr>
          <p:cNvPicPr>
            <a:picLocks noChangeAspect="1"/>
          </p:cNvPicPr>
          <p:nvPr/>
        </p:nvPicPr>
        <p:blipFill>
          <a:blip r:embed="rId4"/>
          <a:stretch>
            <a:fillRect/>
          </a:stretch>
        </p:blipFill>
        <p:spPr>
          <a:xfrm>
            <a:off x="9651217" y="5092650"/>
            <a:ext cx="2381992" cy="1486940"/>
          </a:xfrm>
          <a:prstGeom prst="rect">
            <a:avLst/>
          </a:prstGeom>
        </p:spPr>
      </p:pic>
      <p:pic>
        <p:nvPicPr>
          <p:cNvPr id="17" name="Picture 16">
            <a:extLst>
              <a:ext uri="{FF2B5EF4-FFF2-40B4-BE49-F238E27FC236}">
                <a16:creationId xmlns:a16="http://schemas.microsoft.com/office/drawing/2014/main" id="{68230D2E-5EB4-EE4C-8F7F-D6A57511D41A}"/>
              </a:ext>
            </a:extLst>
          </p:cNvPr>
          <p:cNvPicPr>
            <a:picLocks noChangeAspect="1"/>
          </p:cNvPicPr>
          <p:nvPr/>
        </p:nvPicPr>
        <p:blipFill>
          <a:blip r:embed="rId5"/>
          <a:stretch>
            <a:fillRect/>
          </a:stretch>
        </p:blipFill>
        <p:spPr>
          <a:xfrm>
            <a:off x="9651217" y="1841631"/>
            <a:ext cx="2270036" cy="1071253"/>
          </a:xfrm>
          <a:prstGeom prst="rect">
            <a:avLst/>
          </a:prstGeom>
        </p:spPr>
      </p:pic>
      <p:sp>
        <p:nvSpPr>
          <p:cNvPr id="20" name="Google Shape;179;p23">
            <a:extLst>
              <a:ext uri="{FF2B5EF4-FFF2-40B4-BE49-F238E27FC236}">
                <a16:creationId xmlns:a16="http://schemas.microsoft.com/office/drawing/2014/main" id="{C714BBB0-D365-304A-8E9B-A6A3437C8E67}"/>
              </a:ext>
            </a:extLst>
          </p:cNvPr>
          <p:cNvSpPr txBox="1">
            <a:spLocks/>
          </p:cNvSpPr>
          <p:nvPr/>
        </p:nvSpPr>
        <p:spPr>
          <a:xfrm>
            <a:off x="1154956" y="3745410"/>
            <a:ext cx="8306174" cy="24477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1000"/>
              </a:spcBef>
              <a:spcAft>
                <a:spcPts val="0"/>
              </a:spcAft>
              <a:buClr>
                <a:schemeClr val="accent1"/>
              </a:buClr>
              <a:buSzPts val="1600"/>
              <a:buFont typeface="Noto Sans Symbols"/>
              <a:buNone/>
              <a:defRPr sz="2000" b="0" i="0" u="none" strike="noStrike" cap="none">
                <a:solidFill>
                  <a:schemeClr val="accent1"/>
                </a:solidFill>
                <a:latin typeface="Century Gothic"/>
                <a:ea typeface="Century Gothic"/>
                <a:cs typeface="Century Gothic"/>
                <a:sym typeface="Century Gothic"/>
              </a:defRPr>
            </a:lvl1pPr>
            <a:lvl2pPr marL="914400" marR="0" lvl="1" indent="-320040" algn="ctr" rtl="0">
              <a:lnSpc>
                <a:spcPct val="100000"/>
              </a:lnSpc>
              <a:spcBef>
                <a:spcPts val="1000"/>
              </a:spcBef>
              <a:spcAft>
                <a:spcPts val="0"/>
              </a:spcAft>
              <a:buClr>
                <a:schemeClr val="accen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309880" algn="ctr" rtl="0">
              <a:lnSpc>
                <a:spcPct val="100000"/>
              </a:lnSpc>
              <a:spcBef>
                <a:spcPts val="1000"/>
              </a:spcBef>
              <a:spcAft>
                <a:spcPts val="0"/>
              </a:spcAft>
              <a:buClr>
                <a:schemeClr val="accen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99719"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99720"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99720"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99720"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99720"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99720" algn="ctr" rtl="0">
              <a:lnSpc>
                <a:spcPct val="100000"/>
              </a:lnSpc>
              <a:spcBef>
                <a:spcPts val="1000"/>
              </a:spcBef>
              <a:spcAft>
                <a:spcPts val="0"/>
              </a:spcAft>
              <a:buClr>
                <a:schemeClr val="accen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pPr marL="0" indent="0"/>
            <a:r>
              <a:rPr lang="en-US" dirty="0"/>
              <a:t>Hunter Ogletree, Coordinator – Henderson County Public Schools’ Migrant Education Program</a:t>
            </a:r>
          </a:p>
          <a:p>
            <a:pPr marL="0" indent="0"/>
            <a:r>
              <a:rPr lang="en-US" dirty="0"/>
              <a:t>Lisa Delany, Summer/Afterschool Program Lead Teacher – Henderson County Public Schools’ Migrant Education Program</a:t>
            </a:r>
          </a:p>
          <a:p>
            <a:pPr marL="0" indent="0"/>
            <a:r>
              <a:rPr lang="en-US" dirty="0"/>
              <a:t>Diana Torres-Edwards, Coordinator – Boys and Girls Club of Henderson County</a:t>
            </a:r>
          </a:p>
          <a:p>
            <a:pPr marL="10160" indent="0">
              <a:buClr>
                <a:srgbClr val="FFFF00"/>
              </a:buClr>
              <a:buSzPts val="1440"/>
            </a:pPr>
            <a:endParaRPr lang="en-US" dirty="0">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Considerations for Identifying Agencies In Your Community</a:t>
            </a:r>
            <a:br>
              <a:rPr lang="en-US" dirty="0"/>
            </a:br>
            <a:endParaRPr dirty="0"/>
          </a:p>
        </p:txBody>
      </p:sp>
      <p:sp>
        <p:nvSpPr>
          <p:cNvPr id="191" name="Google Shape;191;p25"/>
          <p:cNvSpPr txBox="1">
            <a:spLocks noGrp="1"/>
          </p:cNvSpPr>
          <p:nvPr>
            <p:ph type="body" idx="1"/>
          </p:nvPr>
        </p:nvSpPr>
        <p:spPr>
          <a:xfrm>
            <a:off x="1103313" y="2052918"/>
            <a:ext cx="5793434"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solidFill>
                  <a:schemeClr val="bg1"/>
                </a:solidFill>
              </a:rPr>
              <a:t>Do you have a common vision or goal?</a:t>
            </a:r>
            <a:endParaRPr dirty="0">
              <a:solidFill>
                <a:schemeClr val="bg1"/>
              </a:solidFill>
            </a:endParaRPr>
          </a:p>
          <a:p>
            <a:pPr marL="342900" lvl="0" indent="-342900" algn="l" rtl="0">
              <a:spcBef>
                <a:spcPts val="1000"/>
              </a:spcBef>
              <a:spcAft>
                <a:spcPts val="0"/>
              </a:spcAft>
              <a:buSzPts val="1600"/>
              <a:buChar char="►"/>
            </a:pPr>
            <a:r>
              <a:rPr lang="en-US" dirty="0">
                <a:solidFill>
                  <a:schemeClr val="bg1"/>
                </a:solidFill>
              </a:rPr>
              <a:t>Do they have accommodations that you could benefit from?</a:t>
            </a:r>
            <a:endParaRPr dirty="0">
              <a:solidFill>
                <a:schemeClr val="bg1"/>
              </a:solidFill>
            </a:endParaRPr>
          </a:p>
          <a:p>
            <a:pPr marL="342900" lvl="0" indent="-332740" algn="l" rtl="0">
              <a:spcBef>
                <a:spcPts val="1000"/>
              </a:spcBef>
              <a:spcAft>
                <a:spcPts val="0"/>
              </a:spcAft>
              <a:buClr>
                <a:srgbClr val="FFFF00"/>
              </a:buClr>
              <a:buSzPts val="1440"/>
              <a:buChar char="►"/>
            </a:pPr>
            <a:r>
              <a:rPr lang="en-US" dirty="0">
                <a:solidFill>
                  <a:schemeClr val="bg1"/>
                </a:solidFill>
              </a:rPr>
              <a:t>Do they have resources you could utilize?</a:t>
            </a:r>
            <a:endParaRPr dirty="0">
              <a:solidFill>
                <a:schemeClr val="bg1"/>
              </a:solidFill>
            </a:endParaRPr>
          </a:p>
          <a:p>
            <a:pPr marL="342900" lvl="0" indent="-332740" algn="l" rtl="0">
              <a:spcBef>
                <a:spcPts val="1000"/>
              </a:spcBef>
              <a:spcAft>
                <a:spcPts val="0"/>
              </a:spcAft>
              <a:buClr>
                <a:srgbClr val="FFFF00"/>
              </a:buClr>
              <a:buSzPts val="1440"/>
              <a:buChar char="►"/>
            </a:pPr>
            <a:r>
              <a:rPr lang="en-US" dirty="0">
                <a:solidFill>
                  <a:schemeClr val="bg1"/>
                </a:solidFill>
              </a:rPr>
              <a:t>Are there strategies that are effective that you could replicate?</a:t>
            </a:r>
            <a:endParaRPr dirty="0">
              <a:solidFill>
                <a:schemeClr val="bg1"/>
              </a:solidFill>
            </a:endParaRPr>
          </a:p>
          <a:p>
            <a:pPr marL="342900" lvl="0" indent="-332740" algn="l" rtl="0">
              <a:spcBef>
                <a:spcPts val="1000"/>
              </a:spcBef>
              <a:spcAft>
                <a:spcPts val="0"/>
              </a:spcAft>
              <a:buClr>
                <a:srgbClr val="FFFF00"/>
              </a:buClr>
              <a:buSzPts val="1440"/>
              <a:buChar char="►"/>
            </a:pPr>
            <a:r>
              <a:rPr lang="en-US" dirty="0">
                <a:solidFill>
                  <a:schemeClr val="bg1"/>
                </a:solidFill>
              </a:rPr>
              <a:t>What are ways that you can build on what they have in place?</a:t>
            </a:r>
            <a:endParaRPr dirty="0">
              <a:solidFill>
                <a:schemeClr val="bg1"/>
              </a:solidFill>
            </a:endParaRPr>
          </a:p>
          <a:p>
            <a:pPr marL="342900" lvl="0" indent="-342900" algn="l" rtl="0">
              <a:spcBef>
                <a:spcPts val="1000"/>
              </a:spcBef>
              <a:spcAft>
                <a:spcPts val="0"/>
              </a:spcAft>
              <a:buSzPts val="1600"/>
              <a:buChar char="►"/>
            </a:pPr>
            <a:r>
              <a:rPr lang="en-US" dirty="0">
                <a:solidFill>
                  <a:schemeClr val="bg1"/>
                </a:solidFill>
              </a:rPr>
              <a:t>Is there something you could assist them with?</a:t>
            </a:r>
            <a:endParaRPr dirty="0">
              <a:solidFill>
                <a:schemeClr val="bg1"/>
              </a:solidFill>
            </a:endParaRPr>
          </a:p>
          <a:p>
            <a:pPr marL="342900" lvl="0" indent="-342900" algn="l" rtl="0">
              <a:spcBef>
                <a:spcPts val="1000"/>
              </a:spcBef>
              <a:spcAft>
                <a:spcPts val="0"/>
              </a:spcAft>
              <a:buSzPts val="1600"/>
              <a:buChar char="►"/>
            </a:pPr>
            <a:r>
              <a:rPr lang="en-US" dirty="0">
                <a:solidFill>
                  <a:schemeClr val="bg1"/>
                </a:solidFill>
              </a:rPr>
              <a:t>Do you have any contacts with them already?</a:t>
            </a:r>
            <a:endParaRPr dirty="0">
              <a:solidFill>
                <a:schemeClr val="bg1"/>
              </a:solidFill>
            </a:endParaRPr>
          </a:p>
          <a:p>
            <a:pPr marL="0" lvl="0" indent="0" algn="l" rtl="0">
              <a:spcBef>
                <a:spcPts val="1000"/>
              </a:spcBef>
              <a:spcAft>
                <a:spcPts val="0"/>
              </a:spcAft>
              <a:buSzPts val="1600"/>
              <a:buNone/>
            </a:pPr>
            <a:endParaRPr dirty="0"/>
          </a:p>
          <a:p>
            <a:pPr marL="342900" lvl="0" indent="-241300" algn="l" rtl="0">
              <a:spcBef>
                <a:spcPts val="1000"/>
              </a:spcBef>
              <a:spcAft>
                <a:spcPts val="0"/>
              </a:spcAft>
              <a:buSzPts val="1600"/>
              <a:buNone/>
            </a:pPr>
            <a:endParaRPr dirty="0"/>
          </a:p>
        </p:txBody>
      </p:sp>
      <p:pic>
        <p:nvPicPr>
          <p:cNvPr id="3" name="Picture 2" descr="How to Create a Business Community in Social Networks ...">
            <a:extLst>
              <a:ext uri="{FF2B5EF4-FFF2-40B4-BE49-F238E27FC236}">
                <a16:creationId xmlns:a16="http://schemas.microsoft.com/office/drawing/2014/main" id="{9AAA974D-6432-E543-A7F5-8ED0C1F1D34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8094" y="1853248"/>
            <a:ext cx="4608528" cy="4595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Initiating A Community Collaboration</a:t>
            </a:r>
            <a:endParaRPr dirty="0"/>
          </a:p>
        </p:txBody>
      </p:sp>
      <p:sp>
        <p:nvSpPr>
          <p:cNvPr id="197" name="Google Shape;197;p26"/>
          <p:cNvSpPr txBox="1">
            <a:spLocks noGrp="1"/>
          </p:cNvSpPr>
          <p:nvPr>
            <p:ph type="body" idx="1"/>
          </p:nvPr>
        </p:nvSpPr>
        <p:spPr>
          <a:xfrm>
            <a:off x="1393702" y="1755582"/>
            <a:ext cx="8946600" cy="4649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Visit their agency</a:t>
            </a:r>
            <a:r>
              <a:rPr lang="en-US" dirty="0">
                <a:solidFill>
                  <a:srgbClr val="FFFF00"/>
                </a:solidFill>
              </a:rPr>
              <a:t>.  </a:t>
            </a:r>
            <a:endParaRPr dirty="0"/>
          </a:p>
          <a:p>
            <a:pPr marL="342900" lvl="0" indent="-342900" algn="l" rtl="0">
              <a:spcBef>
                <a:spcPts val="1000"/>
              </a:spcBef>
              <a:spcAft>
                <a:spcPts val="0"/>
              </a:spcAft>
              <a:buSzPts val="1600"/>
              <a:buChar char="►"/>
            </a:pPr>
            <a:r>
              <a:rPr lang="en-US" dirty="0">
                <a:solidFill>
                  <a:srgbClr val="FFFF00"/>
                </a:solidFill>
              </a:rPr>
              <a:t>Introduce yourself.  T</a:t>
            </a:r>
            <a:r>
              <a:rPr lang="en-US" dirty="0"/>
              <a:t>ell them who you </a:t>
            </a:r>
            <a:r>
              <a:rPr lang="en-US" dirty="0" err="1"/>
              <a:t>are,what</a:t>
            </a:r>
            <a:r>
              <a:rPr lang="en-US" dirty="0">
                <a:solidFill>
                  <a:srgbClr val="FFFF00"/>
                </a:solidFill>
              </a:rPr>
              <a:t> your goals and ideas are and your purpose for pursuing a collaboration with them.</a:t>
            </a:r>
            <a:endParaRPr dirty="0">
              <a:solidFill>
                <a:srgbClr val="FFFF00"/>
              </a:solidFill>
            </a:endParaRPr>
          </a:p>
          <a:p>
            <a:pPr marL="342900" lvl="0" indent="-342900" algn="l" rtl="0">
              <a:spcBef>
                <a:spcPts val="0"/>
              </a:spcBef>
              <a:spcAft>
                <a:spcPts val="0"/>
              </a:spcAft>
              <a:buSzPts val="1440"/>
              <a:buChar char="►"/>
            </a:pPr>
            <a:r>
              <a:rPr lang="en-US" dirty="0">
                <a:solidFill>
                  <a:srgbClr val="FFFF00"/>
                </a:solidFill>
              </a:rPr>
              <a:t>Ask questions </a:t>
            </a:r>
            <a:r>
              <a:rPr lang="en-US" dirty="0"/>
              <a:t>and learn all about them</a:t>
            </a:r>
            <a:endParaRPr dirty="0"/>
          </a:p>
          <a:p>
            <a:pPr marL="342900" lvl="0" indent="-342900" algn="l" rtl="0">
              <a:spcBef>
                <a:spcPts val="1000"/>
              </a:spcBef>
              <a:spcAft>
                <a:spcPts val="0"/>
              </a:spcAft>
              <a:buSzPts val="1600"/>
              <a:buChar char="►"/>
            </a:pPr>
            <a:r>
              <a:rPr lang="en-US" dirty="0"/>
              <a:t>Share interest</a:t>
            </a:r>
            <a:r>
              <a:rPr lang="en-US" dirty="0">
                <a:solidFill>
                  <a:srgbClr val="FFFF00"/>
                </a:solidFill>
              </a:rPr>
              <a:t>s</a:t>
            </a:r>
            <a:endParaRPr dirty="0">
              <a:solidFill>
                <a:srgbClr val="FFFF00"/>
              </a:solidFill>
            </a:endParaRPr>
          </a:p>
          <a:p>
            <a:pPr marL="342900" lvl="0" indent="-332740" algn="l" rtl="0">
              <a:spcBef>
                <a:spcPts val="1000"/>
              </a:spcBef>
              <a:spcAft>
                <a:spcPts val="0"/>
              </a:spcAft>
              <a:buClr>
                <a:srgbClr val="FFFF00"/>
              </a:buClr>
              <a:buSzPts val="1440"/>
              <a:buChar char="►"/>
            </a:pPr>
            <a:r>
              <a:rPr lang="en-US" dirty="0">
                <a:solidFill>
                  <a:srgbClr val="FFFF00"/>
                </a:solidFill>
              </a:rPr>
              <a:t>LISTEN!    Allow them to express their thoughts and ideas.</a:t>
            </a:r>
            <a:endParaRPr dirty="0">
              <a:solidFill>
                <a:srgbClr val="FFFF00"/>
              </a:solidFill>
            </a:endParaRPr>
          </a:p>
          <a:p>
            <a:pPr marL="342900" lvl="0" indent="-342900" algn="l" rtl="0">
              <a:spcBef>
                <a:spcPts val="1000"/>
              </a:spcBef>
              <a:spcAft>
                <a:spcPts val="0"/>
              </a:spcAft>
              <a:buSzPts val="1600"/>
              <a:buChar char="►"/>
            </a:pPr>
            <a:r>
              <a:rPr lang="en-US" dirty="0"/>
              <a:t>Be direct and clear on what you want your partnership to look like</a:t>
            </a:r>
            <a:r>
              <a:rPr lang="en-US" dirty="0">
                <a:solidFill>
                  <a:srgbClr val="FFFF00"/>
                </a:solidFill>
              </a:rPr>
              <a:t>, but incorporate areas of collaboration and compromise.   </a:t>
            </a:r>
            <a:endParaRPr dirty="0">
              <a:solidFill>
                <a:srgbClr val="FFFF00"/>
              </a:solidFill>
            </a:endParaRPr>
          </a:p>
          <a:p>
            <a:pPr marL="342900" lvl="0" indent="-342900" algn="l" rtl="0">
              <a:spcBef>
                <a:spcPts val="1000"/>
              </a:spcBef>
              <a:spcAft>
                <a:spcPts val="0"/>
              </a:spcAft>
              <a:buSzPts val="1600"/>
              <a:buChar char="►"/>
            </a:pPr>
            <a:r>
              <a:rPr lang="en-US" dirty="0"/>
              <a:t>Write things down</a:t>
            </a:r>
            <a:endParaRPr dirty="0"/>
          </a:p>
          <a:p>
            <a:pPr marL="342900" lvl="0" indent="-342900" algn="l" rtl="0">
              <a:spcBef>
                <a:spcPts val="1000"/>
              </a:spcBef>
              <a:spcAft>
                <a:spcPts val="0"/>
              </a:spcAft>
              <a:buSzPts val="1600"/>
              <a:buChar char="►"/>
            </a:pPr>
            <a:r>
              <a:rPr lang="en-US" dirty="0"/>
              <a:t>Be prepared to feel uncomfortable</a:t>
            </a:r>
            <a:r>
              <a:rPr lang="en-US" dirty="0">
                <a:solidFill>
                  <a:srgbClr val="FFFF00"/>
                </a:solidFill>
              </a:rPr>
              <a:t>; this is a new venture.</a:t>
            </a:r>
            <a:endParaRPr dirty="0">
              <a:solidFill>
                <a:srgbClr val="FFFF00"/>
              </a:solidFill>
            </a:endParaRPr>
          </a:p>
          <a:p>
            <a:pPr marL="342900" lvl="0" indent="-342900" algn="l" rtl="0">
              <a:spcBef>
                <a:spcPts val="1000"/>
              </a:spcBef>
              <a:spcAft>
                <a:spcPts val="0"/>
              </a:spcAft>
              <a:buSzPts val="1440"/>
              <a:buChar char="►"/>
            </a:pPr>
            <a:r>
              <a:rPr lang="en-US" dirty="0"/>
              <a:t>Invite them to </a:t>
            </a:r>
            <a:r>
              <a:rPr lang="en-US" dirty="0">
                <a:solidFill>
                  <a:srgbClr val="FFFF00"/>
                </a:solidFill>
              </a:rPr>
              <a:t>visit </a:t>
            </a:r>
            <a:r>
              <a:rPr lang="en-US" dirty="0"/>
              <a:t>your program space.</a:t>
            </a:r>
            <a:endParaRPr dirty="0"/>
          </a:p>
          <a:p>
            <a:pPr marL="342900" lvl="0" indent="-342900" algn="l" rtl="0">
              <a:spcBef>
                <a:spcPts val="1000"/>
              </a:spcBef>
              <a:spcAft>
                <a:spcPts val="0"/>
              </a:spcAft>
              <a:buSzPts val="1600"/>
              <a:buChar char="►"/>
            </a:pPr>
            <a:r>
              <a:rPr lang="en-US" dirty="0"/>
              <a:t>Don’t rush the process</a:t>
            </a:r>
            <a:r>
              <a:rPr lang="en-US" dirty="0">
                <a:solidFill>
                  <a:srgbClr val="FFFF00"/>
                </a:solidFill>
              </a:rPr>
              <a:t>.</a:t>
            </a:r>
            <a:endParaRPr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Win-Win Collaborations</a:t>
            </a:r>
            <a:endParaRPr dirty="0"/>
          </a:p>
        </p:txBody>
      </p:sp>
      <p:sp>
        <p:nvSpPr>
          <p:cNvPr id="203" name="Google Shape;203;p27"/>
          <p:cNvSpPr txBox="1">
            <a:spLocks noGrp="1"/>
          </p:cNvSpPr>
          <p:nvPr>
            <p:ph type="body" idx="1"/>
          </p:nvPr>
        </p:nvSpPr>
        <p:spPr>
          <a:xfrm>
            <a:off x="1103313" y="2052918"/>
            <a:ext cx="4801542"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Seek commonality and a shared vision</a:t>
            </a:r>
          </a:p>
          <a:p>
            <a:pPr marL="342900" lvl="0" indent="-342900" algn="l" rtl="0">
              <a:spcBef>
                <a:spcPts val="0"/>
              </a:spcBef>
              <a:spcAft>
                <a:spcPts val="0"/>
              </a:spcAft>
              <a:buSzPts val="1600"/>
              <a:buChar char="►"/>
            </a:pPr>
            <a:endParaRPr dirty="0"/>
          </a:p>
          <a:p>
            <a:pPr marL="342900" lvl="0" indent="-342900" algn="l" rtl="0">
              <a:spcBef>
                <a:spcPts val="1000"/>
              </a:spcBef>
              <a:spcAft>
                <a:spcPts val="0"/>
              </a:spcAft>
              <a:buSzPts val="1600"/>
              <a:buChar char="►"/>
            </a:pPr>
            <a:r>
              <a:rPr lang="en-US" dirty="0"/>
              <a:t>Be clear as to why you want the collaboration</a:t>
            </a:r>
          </a:p>
          <a:p>
            <a:pPr marL="342900" lvl="0" indent="-342900" algn="l" rtl="0">
              <a:spcBef>
                <a:spcPts val="1000"/>
              </a:spcBef>
              <a:spcAft>
                <a:spcPts val="0"/>
              </a:spcAft>
              <a:buSzPts val="1600"/>
              <a:buChar char="►"/>
            </a:pPr>
            <a:endParaRPr dirty="0"/>
          </a:p>
          <a:p>
            <a:pPr marL="342900" lvl="0" indent="-342900" algn="l" rtl="0">
              <a:spcBef>
                <a:spcPts val="1000"/>
              </a:spcBef>
              <a:spcAft>
                <a:spcPts val="0"/>
              </a:spcAft>
              <a:buSzPts val="1600"/>
              <a:buChar char="►"/>
            </a:pPr>
            <a:r>
              <a:rPr lang="en-US" dirty="0"/>
              <a:t>See beyond what’s on the table</a:t>
            </a:r>
          </a:p>
          <a:p>
            <a:pPr marL="342900" lvl="0" indent="-342900" algn="l" rtl="0">
              <a:spcBef>
                <a:spcPts val="1000"/>
              </a:spcBef>
              <a:spcAft>
                <a:spcPts val="0"/>
              </a:spcAft>
              <a:buSzPts val="1600"/>
              <a:buChar char="►"/>
            </a:pPr>
            <a:endParaRPr dirty="0"/>
          </a:p>
          <a:p>
            <a:pPr marL="342900" lvl="0" indent="-342900" algn="l" rtl="0">
              <a:spcBef>
                <a:spcPts val="1000"/>
              </a:spcBef>
              <a:spcAft>
                <a:spcPts val="0"/>
              </a:spcAft>
              <a:buSzPts val="1600"/>
              <a:buChar char="►"/>
            </a:pPr>
            <a:r>
              <a:rPr lang="en-US" dirty="0"/>
              <a:t>Understand the </a:t>
            </a:r>
            <a:r>
              <a:rPr lang="en-US" dirty="0">
                <a:solidFill>
                  <a:srgbClr val="FFFF00"/>
                </a:solidFill>
              </a:rPr>
              <a:t>“</a:t>
            </a:r>
            <a:r>
              <a:rPr lang="en-US" dirty="0" err="1"/>
              <a:t>why</a:t>
            </a:r>
            <a:r>
              <a:rPr lang="en-US" dirty="0" err="1">
                <a:solidFill>
                  <a:srgbClr val="FFFF00"/>
                </a:solidFill>
              </a:rPr>
              <a:t>”</a:t>
            </a:r>
            <a:r>
              <a:rPr lang="en-US" dirty="0" err="1"/>
              <a:t>of</a:t>
            </a:r>
            <a:r>
              <a:rPr lang="en-US" dirty="0"/>
              <a:t> your potential collaboration relationship</a:t>
            </a:r>
            <a:endParaRPr dirty="0"/>
          </a:p>
        </p:txBody>
      </p:sp>
      <p:pic>
        <p:nvPicPr>
          <p:cNvPr id="24" name="Picture 23" descr="Team:TU-Delft/Collaborations - 2013.igem.org">
            <a:extLst>
              <a:ext uri="{FF2B5EF4-FFF2-40B4-BE49-F238E27FC236}">
                <a16:creationId xmlns:a16="http://schemas.microsoft.com/office/drawing/2014/main" id="{DFB9A8F5-BC61-4145-93F7-A9CB7AD9804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2052918"/>
            <a:ext cx="5264473" cy="3787024"/>
          </a:xfrm>
          <a:prstGeom prst="rect">
            <a:avLst/>
          </a:prstGeom>
        </p:spPr>
      </p:pic>
      <p:sp>
        <p:nvSpPr>
          <p:cNvPr id="25" name="TextBox 24">
            <a:extLst>
              <a:ext uri="{FF2B5EF4-FFF2-40B4-BE49-F238E27FC236}">
                <a16:creationId xmlns:a16="http://schemas.microsoft.com/office/drawing/2014/main" id="{05BCD9AF-6C6B-7B4D-9FBB-26F74AAD85BB}"/>
              </a:ext>
            </a:extLst>
          </p:cNvPr>
          <p:cNvSpPr txBox="1"/>
          <p:nvPr/>
        </p:nvSpPr>
        <p:spPr>
          <a:xfrm>
            <a:off x="6096000" y="5787037"/>
            <a:ext cx="5264473" cy="230832"/>
          </a:xfrm>
          <a:prstGeom prst="rect">
            <a:avLst/>
          </a:prstGeom>
          <a:noFill/>
        </p:spPr>
        <p:txBody>
          <a:bodyPr wrap="square" rtlCol="0">
            <a:spAutoFit/>
          </a:bodyPr>
          <a:lstStyle/>
          <a:p>
            <a:r>
              <a:rPr lang="en-US" sz="900" dirty="0">
                <a:hlinkClick r:id="rId4" tooltip="http://2013.igem.org/Team:TU-Delft/Collaborations"/>
              </a:rPr>
              <a:t>This Photo</a:t>
            </a:r>
            <a:r>
              <a:rPr lang="en-US" sz="900" dirty="0"/>
              <a:t> by Unknown Author is licensed </a:t>
            </a:r>
            <a:r>
              <a:rPr lang="en-US" sz="900" dirty="0" err="1"/>
              <a:t>under</a:t>
            </a:r>
            <a:r>
              <a:rPr lang="en-US" sz="900" dirty="0" err="1">
                <a:hlinkClick r:id="rId5" tooltip="https://creativecommons.org/licenses/by/3.0/"/>
              </a:rPr>
              <a:t>CC</a:t>
            </a:r>
            <a:r>
              <a:rPr lang="en-US" sz="900" dirty="0">
                <a:hlinkClick r:id="rId5" tooltip="https://creativecommons.org/licenses/by/3.0/"/>
              </a:rPr>
              <a:t> BY</a:t>
            </a:r>
            <a:r>
              <a:rPr lang="en-US" sz="9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Activity</a:t>
            </a:r>
            <a:endParaRPr/>
          </a:p>
        </p:txBody>
      </p:sp>
      <p:sp>
        <p:nvSpPr>
          <p:cNvPr id="209" name="Google Shape;209;p28"/>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With your partner from the first activity, build a partnership where you both can interchange their skills, service, or a product from them. </a:t>
            </a:r>
            <a:r>
              <a:rPr lang="en-US" u="sng" dirty="0"/>
              <a:t>And vice versa.</a:t>
            </a:r>
            <a:endParaRPr u="sng" dirty="0"/>
          </a:p>
          <a:p>
            <a:pPr marL="342900" lvl="0" indent="-342900" algn="l" rtl="0">
              <a:spcBef>
                <a:spcPts val="1000"/>
              </a:spcBef>
              <a:spcAft>
                <a:spcPts val="0"/>
              </a:spcAft>
              <a:buSzPts val="1600"/>
              <a:buChar char="►"/>
            </a:pPr>
            <a:r>
              <a:rPr lang="en-US" dirty="0"/>
              <a:t>Write down a simple contract and benefits of your partnership</a:t>
            </a:r>
            <a:endParaRPr dirty="0"/>
          </a:p>
          <a:p>
            <a:pPr marL="0" lvl="0" indent="0" algn="l" rtl="0">
              <a:spcBef>
                <a:spcPts val="1000"/>
              </a:spcBef>
              <a:spcAft>
                <a:spcPts val="0"/>
              </a:spcAft>
              <a:buNone/>
            </a:pPr>
            <a:endParaRPr dirty="0">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9"/>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Boys &amp; Girls Club Community Collaboration with Henderson County MEP Program</a:t>
            </a:r>
            <a:endParaRPr dirty="0"/>
          </a:p>
        </p:txBody>
      </p:sp>
      <p:sp>
        <p:nvSpPr>
          <p:cNvPr id="215" name="Google Shape;215;p29"/>
          <p:cNvSpPr txBox="1">
            <a:spLocks noGrp="1"/>
          </p:cNvSpPr>
          <p:nvPr>
            <p:ph type="body" idx="1"/>
          </p:nvPr>
        </p:nvSpPr>
        <p:spPr>
          <a:xfrm>
            <a:off x="646112" y="2784764"/>
            <a:ext cx="4204857" cy="34636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dirty="0">
                <a:solidFill>
                  <a:srgbClr val="FFFF00"/>
                </a:solidFill>
              </a:rPr>
              <a:t>Since 2008 </a:t>
            </a:r>
            <a:r>
              <a:rPr lang="en-US" dirty="0"/>
              <a:t>Henderson County Public Schools’ MEP has partnered with Boys &amp; Girls Club of Henderson County.  </a:t>
            </a:r>
            <a:endParaRPr dirty="0"/>
          </a:p>
          <a:p>
            <a:pPr marL="0" lvl="0" indent="0" algn="l" rtl="0">
              <a:spcBef>
                <a:spcPts val="1000"/>
              </a:spcBef>
              <a:spcAft>
                <a:spcPts val="0"/>
              </a:spcAft>
              <a:buSzPts val="1600"/>
              <a:buNone/>
            </a:pPr>
            <a:endParaRPr lang="en-US" dirty="0"/>
          </a:p>
          <a:p>
            <a:pPr marL="0" lvl="0" indent="0" algn="ctr" rtl="0">
              <a:spcBef>
                <a:spcPts val="1000"/>
              </a:spcBef>
              <a:spcAft>
                <a:spcPts val="0"/>
              </a:spcAft>
              <a:buSzPts val="1600"/>
              <a:buNone/>
            </a:pPr>
            <a:r>
              <a:rPr lang="en-US" dirty="0"/>
              <a:t>What has each party contributed to the collaboration over the years?</a:t>
            </a:r>
            <a:endParaRPr dirty="0"/>
          </a:p>
        </p:txBody>
      </p:sp>
      <p:pic>
        <p:nvPicPr>
          <p:cNvPr id="3" name="Picture 2">
            <a:extLst>
              <a:ext uri="{FF2B5EF4-FFF2-40B4-BE49-F238E27FC236}">
                <a16:creationId xmlns:a16="http://schemas.microsoft.com/office/drawing/2014/main" id="{BD171BB4-1AA6-7143-8076-AAC4D0EB7984}"/>
              </a:ext>
            </a:extLst>
          </p:cNvPr>
          <p:cNvPicPr>
            <a:picLocks noChangeAspect="1"/>
          </p:cNvPicPr>
          <p:nvPr/>
        </p:nvPicPr>
        <p:blipFill>
          <a:blip r:embed="rId3"/>
          <a:stretch>
            <a:fillRect/>
          </a:stretch>
        </p:blipFill>
        <p:spPr>
          <a:xfrm>
            <a:off x="5093561" y="2717773"/>
            <a:ext cx="6700649" cy="36875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646111" y="452718"/>
            <a:ext cx="9404723" cy="19475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Boys &amp; Girls Club Community Partnership with Henderson County MEP Program</a:t>
            </a:r>
            <a:br>
              <a:rPr lang="en-US" dirty="0"/>
            </a:br>
            <a:endParaRPr dirty="0"/>
          </a:p>
        </p:txBody>
      </p:sp>
      <p:sp>
        <p:nvSpPr>
          <p:cNvPr id="221" name="Google Shape;221;p30"/>
          <p:cNvSpPr txBox="1">
            <a:spLocks noGrp="1"/>
          </p:cNvSpPr>
          <p:nvPr>
            <p:ph type="body" idx="1"/>
          </p:nvPr>
        </p:nvSpPr>
        <p:spPr>
          <a:xfrm>
            <a:off x="1113162" y="2325604"/>
            <a:ext cx="5861074" cy="3699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600"/>
              <a:buNone/>
            </a:pPr>
            <a:endParaRPr lang="en-US" dirty="0"/>
          </a:p>
          <a:p>
            <a:pPr marL="0" lvl="0" indent="0" algn="l" rtl="0">
              <a:lnSpc>
                <a:spcPct val="90000"/>
              </a:lnSpc>
              <a:spcBef>
                <a:spcPts val="0"/>
              </a:spcBef>
              <a:spcAft>
                <a:spcPts val="0"/>
              </a:spcAft>
              <a:buSzPts val="1600"/>
              <a:buNone/>
            </a:pPr>
            <a:r>
              <a:rPr lang="en-US" dirty="0"/>
              <a:t>The Boys and Girls Club: </a:t>
            </a:r>
          </a:p>
          <a:p>
            <a:pPr marL="342900" lvl="0" indent="-342900" algn="l" rtl="0">
              <a:lnSpc>
                <a:spcPct val="90000"/>
              </a:lnSpc>
              <a:spcBef>
                <a:spcPts val="0"/>
              </a:spcBef>
              <a:spcAft>
                <a:spcPts val="0"/>
              </a:spcAft>
              <a:buSzPts val="1600"/>
              <a:buChar char="►"/>
            </a:pPr>
            <a:endParaRPr lang="en-US" dirty="0"/>
          </a:p>
          <a:p>
            <a:pPr marL="342900" lvl="0" indent="-342900" algn="l" rtl="0">
              <a:lnSpc>
                <a:spcPct val="90000"/>
              </a:lnSpc>
              <a:spcBef>
                <a:spcPts val="0"/>
              </a:spcBef>
              <a:spcAft>
                <a:spcPts val="0"/>
              </a:spcAft>
              <a:buSzPts val="1600"/>
              <a:buChar char="►"/>
            </a:pPr>
            <a:r>
              <a:rPr lang="en-US" sz="1700" dirty="0"/>
              <a:t>Secures a certain amount of slots for migrant student membership at free cost for entire summer. </a:t>
            </a:r>
            <a:endParaRPr sz="1700" dirty="0"/>
          </a:p>
          <a:p>
            <a:pPr marL="342900" lvl="0" indent="-342900" algn="l" rtl="0">
              <a:lnSpc>
                <a:spcPct val="90000"/>
              </a:lnSpc>
              <a:spcBef>
                <a:spcPts val="1000"/>
              </a:spcBef>
              <a:spcAft>
                <a:spcPts val="0"/>
              </a:spcAft>
              <a:buSzPts val="1600"/>
              <a:buChar char="►"/>
            </a:pPr>
            <a:r>
              <a:rPr lang="en-US" sz="1700" dirty="0"/>
              <a:t>Provides space for MEP students to engage </a:t>
            </a:r>
            <a:r>
              <a:rPr lang="en-US" sz="1700" dirty="0">
                <a:solidFill>
                  <a:srgbClr val="FFFF00"/>
                </a:solidFill>
              </a:rPr>
              <a:t>in </a:t>
            </a:r>
            <a:r>
              <a:rPr lang="en-US" sz="1700" dirty="0"/>
              <a:t>the total Boys &amp; Girls Club experience</a:t>
            </a:r>
            <a:r>
              <a:rPr lang="en-US" sz="1700" dirty="0">
                <a:solidFill>
                  <a:srgbClr val="FFFF00"/>
                </a:solidFill>
              </a:rPr>
              <a:t>, including</a:t>
            </a:r>
            <a:r>
              <a:rPr lang="en-US" sz="1700" dirty="0"/>
              <a:t> a state of the art facility space with 2 full size gyms, 3 </a:t>
            </a:r>
            <a:r>
              <a:rPr lang="en-US" sz="1700" dirty="0" err="1"/>
              <a:t>gamerooms</a:t>
            </a:r>
            <a:r>
              <a:rPr lang="en-US" sz="1700" dirty="0"/>
              <a:t>, and 50,000 square feet of classroom space.</a:t>
            </a:r>
            <a:endParaRPr sz="1700" dirty="0"/>
          </a:p>
          <a:p>
            <a:pPr marL="342900" lvl="0" indent="-342900" algn="l" rtl="0">
              <a:lnSpc>
                <a:spcPct val="90000"/>
              </a:lnSpc>
              <a:spcBef>
                <a:spcPts val="1000"/>
              </a:spcBef>
              <a:spcAft>
                <a:spcPts val="0"/>
              </a:spcAft>
              <a:buSzPts val="1600"/>
              <a:buChar char="►"/>
            </a:pPr>
            <a:r>
              <a:rPr lang="en-US" sz="1700" dirty="0"/>
              <a:t>Provides hot lunches M-F, and a hot dinner on Friday evenings.</a:t>
            </a:r>
            <a:endParaRPr sz="1700" dirty="0"/>
          </a:p>
          <a:p>
            <a:pPr marL="342900" lvl="0" indent="-342900" algn="l" rtl="0">
              <a:lnSpc>
                <a:spcPct val="90000"/>
              </a:lnSpc>
              <a:spcBef>
                <a:spcPts val="1000"/>
              </a:spcBef>
              <a:spcAft>
                <a:spcPts val="0"/>
              </a:spcAft>
              <a:buSzPts val="1600"/>
              <a:buChar char="►"/>
            </a:pPr>
            <a:r>
              <a:rPr lang="en-US" sz="1700" dirty="0"/>
              <a:t>Provides weekly field trips and swimming trips</a:t>
            </a:r>
            <a:r>
              <a:rPr lang="en-US" sz="1700" dirty="0">
                <a:solidFill>
                  <a:srgbClr val="FFFF00"/>
                </a:solidFill>
              </a:rPr>
              <a:t>.</a:t>
            </a:r>
            <a:endParaRPr sz="1700" dirty="0">
              <a:solidFill>
                <a:srgbClr val="FFFF00"/>
              </a:solidFill>
            </a:endParaRPr>
          </a:p>
          <a:p>
            <a:pPr marL="342900" lvl="0" indent="-342900" algn="l" rtl="0">
              <a:lnSpc>
                <a:spcPct val="90000"/>
              </a:lnSpc>
              <a:spcBef>
                <a:spcPts val="1000"/>
              </a:spcBef>
              <a:spcAft>
                <a:spcPts val="0"/>
              </a:spcAft>
              <a:buSzPts val="1600"/>
              <a:buChar char="►"/>
            </a:pPr>
            <a:r>
              <a:rPr lang="en-US" sz="1700" dirty="0"/>
              <a:t>Access to 15 passenger vans for transportation of migrant students.</a:t>
            </a:r>
            <a:endParaRPr sz="1700" dirty="0"/>
          </a:p>
          <a:p>
            <a:pPr marL="342900" lvl="0" indent="-241300" algn="l" rtl="0">
              <a:lnSpc>
                <a:spcPct val="90000"/>
              </a:lnSpc>
              <a:spcBef>
                <a:spcPts val="1000"/>
              </a:spcBef>
              <a:spcAft>
                <a:spcPts val="0"/>
              </a:spcAft>
              <a:buSzPts val="1600"/>
              <a:buNone/>
            </a:pPr>
            <a:endParaRPr dirty="0"/>
          </a:p>
        </p:txBody>
      </p:sp>
      <p:pic>
        <p:nvPicPr>
          <p:cNvPr id="5" name="Picture 4">
            <a:extLst>
              <a:ext uri="{FF2B5EF4-FFF2-40B4-BE49-F238E27FC236}">
                <a16:creationId xmlns:a16="http://schemas.microsoft.com/office/drawing/2014/main" id="{9BF78D23-B36E-EF42-A83F-940749D38D2A}"/>
              </a:ext>
            </a:extLst>
          </p:cNvPr>
          <p:cNvPicPr>
            <a:picLocks noChangeAspect="1"/>
          </p:cNvPicPr>
          <p:nvPr/>
        </p:nvPicPr>
        <p:blipFill>
          <a:blip r:embed="rId3"/>
          <a:stretch>
            <a:fillRect/>
          </a:stretch>
        </p:blipFill>
        <p:spPr>
          <a:xfrm>
            <a:off x="6974236" y="2217435"/>
            <a:ext cx="4991601" cy="4109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Boys &amp; Girls Club Community Collaboration with Henderson County MEP Program</a:t>
            </a:r>
            <a:endParaRPr dirty="0"/>
          </a:p>
          <a:p>
            <a:pPr marL="0" lvl="0" indent="0" algn="l" rtl="0">
              <a:spcBef>
                <a:spcPts val="0"/>
              </a:spcBef>
              <a:spcAft>
                <a:spcPts val="0"/>
              </a:spcAft>
              <a:buClr>
                <a:schemeClr val="lt2"/>
              </a:buClr>
              <a:buSzPts val="4200"/>
              <a:buFont typeface="Century Gothic"/>
              <a:buNone/>
            </a:pPr>
            <a:endParaRPr dirty="0"/>
          </a:p>
          <a:p>
            <a:pPr marL="0" lvl="0" indent="0" algn="l" rtl="0">
              <a:spcBef>
                <a:spcPts val="0"/>
              </a:spcBef>
              <a:spcAft>
                <a:spcPts val="0"/>
              </a:spcAft>
              <a:buClr>
                <a:schemeClr val="lt2"/>
              </a:buClr>
              <a:buSzPts val="4200"/>
              <a:buFont typeface="Century Gothic"/>
              <a:buNone/>
            </a:pPr>
            <a:endParaRPr dirty="0"/>
          </a:p>
        </p:txBody>
      </p:sp>
      <p:sp>
        <p:nvSpPr>
          <p:cNvPr id="227" name="Google Shape;227;p31"/>
          <p:cNvSpPr txBox="1">
            <a:spLocks noGrp="1"/>
          </p:cNvSpPr>
          <p:nvPr>
            <p:ph type="body" idx="1"/>
          </p:nvPr>
        </p:nvSpPr>
        <p:spPr>
          <a:xfrm>
            <a:off x="1162512" y="2108477"/>
            <a:ext cx="8946600" cy="3765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FFFF"/>
              </a:buClr>
              <a:buSzPts val="1600"/>
              <a:buChar char="►"/>
            </a:pPr>
            <a:endParaRPr lang="en-US" dirty="0">
              <a:solidFill>
                <a:srgbClr val="FFFFFF"/>
              </a:solidFill>
            </a:endParaRPr>
          </a:p>
          <a:p>
            <a:pPr marL="342900" lvl="0" indent="-342900" algn="l" rtl="0">
              <a:spcBef>
                <a:spcPts val="0"/>
              </a:spcBef>
              <a:spcAft>
                <a:spcPts val="0"/>
              </a:spcAft>
              <a:buClr>
                <a:srgbClr val="FFFFFF"/>
              </a:buClr>
              <a:buSzPts val="1600"/>
              <a:buChar char="►"/>
            </a:pPr>
            <a:endParaRPr lang="en-US" dirty="0">
              <a:solidFill>
                <a:srgbClr val="FFFFFF"/>
              </a:solidFill>
            </a:endParaRPr>
          </a:p>
        </p:txBody>
      </p:sp>
      <p:sp>
        <p:nvSpPr>
          <p:cNvPr id="4" name="Google Shape;227;p31">
            <a:extLst>
              <a:ext uri="{FF2B5EF4-FFF2-40B4-BE49-F238E27FC236}">
                <a16:creationId xmlns:a16="http://schemas.microsoft.com/office/drawing/2014/main" id="{8D33F7B5-FC4F-A24D-B40C-E993F3898FEB}"/>
              </a:ext>
            </a:extLst>
          </p:cNvPr>
          <p:cNvSpPr txBox="1">
            <a:spLocks/>
          </p:cNvSpPr>
          <p:nvPr/>
        </p:nvSpPr>
        <p:spPr>
          <a:xfrm>
            <a:off x="1104234" y="2433941"/>
            <a:ext cx="8946600" cy="3765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l" rtl="0">
              <a:lnSpc>
                <a:spcPct val="100000"/>
              </a:lnSpc>
              <a:spcBef>
                <a:spcPts val="1000"/>
              </a:spcBef>
              <a:spcAft>
                <a:spcPts val="0"/>
              </a:spcAft>
              <a:buClr>
                <a:schemeClr val="accent1"/>
              </a:buClr>
              <a:buSzPts val="144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100000"/>
              </a:lnSpc>
              <a:spcBef>
                <a:spcPts val="1000"/>
              </a:spcBef>
              <a:spcAft>
                <a:spcPts val="0"/>
              </a:spcAft>
              <a:buClr>
                <a:schemeClr val="accent1"/>
              </a:buClr>
              <a:buSzPts val="144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a:p>
            <a:pPr marL="342900" indent="-342900">
              <a:spcBef>
                <a:spcPts val="0"/>
              </a:spcBef>
              <a:buClr>
                <a:srgbClr val="FFFFFF"/>
              </a:buClr>
              <a:buSzPts val="1600"/>
            </a:pPr>
            <a:endParaRPr lang="en-US" dirty="0">
              <a:solidFill>
                <a:srgbClr val="FFFFFF"/>
              </a:solidFill>
            </a:endParaRPr>
          </a:p>
        </p:txBody>
      </p:sp>
      <p:sp>
        <p:nvSpPr>
          <p:cNvPr id="5" name="Google Shape;221;p30">
            <a:extLst>
              <a:ext uri="{FF2B5EF4-FFF2-40B4-BE49-F238E27FC236}">
                <a16:creationId xmlns:a16="http://schemas.microsoft.com/office/drawing/2014/main" id="{07CEBFFF-EA5A-B440-97AC-4389C54F268C}"/>
              </a:ext>
            </a:extLst>
          </p:cNvPr>
          <p:cNvSpPr txBox="1">
            <a:spLocks/>
          </p:cNvSpPr>
          <p:nvPr/>
        </p:nvSpPr>
        <p:spPr>
          <a:xfrm>
            <a:off x="1113162" y="2325604"/>
            <a:ext cx="5312018" cy="3699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l" rtl="0">
              <a:lnSpc>
                <a:spcPct val="100000"/>
              </a:lnSpc>
              <a:spcBef>
                <a:spcPts val="1000"/>
              </a:spcBef>
              <a:spcAft>
                <a:spcPts val="0"/>
              </a:spcAft>
              <a:buClr>
                <a:schemeClr val="accent1"/>
              </a:buClr>
              <a:buSzPts val="144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100000"/>
              </a:lnSpc>
              <a:spcBef>
                <a:spcPts val="1000"/>
              </a:spcBef>
              <a:spcAft>
                <a:spcPts val="0"/>
              </a:spcAft>
              <a:buClr>
                <a:schemeClr val="accent1"/>
              </a:buClr>
              <a:buSzPts val="144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pPr marL="0" indent="0">
              <a:lnSpc>
                <a:spcPct val="90000"/>
              </a:lnSpc>
              <a:spcBef>
                <a:spcPts val="0"/>
              </a:spcBef>
              <a:buSzPts val="1600"/>
              <a:buFont typeface="Noto Sans Symbols"/>
              <a:buNone/>
            </a:pPr>
            <a:endParaRPr lang="en-US" dirty="0"/>
          </a:p>
          <a:p>
            <a:pPr marL="0" indent="0">
              <a:lnSpc>
                <a:spcPct val="90000"/>
              </a:lnSpc>
              <a:spcBef>
                <a:spcPts val="0"/>
              </a:spcBef>
              <a:buSzPts val="1600"/>
              <a:buFont typeface="Noto Sans Symbols"/>
              <a:buNone/>
            </a:pPr>
            <a:r>
              <a:rPr lang="en-US" dirty="0"/>
              <a:t>The MEP: </a:t>
            </a:r>
          </a:p>
          <a:p>
            <a:pPr marL="342900" indent="-342900">
              <a:lnSpc>
                <a:spcPct val="90000"/>
              </a:lnSpc>
              <a:spcBef>
                <a:spcPts val="0"/>
              </a:spcBef>
              <a:buSzPts val="1600"/>
            </a:pPr>
            <a:endParaRPr lang="en-US" dirty="0"/>
          </a:p>
          <a:p>
            <a:pPr marL="342900" indent="-342900">
              <a:lnSpc>
                <a:spcPct val="90000"/>
              </a:lnSpc>
              <a:spcBef>
                <a:spcPts val="0"/>
              </a:spcBef>
              <a:buSzPts val="1600"/>
            </a:pPr>
            <a:r>
              <a:rPr lang="en-US" dirty="0"/>
              <a:t>Provides three reading specialists for instructional support to MEP students. </a:t>
            </a:r>
          </a:p>
          <a:p>
            <a:pPr marL="342900" indent="-342900">
              <a:lnSpc>
                <a:spcPct val="90000"/>
              </a:lnSpc>
              <a:buSzPts val="1600"/>
            </a:pPr>
            <a:r>
              <a:rPr lang="en-US" dirty="0"/>
              <a:t>Provides five MEP staff members who are mainstreamed into Boys and Girls Club schedule. Provides hot lunches M-F, and a hot dinner on Friday evenings.</a:t>
            </a:r>
          </a:p>
          <a:p>
            <a:pPr marL="342900" indent="-342900">
              <a:lnSpc>
                <a:spcPct val="90000"/>
              </a:lnSpc>
              <a:buSzPts val="1600"/>
            </a:pPr>
            <a:r>
              <a:rPr lang="en-US" dirty="0"/>
              <a:t>Provides educational supplies and materials. </a:t>
            </a:r>
          </a:p>
          <a:p>
            <a:pPr marL="342900" indent="-342900">
              <a:lnSpc>
                <a:spcPct val="90000"/>
              </a:lnSpc>
              <a:buSzPts val="1600"/>
            </a:pPr>
            <a:r>
              <a:rPr lang="en-US" dirty="0"/>
              <a:t>Provides assessments, school reports, and language level testing.</a:t>
            </a:r>
          </a:p>
        </p:txBody>
      </p:sp>
      <p:pic>
        <p:nvPicPr>
          <p:cNvPr id="3" name="Picture 2">
            <a:extLst>
              <a:ext uri="{FF2B5EF4-FFF2-40B4-BE49-F238E27FC236}">
                <a16:creationId xmlns:a16="http://schemas.microsoft.com/office/drawing/2014/main" id="{1E006E77-859E-5444-8E8E-1D9B0FAB9FC5}"/>
              </a:ext>
            </a:extLst>
          </p:cNvPr>
          <p:cNvPicPr>
            <a:picLocks noChangeAspect="1"/>
          </p:cNvPicPr>
          <p:nvPr/>
        </p:nvPicPr>
        <p:blipFill>
          <a:blip r:embed="rId3"/>
          <a:stretch>
            <a:fillRect/>
          </a:stretch>
        </p:blipFill>
        <p:spPr>
          <a:xfrm>
            <a:off x="6483458" y="2490948"/>
            <a:ext cx="5341749" cy="4006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646111" y="452717"/>
            <a:ext cx="9404723" cy="19371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Major Objectives For The MEP at Boys &amp; Girls Club</a:t>
            </a:r>
            <a:endParaRPr dirty="0"/>
          </a:p>
        </p:txBody>
      </p:sp>
      <p:sp>
        <p:nvSpPr>
          <p:cNvPr id="233" name="Google Shape;233;p32"/>
          <p:cNvSpPr txBox="1">
            <a:spLocks noGrp="1"/>
          </p:cNvSpPr>
          <p:nvPr>
            <p:ph type="body" idx="1"/>
          </p:nvPr>
        </p:nvSpPr>
        <p:spPr>
          <a:xfrm>
            <a:off x="1103312" y="2680855"/>
            <a:ext cx="8946541" cy="356754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Raise below-level students to grade level in language skills.</a:t>
            </a:r>
            <a:endParaRPr dirty="0"/>
          </a:p>
          <a:p>
            <a:pPr marL="342900" lvl="0" indent="-342900" algn="l" rtl="0">
              <a:spcBef>
                <a:spcPts val="1000"/>
              </a:spcBef>
              <a:spcAft>
                <a:spcPts val="0"/>
              </a:spcAft>
              <a:buSzPts val="1600"/>
              <a:buChar char="►"/>
            </a:pPr>
            <a:r>
              <a:rPr lang="en-US" dirty="0"/>
              <a:t>Prevent learning loss from the previous school year.</a:t>
            </a:r>
            <a:endParaRPr dirty="0"/>
          </a:p>
          <a:p>
            <a:pPr marL="342900" lvl="0" indent="-342900" algn="l" rtl="0">
              <a:spcBef>
                <a:spcPts val="1000"/>
              </a:spcBef>
              <a:spcAft>
                <a:spcPts val="0"/>
              </a:spcAft>
              <a:buSzPts val="1600"/>
              <a:buChar char="►"/>
            </a:pPr>
            <a:r>
              <a:rPr lang="en-US" dirty="0"/>
              <a:t>Boost all academic basic skills.</a:t>
            </a:r>
            <a:endParaRPr dirty="0"/>
          </a:p>
          <a:p>
            <a:pPr marL="342900" lvl="0" indent="-342900" algn="l" rtl="0">
              <a:spcBef>
                <a:spcPts val="1000"/>
              </a:spcBef>
              <a:spcAft>
                <a:spcPts val="0"/>
              </a:spcAft>
              <a:buSzPts val="1600"/>
              <a:buChar char="►"/>
            </a:pPr>
            <a:r>
              <a:rPr lang="en-US" dirty="0"/>
              <a:t>Mainstream youth into all club programs to improve socialization.</a:t>
            </a:r>
            <a:endParaRPr dirty="0"/>
          </a:p>
          <a:p>
            <a:pPr marL="342900" lvl="0" indent="-342900" algn="l" rtl="0">
              <a:spcBef>
                <a:spcPts val="1000"/>
              </a:spcBef>
              <a:spcAft>
                <a:spcPts val="0"/>
              </a:spcAft>
              <a:buSzPts val="1600"/>
              <a:buChar char="►"/>
            </a:pPr>
            <a:r>
              <a:rPr lang="en-US" dirty="0"/>
              <a:t> Develop cultural diversity in youth.</a:t>
            </a:r>
            <a:endParaRPr dirty="0"/>
          </a:p>
          <a:p>
            <a:pPr marL="342900" lvl="0" indent="-342900" algn="l" rtl="0">
              <a:spcBef>
                <a:spcPts val="1000"/>
              </a:spcBef>
              <a:spcAft>
                <a:spcPts val="0"/>
              </a:spcAft>
              <a:buSzPts val="1600"/>
              <a:buChar char="►"/>
            </a:pPr>
            <a:r>
              <a:rPr lang="en-US" dirty="0"/>
              <a:t> Educate migrant families about schools and services.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3"/>
          <p:cNvSpPr txBox="1">
            <a:spLocks noGrp="1"/>
          </p:cNvSpPr>
          <p:nvPr>
            <p:ph type="title"/>
          </p:nvPr>
        </p:nvSpPr>
        <p:spPr>
          <a:xfrm>
            <a:off x="646111" y="452718"/>
            <a:ext cx="9404723" cy="8045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In 2018…</a:t>
            </a:r>
            <a:endParaRPr/>
          </a:p>
        </p:txBody>
      </p:sp>
      <p:sp>
        <p:nvSpPr>
          <p:cNvPr id="239" name="Google Shape;239;p33"/>
          <p:cNvSpPr txBox="1">
            <a:spLocks noGrp="1"/>
          </p:cNvSpPr>
          <p:nvPr>
            <p:ph type="body" idx="1"/>
          </p:nvPr>
        </p:nvSpPr>
        <p:spPr>
          <a:xfrm>
            <a:off x="646112" y="1257299"/>
            <a:ext cx="4964274" cy="51746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360"/>
              <a:buChar char="►"/>
            </a:pPr>
            <a:r>
              <a:rPr lang="en-US" sz="1700" dirty="0"/>
              <a:t>More than 50% began the program below grade level in language competencies – reading, writing, speaking.</a:t>
            </a:r>
            <a:endParaRPr dirty="0"/>
          </a:p>
          <a:p>
            <a:pPr marL="342900" lvl="0" indent="-342900" algn="l" rtl="0">
              <a:spcBef>
                <a:spcPts val="1000"/>
              </a:spcBef>
              <a:spcAft>
                <a:spcPts val="0"/>
              </a:spcAft>
              <a:buSzPts val="1360"/>
              <a:buChar char="►"/>
            </a:pPr>
            <a:r>
              <a:rPr lang="en-US" sz="1700" dirty="0"/>
              <a:t>63% of participants improved language skills from beginning to end of the summer program. </a:t>
            </a:r>
            <a:endParaRPr dirty="0"/>
          </a:p>
          <a:p>
            <a:pPr marL="342900" lvl="0" indent="-342900" algn="l" rtl="0">
              <a:spcBef>
                <a:spcPts val="1000"/>
              </a:spcBef>
              <a:spcAft>
                <a:spcPts val="0"/>
              </a:spcAft>
              <a:buSzPts val="1360"/>
              <a:buChar char="►"/>
            </a:pPr>
            <a:r>
              <a:rPr lang="en-US" sz="1700" dirty="0"/>
              <a:t>37% of participants maintained language skills from beginning to end of the summer program. </a:t>
            </a:r>
            <a:endParaRPr dirty="0"/>
          </a:p>
          <a:p>
            <a:pPr marL="342900" lvl="0" indent="-342900" algn="l" rtl="0">
              <a:spcBef>
                <a:spcPts val="1000"/>
              </a:spcBef>
              <a:spcAft>
                <a:spcPts val="0"/>
              </a:spcAft>
              <a:buSzPts val="1360"/>
              <a:buChar char="►"/>
            </a:pPr>
            <a:r>
              <a:rPr lang="en-US" sz="1700" dirty="0"/>
              <a:t>Zero participants regressed in language skills. </a:t>
            </a:r>
            <a:endParaRPr sz="1700" dirty="0"/>
          </a:p>
          <a:p>
            <a:pPr marL="342900" lvl="0" indent="-342900" algn="l" rtl="0">
              <a:spcBef>
                <a:spcPts val="1000"/>
              </a:spcBef>
              <a:spcAft>
                <a:spcPts val="0"/>
              </a:spcAft>
              <a:buSzPts val="1360"/>
              <a:buChar char="►"/>
            </a:pPr>
            <a:r>
              <a:rPr lang="en-US" sz="1700" dirty="0"/>
              <a:t>All participants attended weekly field trips. </a:t>
            </a:r>
            <a:endParaRPr sz="1700" dirty="0"/>
          </a:p>
          <a:p>
            <a:pPr marL="342900" lvl="0" indent="-342900" algn="l" rtl="0">
              <a:spcBef>
                <a:spcPts val="1000"/>
              </a:spcBef>
              <a:spcAft>
                <a:spcPts val="0"/>
              </a:spcAft>
              <a:buSzPts val="1360"/>
              <a:buChar char="►"/>
            </a:pPr>
            <a:r>
              <a:rPr lang="en-US" sz="1700" dirty="0"/>
              <a:t>More than 50 migrant parents and children attended a MEP Family Night at the Boys and Girls Club </a:t>
            </a:r>
          </a:p>
          <a:p>
            <a:pPr marL="342900" lvl="0" indent="-342900" algn="l" rtl="0">
              <a:spcBef>
                <a:spcPts val="1000"/>
              </a:spcBef>
              <a:spcAft>
                <a:spcPts val="0"/>
              </a:spcAft>
              <a:buSzPts val="1360"/>
              <a:buChar char="►"/>
            </a:pPr>
            <a:r>
              <a:rPr lang="en-US" sz="1700" dirty="0"/>
              <a:t>100% of the parents attending the Family </a:t>
            </a:r>
            <a:r>
              <a:rPr lang="en-US" sz="1700" dirty="0" err="1"/>
              <a:t>Nite</a:t>
            </a:r>
            <a:r>
              <a:rPr lang="en-US" sz="1700" dirty="0"/>
              <a:t> gave the club their gratitude for the club and its programs.</a:t>
            </a:r>
            <a:endParaRPr dirty="0"/>
          </a:p>
        </p:txBody>
      </p:sp>
      <p:pic>
        <p:nvPicPr>
          <p:cNvPr id="3" name="Picture 2">
            <a:extLst>
              <a:ext uri="{FF2B5EF4-FFF2-40B4-BE49-F238E27FC236}">
                <a16:creationId xmlns:a16="http://schemas.microsoft.com/office/drawing/2014/main" id="{6ED9344B-7BCF-124F-96ED-E7CD1507F708}"/>
              </a:ext>
            </a:extLst>
          </p:cNvPr>
          <p:cNvPicPr>
            <a:picLocks noChangeAspect="1"/>
          </p:cNvPicPr>
          <p:nvPr/>
        </p:nvPicPr>
        <p:blipFill>
          <a:blip r:embed="rId3"/>
          <a:stretch>
            <a:fillRect/>
          </a:stretch>
        </p:blipFill>
        <p:spPr>
          <a:xfrm>
            <a:off x="5894522" y="1649687"/>
            <a:ext cx="5853193" cy="4389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3"/>
          <p:cNvSpPr txBox="1">
            <a:spLocks noGrp="1"/>
          </p:cNvSpPr>
          <p:nvPr>
            <p:ph type="title"/>
          </p:nvPr>
        </p:nvSpPr>
        <p:spPr>
          <a:xfrm>
            <a:off x="646111" y="452718"/>
            <a:ext cx="9404723" cy="80458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Wrap-Up</a:t>
            </a:r>
            <a:endParaRPr dirty="0"/>
          </a:p>
        </p:txBody>
      </p:sp>
      <p:sp>
        <p:nvSpPr>
          <p:cNvPr id="239" name="Google Shape;239;p33"/>
          <p:cNvSpPr txBox="1">
            <a:spLocks noGrp="1"/>
          </p:cNvSpPr>
          <p:nvPr>
            <p:ph type="body" idx="1"/>
          </p:nvPr>
        </p:nvSpPr>
        <p:spPr>
          <a:xfrm>
            <a:off x="1126560" y="1257300"/>
            <a:ext cx="9403742" cy="51746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360"/>
              <a:buChar char="►"/>
            </a:pPr>
            <a:r>
              <a:rPr lang="en-US" dirty="0"/>
              <a:t>With your partner, talk about two things that you will take back to your local area to implement around building community collaborations around summer programs</a:t>
            </a:r>
          </a:p>
          <a:p>
            <a:pPr marL="342900" lvl="0" indent="-342900" algn="l" rtl="0">
              <a:spcBef>
                <a:spcPts val="0"/>
              </a:spcBef>
              <a:spcAft>
                <a:spcPts val="0"/>
              </a:spcAft>
              <a:buSzPts val="1360"/>
              <a:buChar char="►"/>
            </a:pPr>
            <a:endParaRPr lang="en-US" dirty="0"/>
          </a:p>
          <a:p>
            <a:pPr marL="342900" lvl="0" indent="-342900" algn="l" rtl="0">
              <a:spcBef>
                <a:spcPts val="0"/>
              </a:spcBef>
              <a:spcAft>
                <a:spcPts val="0"/>
              </a:spcAft>
              <a:buSzPts val="1360"/>
              <a:buChar char="►"/>
            </a:pPr>
            <a:r>
              <a:rPr lang="en-US" dirty="0"/>
              <a:t>Questions?</a:t>
            </a:r>
          </a:p>
          <a:p>
            <a:pPr marL="342900" lvl="0" indent="-342900" algn="l" rtl="0">
              <a:spcBef>
                <a:spcPts val="0"/>
              </a:spcBef>
              <a:spcAft>
                <a:spcPts val="0"/>
              </a:spcAft>
              <a:buSzPts val="1360"/>
              <a:buChar char="►"/>
            </a:pPr>
            <a:endParaRPr lang="en-US" dirty="0"/>
          </a:p>
          <a:p>
            <a:pPr marL="342900" lvl="0" indent="-342900" algn="l" rtl="0">
              <a:spcBef>
                <a:spcPts val="0"/>
              </a:spcBef>
              <a:spcAft>
                <a:spcPts val="0"/>
              </a:spcAft>
              <a:buSzPts val="1360"/>
              <a:buChar char="►"/>
            </a:pPr>
            <a:r>
              <a:rPr lang="en-US" dirty="0"/>
              <a:t>Contact Information</a:t>
            </a:r>
          </a:p>
          <a:p>
            <a:pPr marL="0" lvl="0" indent="0" algn="l" rtl="0">
              <a:spcBef>
                <a:spcPts val="0"/>
              </a:spcBef>
              <a:spcAft>
                <a:spcPts val="0"/>
              </a:spcAft>
              <a:buSzPts val="1360"/>
              <a:buNone/>
            </a:pPr>
            <a:endParaRPr lang="en-US" dirty="0"/>
          </a:p>
          <a:p>
            <a:pPr marL="800100" lvl="1" indent="-342900">
              <a:spcBef>
                <a:spcPts val="0"/>
              </a:spcBef>
              <a:buSzPts val="1360"/>
            </a:pPr>
            <a:r>
              <a:rPr lang="en-US" dirty="0"/>
              <a:t>Hunter Ogletree – </a:t>
            </a:r>
            <a:r>
              <a:rPr lang="en-US" dirty="0" err="1"/>
              <a:t>hgogletree@hcpsnc.org</a:t>
            </a:r>
            <a:endParaRPr lang="en-US" dirty="0"/>
          </a:p>
          <a:p>
            <a:pPr marL="800100" lvl="1" indent="-342900">
              <a:spcBef>
                <a:spcPts val="0"/>
              </a:spcBef>
              <a:buSzPts val="1360"/>
            </a:pPr>
            <a:endParaRPr lang="en-US" dirty="0"/>
          </a:p>
          <a:p>
            <a:pPr marL="800100" lvl="1" indent="-342900">
              <a:spcBef>
                <a:spcPts val="0"/>
              </a:spcBef>
              <a:buSzPts val="1360"/>
            </a:pPr>
            <a:r>
              <a:rPr lang="en-US" dirty="0"/>
              <a:t>Lisa Delany – </a:t>
            </a:r>
            <a:r>
              <a:rPr lang="en-US" dirty="0" err="1">
                <a:solidFill>
                  <a:schemeClr val="bg1"/>
                </a:solidFill>
              </a:rPr>
              <a:t>ladelaney@hcpsnc.org</a:t>
            </a:r>
            <a:r>
              <a:rPr lang="en-US" dirty="0">
                <a:solidFill>
                  <a:schemeClr val="bg1"/>
                </a:solidFill>
              </a:rPr>
              <a:t> </a:t>
            </a:r>
            <a:endParaRPr lang="en-US" u="sng" dirty="0">
              <a:solidFill>
                <a:schemeClr val="bg1"/>
              </a:solidFill>
            </a:endParaRPr>
          </a:p>
          <a:p>
            <a:pPr marL="800100" lvl="1" indent="-342900">
              <a:spcBef>
                <a:spcPts val="0"/>
              </a:spcBef>
              <a:buSzPts val="1360"/>
            </a:pPr>
            <a:endParaRPr lang="en-US" dirty="0"/>
          </a:p>
          <a:p>
            <a:pPr marL="800100" lvl="1" indent="-342900">
              <a:spcBef>
                <a:spcPts val="0"/>
              </a:spcBef>
              <a:buSzPts val="1360"/>
            </a:pPr>
            <a:r>
              <a:rPr lang="en-US" dirty="0"/>
              <a:t>Diana Torres-Edward – </a:t>
            </a:r>
            <a:r>
              <a:rPr lang="en-US" dirty="0" err="1"/>
              <a:t>dianat@bgchendersonco.org</a:t>
            </a:r>
            <a:r>
              <a:rPr lang="en-US" u="sng" dirty="0"/>
              <a:t> </a:t>
            </a:r>
          </a:p>
        </p:txBody>
      </p:sp>
    </p:spTree>
    <p:extLst>
      <p:ext uri="{BB962C8B-B14F-4D97-AF65-F5344CB8AC3E}">
        <p14:creationId xmlns:p14="http://schemas.microsoft.com/office/powerpoint/2010/main" val="343423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Objectives:</a:t>
            </a:r>
            <a:endParaRPr/>
          </a:p>
        </p:txBody>
      </p:sp>
      <p:sp>
        <p:nvSpPr>
          <p:cNvPr id="4" name="Google Shape;221;p30">
            <a:extLst>
              <a:ext uri="{FF2B5EF4-FFF2-40B4-BE49-F238E27FC236}">
                <a16:creationId xmlns:a16="http://schemas.microsoft.com/office/drawing/2014/main" id="{C1C79F4F-34FE-B64F-8E7C-A5FCB51EB253}"/>
              </a:ext>
            </a:extLst>
          </p:cNvPr>
          <p:cNvSpPr txBox="1">
            <a:spLocks/>
          </p:cNvSpPr>
          <p:nvPr/>
        </p:nvSpPr>
        <p:spPr>
          <a:xfrm>
            <a:off x="1066667" y="1853118"/>
            <a:ext cx="8712764" cy="3699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l" rtl="0">
              <a:lnSpc>
                <a:spcPct val="100000"/>
              </a:lnSpc>
              <a:spcBef>
                <a:spcPts val="1000"/>
              </a:spcBef>
              <a:spcAft>
                <a:spcPts val="0"/>
              </a:spcAft>
              <a:buClr>
                <a:schemeClr val="accent1"/>
              </a:buClr>
              <a:buSzPts val="144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20039" algn="l" rtl="0">
              <a:lnSpc>
                <a:spcPct val="100000"/>
              </a:lnSpc>
              <a:spcBef>
                <a:spcPts val="1000"/>
              </a:spcBef>
              <a:spcAft>
                <a:spcPts val="0"/>
              </a:spcAft>
              <a:buClr>
                <a:schemeClr val="accent1"/>
              </a:buClr>
              <a:buSzPts val="144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320040" algn="l" rtl="0">
              <a:lnSpc>
                <a:spcPct val="100000"/>
              </a:lnSpc>
              <a:spcBef>
                <a:spcPts val="1000"/>
              </a:spcBef>
              <a:spcAft>
                <a:spcPts val="0"/>
              </a:spcAft>
              <a:buClr>
                <a:schemeClr val="accent1"/>
              </a:buClr>
              <a:buSzPts val="144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pPr marL="0" indent="0">
              <a:lnSpc>
                <a:spcPct val="90000"/>
              </a:lnSpc>
              <a:spcBef>
                <a:spcPts val="0"/>
              </a:spcBef>
              <a:buSzPts val="1600"/>
              <a:buNone/>
            </a:pPr>
            <a:r>
              <a:rPr lang="en-US" dirty="0"/>
              <a:t>At the end of this sessions, participants will</a:t>
            </a:r>
          </a:p>
          <a:p>
            <a:pPr marL="0" indent="0">
              <a:lnSpc>
                <a:spcPct val="90000"/>
              </a:lnSpc>
              <a:spcBef>
                <a:spcPts val="0"/>
              </a:spcBef>
              <a:buSzPts val="1600"/>
              <a:buNone/>
            </a:pPr>
            <a:endParaRPr lang="en-US" dirty="0"/>
          </a:p>
          <a:p>
            <a:pPr marL="342900" indent="-342900">
              <a:lnSpc>
                <a:spcPct val="90000"/>
              </a:lnSpc>
              <a:spcBef>
                <a:spcPts val="0"/>
              </a:spcBef>
              <a:buSzPts val="1600"/>
            </a:pPr>
            <a:r>
              <a:rPr lang="en-US" dirty="0"/>
              <a:t>Understand the importance of building community collaborations in implementing summer programs for migratory children and youth.</a:t>
            </a:r>
          </a:p>
          <a:p>
            <a:pPr marL="342900" indent="-342900">
              <a:lnSpc>
                <a:spcPct val="90000"/>
              </a:lnSpc>
              <a:spcBef>
                <a:spcPts val="0"/>
              </a:spcBef>
              <a:buSzPts val="1600"/>
            </a:pPr>
            <a:endParaRPr lang="en-US" dirty="0"/>
          </a:p>
          <a:p>
            <a:pPr marL="342900" indent="-342900">
              <a:lnSpc>
                <a:spcPct val="90000"/>
              </a:lnSpc>
              <a:spcBef>
                <a:spcPts val="0"/>
              </a:spcBef>
              <a:buSzPts val="1600"/>
            </a:pPr>
            <a:r>
              <a:rPr lang="en-US" dirty="0"/>
              <a:t>Understand the steps to take to build a community collaboration.</a:t>
            </a:r>
          </a:p>
          <a:p>
            <a:pPr marL="342900" indent="-342900">
              <a:lnSpc>
                <a:spcPct val="90000"/>
              </a:lnSpc>
              <a:spcBef>
                <a:spcPts val="0"/>
              </a:spcBef>
              <a:buSzPts val="1600"/>
            </a:pPr>
            <a:endParaRPr lang="en-US" dirty="0"/>
          </a:p>
          <a:p>
            <a:pPr marL="342900" indent="-342900">
              <a:lnSpc>
                <a:spcPct val="90000"/>
              </a:lnSpc>
              <a:spcBef>
                <a:spcPts val="0"/>
              </a:spcBef>
              <a:buSzPts val="1600"/>
            </a:pPr>
            <a:r>
              <a:rPr lang="en-US" dirty="0"/>
              <a:t>Understand the specific details of how a local program in NC initiated a community collaboration. </a:t>
            </a:r>
          </a:p>
          <a:p>
            <a:pPr marL="342900" indent="-342900">
              <a:lnSpc>
                <a:spcPct val="90000"/>
              </a:lnSpc>
              <a:spcBef>
                <a:spcPts val="0"/>
              </a:spcBef>
              <a:buSzPts val="1600"/>
            </a:pPr>
            <a:endParaRPr lang="en-US" dirty="0"/>
          </a:p>
          <a:p>
            <a:pPr marL="342900" indent="-342900">
              <a:lnSpc>
                <a:spcPct val="90000"/>
              </a:lnSpc>
              <a:spcBef>
                <a:spcPts val="0"/>
              </a:spcBef>
              <a:buSzPts val="1600"/>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Community Context	</a:t>
            </a:r>
            <a:endParaRPr dirty="0"/>
          </a:p>
        </p:txBody>
      </p:sp>
      <p:grpSp>
        <p:nvGrpSpPr>
          <p:cNvPr id="4" name="Group 11">
            <a:extLst>
              <a:ext uri="{FF2B5EF4-FFF2-40B4-BE49-F238E27FC236}">
                <a16:creationId xmlns:a16="http://schemas.microsoft.com/office/drawing/2014/main" id="{CC336FDF-511C-E44B-A583-ACCF20A00602}"/>
              </a:ext>
            </a:extLst>
          </p:cNvPr>
          <p:cNvGrpSpPr>
            <a:grpSpLocks/>
          </p:cNvGrpSpPr>
          <p:nvPr/>
        </p:nvGrpSpPr>
        <p:grpSpPr bwMode="auto">
          <a:xfrm>
            <a:off x="7647122" y="1452967"/>
            <a:ext cx="4038600" cy="1787525"/>
            <a:chOff x="2784" y="2592"/>
            <a:chExt cx="2544" cy="1126"/>
          </a:xfrm>
        </p:grpSpPr>
        <p:pic>
          <p:nvPicPr>
            <p:cNvPr id="5" name="Picture 8" descr="MP00547_">
              <a:extLst>
                <a:ext uri="{FF2B5EF4-FFF2-40B4-BE49-F238E27FC236}">
                  <a16:creationId xmlns:a16="http://schemas.microsoft.com/office/drawing/2014/main" id="{841B186E-89E7-4342-A6C2-4DBEA9E52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 y="2592"/>
              <a:ext cx="2544" cy="1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MCj03000970000[1]">
              <a:extLst>
                <a:ext uri="{FF2B5EF4-FFF2-40B4-BE49-F238E27FC236}">
                  <a16:creationId xmlns:a16="http://schemas.microsoft.com/office/drawing/2014/main" id="{461399BE-F16B-474A-8622-BA362C616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 y="2928"/>
              <a:ext cx="351" cy="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 name="Google Shape;173;p22">
            <a:extLst>
              <a:ext uri="{FF2B5EF4-FFF2-40B4-BE49-F238E27FC236}">
                <a16:creationId xmlns:a16="http://schemas.microsoft.com/office/drawing/2014/main" id="{B319BEEB-C1CE-BB44-9F08-C301096AB461}"/>
              </a:ext>
            </a:extLst>
          </p:cNvPr>
          <p:cNvSpPr txBox="1">
            <a:spLocks noGrp="1"/>
          </p:cNvSpPr>
          <p:nvPr>
            <p:ph type="body" idx="1"/>
          </p:nvPr>
        </p:nvSpPr>
        <p:spPr>
          <a:xfrm>
            <a:off x="1104271" y="1519769"/>
            <a:ext cx="6396910" cy="232381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Hendersonville, NC</a:t>
            </a:r>
          </a:p>
          <a:p>
            <a:pPr marL="800100" lvl="1" indent="-342900">
              <a:spcBef>
                <a:spcPts val="0"/>
              </a:spcBef>
              <a:buSzPts val="1600"/>
            </a:pPr>
            <a:r>
              <a:rPr lang="en-US" dirty="0"/>
              <a:t>East Coast Migrant Stream</a:t>
            </a:r>
          </a:p>
          <a:p>
            <a:pPr marL="342900" lvl="0" indent="-342900" algn="l" rtl="0">
              <a:spcBef>
                <a:spcPts val="0"/>
              </a:spcBef>
              <a:spcAft>
                <a:spcPts val="0"/>
              </a:spcAft>
              <a:buSzPts val="1600"/>
              <a:buChar char="►"/>
            </a:pPr>
            <a:endParaRPr lang="en-US" dirty="0"/>
          </a:p>
          <a:p>
            <a:pPr marL="342900" lvl="0" indent="-342900" algn="l" rtl="0">
              <a:spcBef>
                <a:spcPts val="0"/>
              </a:spcBef>
              <a:spcAft>
                <a:spcPts val="0"/>
              </a:spcAft>
              <a:buSzPts val="1600"/>
              <a:buChar char="►"/>
            </a:pPr>
            <a:r>
              <a:rPr lang="en-US" dirty="0"/>
              <a:t>borders South Carolina</a:t>
            </a:r>
          </a:p>
          <a:p>
            <a:pPr marL="342900" lvl="0" indent="-342900" algn="l" rtl="0">
              <a:spcBef>
                <a:spcPts val="0"/>
              </a:spcBef>
              <a:spcAft>
                <a:spcPts val="0"/>
              </a:spcAft>
              <a:buSzPts val="1600"/>
              <a:buChar char="►"/>
            </a:pPr>
            <a:endParaRPr lang="en-US" dirty="0"/>
          </a:p>
          <a:p>
            <a:pPr marL="342900" lvl="0" indent="-342900" algn="l" rtl="0">
              <a:spcBef>
                <a:spcPts val="0"/>
              </a:spcBef>
              <a:spcAft>
                <a:spcPts val="0"/>
              </a:spcAft>
              <a:buSzPts val="1600"/>
              <a:buChar char="►"/>
            </a:pPr>
            <a:r>
              <a:rPr lang="en-US" dirty="0"/>
              <a:t>rural mountainous region of Western NC</a:t>
            </a:r>
            <a:endParaRPr dirty="0"/>
          </a:p>
        </p:txBody>
      </p:sp>
      <p:pic>
        <p:nvPicPr>
          <p:cNvPr id="8" name="Picture 12" descr="Hendersonville Panorama">
            <a:extLst>
              <a:ext uri="{FF2B5EF4-FFF2-40B4-BE49-F238E27FC236}">
                <a16:creationId xmlns:a16="http://schemas.microsoft.com/office/drawing/2014/main" id="{06BC24A5-786F-7C46-A9CC-0097014AD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478" y="3720203"/>
            <a:ext cx="7315200" cy="253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Community Context	</a:t>
            </a:r>
            <a:endParaRPr dirty="0"/>
          </a:p>
        </p:txBody>
      </p:sp>
      <p:sp>
        <p:nvSpPr>
          <p:cNvPr id="7" name="Google Shape;173;p22">
            <a:extLst>
              <a:ext uri="{FF2B5EF4-FFF2-40B4-BE49-F238E27FC236}">
                <a16:creationId xmlns:a16="http://schemas.microsoft.com/office/drawing/2014/main" id="{B319BEEB-C1CE-BB44-9F08-C301096AB461}"/>
              </a:ext>
            </a:extLst>
          </p:cNvPr>
          <p:cNvSpPr txBox="1">
            <a:spLocks noGrp="1"/>
          </p:cNvSpPr>
          <p:nvPr>
            <p:ph type="body" idx="1"/>
          </p:nvPr>
        </p:nvSpPr>
        <p:spPr>
          <a:xfrm>
            <a:off x="1104271" y="1519769"/>
            <a:ext cx="5575498" cy="232381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7</a:t>
            </a:r>
            <a:r>
              <a:rPr lang="en-US" baseline="30000" dirty="0"/>
              <a:t>th</a:t>
            </a:r>
            <a:r>
              <a:rPr lang="en-US" dirty="0"/>
              <a:t> largest apple county in the US</a:t>
            </a:r>
          </a:p>
          <a:p>
            <a:pPr marL="0" lvl="0" indent="0" algn="l" rtl="0">
              <a:spcBef>
                <a:spcPts val="0"/>
              </a:spcBef>
              <a:spcAft>
                <a:spcPts val="0"/>
              </a:spcAft>
              <a:buSzPts val="1600"/>
              <a:buNone/>
            </a:pPr>
            <a:endParaRPr lang="en-US" dirty="0"/>
          </a:p>
          <a:p>
            <a:pPr marL="342900" lvl="0" indent="-342900" algn="l" rtl="0">
              <a:spcBef>
                <a:spcPts val="0"/>
              </a:spcBef>
              <a:spcAft>
                <a:spcPts val="0"/>
              </a:spcAft>
              <a:buSzPts val="1600"/>
              <a:buChar char="►"/>
            </a:pPr>
            <a:endParaRPr lang="en-US" dirty="0"/>
          </a:p>
          <a:p>
            <a:pPr marL="342900" lvl="0" indent="-342900" algn="l" rtl="0">
              <a:spcBef>
                <a:spcPts val="0"/>
              </a:spcBef>
              <a:spcAft>
                <a:spcPts val="0"/>
              </a:spcAft>
              <a:buSzPts val="1600"/>
              <a:buChar char="►"/>
            </a:pPr>
            <a:r>
              <a:rPr lang="en-US" dirty="0"/>
              <a:t>60 percent of tomatoes produced in NC come from Henderson County</a:t>
            </a:r>
          </a:p>
          <a:p>
            <a:pPr marL="0" lvl="0" indent="0" algn="l" rtl="0">
              <a:spcBef>
                <a:spcPts val="0"/>
              </a:spcBef>
              <a:spcAft>
                <a:spcPts val="0"/>
              </a:spcAft>
              <a:buSzPts val="1600"/>
              <a:buNone/>
            </a:pPr>
            <a:endParaRPr lang="en-US" dirty="0"/>
          </a:p>
          <a:p>
            <a:pPr marL="0" lvl="0" indent="0" algn="l" rtl="0">
              <a:spcBef>
                <a:spcPts val="0"/>
              </a:spcBef>
              <a:spcAft>
                <a:spcPts val="0"/>
              </a:spcAft>
              <a:buSzPts val="1600"/>
              <a:buNone/>
            </a:pPr>
            <a:endParaRPr lang="en-US" dirty="0"/>
          </a:p>
          <a:p>
            <a:pPr marL="342900" lvl="0" indent="-342900" algn="l" rtl="0">
              <a:spcBef>
                <a:spcPts val="0"/>
              </a:spcBef>
              <a:spcAft>
                <a:spcPts val="0"/>
              </a:spcAft>
              <a:buSzPts val="1600"/>
              <a:buChar char="►"/>
            </a:pPr>
            <a:r>
              <a:rPr lang="en-US" dirty="0"/>
              <a:t>2500 migrant farmworkers and their families annual </a:t>
            </a:r>
          </a:p>
        </p:txBody>
      </p:sp>
      <p:pic>
        <p:nvPicPr>
          <p:cNvPr id="9" name="Picture 6" descr="camiones">
            <a:extLst>
              <a:ext uri="{FF2B5EF4-FFF2-40B4-BE49-F238E27FC236}">
                <a16:creationId xmlns:a16="http://schemas.microsoft.com/office/drawing/2014/main" id="{A3405EDF-F52F-E44E-B04B-C918F9188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039" y="2001286"/>
            <a:ext cx="4971007" cy="407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8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Program Context	</a:t>
            </a:r>
            <a:endParaRPr dirty="0"/>
          </a:p>
        </p:txBody>
      </p:sp>
      <p:pic>
        <p:nvPicPr>
          <p:cNvPr id="3" name="Picture 2">
            <a:extLst>
              <a:ext uri="{FF2B5EF4-FFF2-40B4-BE49-F238E27FC236}">
                <a16:creationId xmlns:a16="http://schemas.microsoft.com/office/drawing/2014/main" id="{52C589B1-13B0-A847-9052-0900FE33A54B}"/>
              </a:ext>
            </a:extLst>
          </p:cNvPr>
          <p:cNvPicPr>
            <a:picLocks noChangeAspect="1"/>
          </p:cNvPicPr>
          <p:nvPr/>
        </p:nvPicPr>
        <p:blipFill>
          <a:blip r:embed="rId3"/>
          <a:stretch>
            <a:fillRect/>
          </a:stretch>
        </p:blipFill>
        <p:spPr>
          <a:xfrm>
            <a:off x="2611787" y="1475353"/>
            <a:ext cx="6968425" cy="5103785"/>
          </a:xfrm>
          <a:prstGeom prst="rect">
            <a:avLst/>
          </a:prstGeom>
        </p:spPr>
      </p:pic>
    </p:spTree>
    <p:extLst>
      <p:ext uri="{BB962C8B-B14F-4D97-AF65-F5344CB8AC3E}">
        <p14:creationId xmlns:p14="http://schemas.microsoft.com/office/powerpoint/2010/main" val="4172046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Program Context	</a:t>
            </a:r>
            <a:endParaRPr dirty="0"/>
          </a:p>
        </p:txBody>
      </p:sp>
      <p:pic>
        <p:nvPicPr>
          <p:cNvPr id="5" name="Picture 4">
            <a:extLst>
              <a:ext uri="{FF2B5EF4-FFF2-40B4-BE49-F238E27FC236}">
                <a16:creationId xmlns:a16="http://schemas.microsoft.com/office/drawing/2014/main" id="{D911B2A1-649F-A54E-9F36-B06CABDAEACC}"/>
              </a:ext>
            </a:extLst>
          </p:cNvPr>
          <p:cNvPicPr>
            <a:picLocks noChangeAspect="1"/>
          </p:cNvPicPr>
          <p:nvPr/>
        </p:nvPicPr>
        <p:blipFill>
          <a:blip r:embed="rId3"/>
          <a:stretch>
            <a:fillRect/>
          </a:stretch>
        </p:blipFill>
        <p:spPr>
          <a:xfrm>
            <a:off x="367977" y="1933069"/>
            <a:ext cx="5325067" cy="3496506"/>
          </a:xfrm>
          <a:prstGeom prst="rect">
            <a:avLst/>
          </a:prstGeom>
        </p:spPr>
      </p:pic>
      <p:pic>
        <p:nvPicPr>
          <p:cNvPr id="8" name="Picture 7">
            <a:extLst>
              <a:ext uri="{FF2B5EF4-FFF2-40B4-BE49-F238E27FC236}">
                <a16:creationId xmlns:a16="http://schemas.microsoft.com/office/drawing/2014/main" id="{37E071C7-D7E9-2C43-9751-FACEF02B220E}"/>
              </a:ext>
            </a:extLst>
          </p:cNvPr>
          <p:cNvPicPr>
            <a:picLocks noChangeAspect="1"/>
          </p:cNvPicPr>
          <p:nvPr/>
        </p:nvPicPr>
        <p:blipFill>
          <a:blip r:embed="rId4"/>
          <a:stretch>
            <a:fillRect/>
          </a:stretch>
        </p:blipFill>
        <p:spPr>
          <a:xfrm>
            <a:off x="6096000" y="1933069"/>
            <a:ext cx="5827508" cy="3496505"/>
          </a:xfrm>
          <a:prstGeom prst="rect">
            <a:avLst/>
          </a:prstGeom>
        </p:spPr>
      </p:pic>
    </p:spTree>
    <p:extLst>
      <p:ext uri="{BB962C8B-B14F-4D97-AF65-F5344CB8AC3E}">
        <p14:creationId xmlns:p14="http://schemas.microsoft.com/office/powerpoint/2010/main" val="3409241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a:t>Activity</a:t>
            </a:r>
            <a:endParaRPr/>
          </a:p>
        </p:txBody>
      </p:sp>
      <p:sp>
        <p:nvSpPr>
          <p:cNvPr id="173" name="Google Shape;173;p22"/>
          <p:cNvSpPr txBox="1">
            <a:spLocks noGrp="1"/>
          </p:cNvSpPr>
          <p:nvPr>
            <p:ph type="body" idx="1"/>
          </p:nvPr>
        </p:nvSpPr>
        <p:spPr>
          <a:xfrm>
            <a:off x="1103312" y="2052918"/>
            <a:ext cx="8946541" cy="419548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Find a partner.  Through conversation, discover something that they know how to do that you could benefit from.  It can be something small or big, work related or personal.</a:t>
            </a:r>
            <a:endParaRPr dirty="0"/>
          </a:p>
          <a:p>
            <a:pPr marL="342900" lvl="0" indent="-342900" algn="l" rtl="0">
              <a:spcBef>
                <a:spcPts val="1000"/>
              </a:spcBef>
              <a:spcAft>
                <a:spcPts val="0"/>
              </a:spcAft>
              <a:buSzPts val="1600"/>
              <a:buChar char="►"/>
            </a:pPr>
            <a:r>
              <a:rPr lang="en-US" dirty="0"/>
              <a:t>For example, a small thing would be:  you have children and at birthday parties you might need someone that can face paint or make a cake.</a:t>
            </a:r>
            <a:endParaRPr dirty="0"/>
          </a:p>
          <a:p>
            <a:pPr marL="342900" lvl="0" indent="-342900" algn="l" rtl="0">
              <a:spcBef>
                <a:spcPts val="1000"/>
              </a:spcBef>
              <a:spcAft>
                <a:spcPts val="0"/>
              </a:spcAft>
              <a:buSzPts val="1600"/>
              <a:buChar char="►"/>
            </a:pPr>
            <a:r>
              <a:rPr lang="en-US" dirty="0"/>
              <a:t>A bigger thing could be that you need someone to look at your car and they have some mechanical background.</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Why are community collaborations important?</a:t>
            </a:r>
            <a:endParaRPr dirty="0"/>
          </a:p>
        </p:txBody>
      </p:sp>
      <p:sp>
        <p:nvSpPr>
          <p:cNvPr id="179" name="Google Shape;179;p23"/>
          <p:cNvSpPr txBox="1">
            <a:spLocks noGrp="1"/>
          </p:cNvSpPr>
          <p:nvPr>
            <p:ph type="body" idx="1"/>
          </p:nvPr>
        </p:nvSpPr>
        <p:spPr>
          <a:xfrm>
            <a:off x="1103312" y="2052918"/>
            <a:ext cx="4538071" cy="276705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Partnerships could help you have access to new services, reach more families, or increase the quality of services.  </a:t>
            </a:r>
            <a:endParaRPr dirty="0"/>
          </a:p>
          <a:p>
            <a:pPr marL="342900" lvl="0" indent="-342900" algn="l" rtl="0">
              <a:spcBef>
                <a:spcPts val="1000"/>
              </a:spcBef>
              <a:spcAft>
                <a:spcPts val="0"/>
              </a:spcAft>
              <a:buSzPts val="1600"/>
              <a:buChar char="►"/>
            </a:pPr>
            <a:r>
              <a:rPr lang="en-US" dirty="0"/>
              <a:t>Community partners should help strengthen a weakness in your program.</a:t>
            </a:r>
            <a:endParaRPr dirty="0"/>
          </a:p>
          <a:p>
            <a:pPr marL="342900" lvl="0" indent="-332740" algn="l" rtl="0">
              <a:spcBef>
                <a:spcPts val="1000"/>
              </a:spcBef>
              <a:spcAft>
                <a:spcPts val="0"/>
              </a:spcAft>
              <a:buClr>
                <a:srgbClr val="FFFF00"/>
              </a:buClr>
              <a:buSzPts val="1440"/>
              <a:buChar char="►"/>
            </a:pPr>
            <a:r>
              <a:rPr lang="en-US" dirty="0">
                <a:solidFill>
                  <a:schemeClr val="bg1"/>
                </a:solidFill>
              </a:rPr>
              <a:t>Sharing thought processes, goals and resources allows for a greater and more profound impact on the children we serve.</a:t>
            </a:r>
            <a:endParaRPr dirty="0">
              <a:solidFill>
                <a:schemeClr val="bg1"/>
              </a:solidFill>
            </a:endParaRPr>
          </a:p>
          <a:p>
            <a:pPr marL="10160" lvl="0" indent="0" algn="l" rtl="0">
              <a:spcBef>
                <a:spcPts val="1000"/>
              </a:spcBef>
              <a:spcAft>
                <a:spcPts val="0"/>
              </a:spcAft>
              <a:buClr>
                <a:srgbClr val="FFFF00"/>
              </a:buClr>
              <a:buSzPts val="1440"/>
              <a:buNone/>
            </a:pPr>
            <a:endParaRPr dirty="0">
              <a:solidFill>
                <a:srgbClr val="FFFF00"/>
              </a:solidFill>
            </a:endParaRPr>
          </a:p>
        </p:txBody>
      </p:sp>
      <p:pic>
        <p:nvPicPr>
          <p:cNvPr id="3" name="Picture 2" descr="Problem Solving">
            <a:extLst>
              <a:ext uri="{FF2B5EF4-FFF2-40B4-BE49-F238E27FC236}">
                <a16:creationId xmlns:a16="http://schemas.microsoft.com/office/drawing/2014/main" id="{0FBC37F8-D3A0-3A4E-98FD-5378A48A016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10921" y="2396857"/>
            <a:ext cx="6043858" cy="3099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646111" y="452718"/>
            <a:ext cx="9404723" cy="14005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en-US" dirty="0"/>
              <a:t>Identify Your Needs</a:t>
            </a:r>
            <a:endParaRPr dirty="0"/>
          </a:p>
        </p:txBody>
      </p:sp>
      <p:sp>
        <p:nvSpPr>
          <p:cNvPr id="185" name="Google Shape;185;p24"/>
          <p:cNvSpPr txBox="1">
            <a:spLocks noGrp="1"/>
          </p:cNvSpPr>
          <p:nvPr>
            <p:ph type="body" idx="1"/>
          </p:nvPr>
        </p:nvSpPr>
        <p:spPr>
          <a:xfrm>
            <a:off x="975000" y="1331249"/>
            <a:ext cx="8946600" cy="5270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Char char="►"/>
            </a:pPr>
            <a:r>
              <a:rPr lang="en-US" dirty="0"/>
              <a:t>Assess your program and write </a:t>
            </a:r>
            <a:r>
              <a:rPr lang="en-US" dirty="0">
                <a:solidFill>
                  <a:schemeClr val="bg1"/>
                </a:solidFill>
              </a:rPr>
              <a:t>down what are one or two areas of</a:t>
            </a:r>
            <a:r>
              <a:rPr lang="en-US" dirty="0"/>
              <a:t> weakness.</a:t>
            </a:r>
            <a:endParaRPr dirty="0"/>
          </a:p>
          <a:p>
            <a:pPr marL="342900" lvl="0" indent="-241300" algn="l" rtl="0">
              <a:spcBef>
                <a:spcPts val="1000"/>
              </a:spcBef>
              <a:spcAft>
                <a:spcPts val="0"/>
              </a:spcAft>
              <a:buSzPts val="1600"/>
              <a:buNone/>
            </a:pPr>
            <a:r>
              <a:rPr lang="en-US" dirty="0"/>
              <a:t>    </a:t>
            </a:r>
            <a:r>
              <a:rPr lang="en-US" dirty="0">
                <a:solidFill>
                  <a:srgbClr val="FFFF00"/>
                </a:solidFill>
              </a:rPr>
              <a:t>Examples could be:</a:t>
            </a:r>
            <a:endParaRPr dirty="0">
              <a:solidFill>
                <a:srgbClr val="FFFF00"/>
              </a:solidFill>
            </a:endParaRPr>
          </a:p>
          <a:p>
            <a:pPr marL="0" lvl="0" indent="0" algn="l" rtl="0">
              <a:spcBef>
                <a:spcPts val="1000"/>
              </a:spcBef>
              <a:spcAft>
                <a:spcPts val="0"/>
              </a:spcAft>
              <a:buSzPts val="1600"/>
              <a:buNone/>
            </a:pPr>
            <a:r>
              <a:rPr lang="en-US" dirty="0"/>
              <a:t>		Family Outreach</a:t>
            </a:r>
            <a:endParaRPr dirty="0"/>
          </a:p>
          <a:p>
            <a:pPr marL="0" lvl="0" indent="0" algn="l" rtl="0">
              <a:spcBef>
                <a:spcPts val="1000"/>
              </a:spcBef>
              <a:spcAft>
                <a:spcPts val="0"/>
              </a:spcAft>
              <a:buSzPts val="1600"/>
              <a:buNone/>
            </a:pPr>
            <a:r>
              <a:rPr lang="en-US" dirty="0"/>
              <a:t>		Summer daytime programs for students </a:t>
            </a:r>
            <a:endParaRPr dirty="0">
              <a:solidFill>
                <a:srgbClr val="FFFF00"/>
              </a:solidFill>
            </a:endParaRPr>
          </a:p>
          <a:p>
            <a:pPr marL="0" lvl="0" indent="0" algn="l" rtl="0">
              <a:spcBef>
                <a:spcPts val="1000"/>
              </a:spcBef>
              <a:spcAft>
                <a:spcPts val="0"/>
              </a:spcAft>
              <a:buSzPts val="1600"/>
              <a:buNone/>
            </a:pPr>
            <a:r>
              <a:rPr lang="en-US" dirty="0"/>
              <a:t>		Language Barriers</a:t>
            </a:r>
            <a:endParaRPr dirty="0"/>
          </a:p>
          <a:p>
            <a:pPr marL="0" lvl="0" indent="0" algn="l" rtl="0">
              <a:spcBef>
                <a:spcPts val="1000"/>
              </a:spcBef>
              <a:spcAft>
                <a:spcPts val="0"/>
              </a:spcAft>
              <a:buSzPts val="1600"/>
              <a:buNone/>
            </a:pPr>
            <a:r>
              <a:rPr lang="en-US" dirty="0"/>
              <a:t>		Transportation</a:t>
            </a:r>
            <a:endParaRPr dirty="0"/>
          </a:p>
          <a:p>
            <a:pPr marL="0" lvl="0" indent="0" algn="l" rtl="0">
              <a:spcBef>
                <a:spcPts val="1000"/>
              </a:spcBef>
              <a:spcAft>
                <a:spcPts val="0"/>
              </a:spcAft>
              <a:buSzPts val="1600"/>
              <a:buNone/>
            </a:pPr>
            <a:r>
              <a:rPr lang="en-US" dirty="0"/>
              <a:t>		Building Rapport</a:t>
            </a:r>
          </a:p>
          <a:p>
            <a:pPr marL="0" lvl="0" indent="0" algn="l" rtl="0">
              <a:spcBef>
                <a:spcPts val="1000"/>
              </a:spcBef>
              <a:spcAft>
                <a:spcPts val="0"/>
              </a:spcAft>
              <a:buSzPts val="1600"/>
              <a:buNone/>
            </a:pPr>
            <a:r>
              <a:rPr lang="en-US" sz="2000" dirty="0"/>
              <a:t>		</a:t>
            </a:r>
            <a:r>
              <a:rPr lang="en-US" sz="2000" dirty="0">
                <a:solidFill>
                  <a:schemeClr val="bg1"/>
                </a:solidFill>
              </a:rPr>
              <a:t>Housing</a:t>
            </a:r>
            <a:endParaRPr lang="en-US" sz="1400" dirty="0">
              <a:solidFill>
                <a:schemeClr val="bg1"/>
              </a:solidFill>
            </a:endParaRPr>
          </a:p>
          <a:p>
            <a:pPr marL="0" lvl="0" indent="0" algn="l" rtl="0">
              <a:spcBef>
                <a:spcPts val="1000"/>
              </a:spcBef>
              <a:spcAft>
                <a:spcPts val="0"/>
              </a:spcAft>
              <a:buSzPts val="1600"/>
              <a:buNone/>
            </a:pPr>
            <a:r>
              <a:rPr lang="en-US" sz="1400" dirty="0">
                <a:solidFill>
                  <a:schemeClr val="bg1"/>
                </a:solidFill>
              </a:rPr>
              <a:t>		</a:t>
            </a:r>
            <a:r>
              <a:rPr lang="en-US" sz="2000" dirty="0">
                <a:solidFill>
                  <a:schemeClr val="bg1"/>
                </a:solidFill>
              </a:rPr>
              <a:t>Health care </a:t>
            </a:r>
            <a:endParaRPr lang="en-US" dirty="0">
              <a:solidFill>
                <a:schemeClr val="bg1"/>
              </a:solidFill>
            </a:endParaRPr>
          </a:p>
          <a:p>
            <a:pPr marL="0" lvl="0" indent="0" algn="l" rtl="0">
              <a:spcBef>
                <a:spcPts val="1000"/>
              </a:spcBef>
              <a:spcAft>
                <a:spcPts val="0"/>
              </a:spcAft>
              <a:buSzPts val="1600"/>
              <a:buNone/>
            </a:pPr>
            <a:r>
              <a:rPr lang="en-US" sz="2000" dirty="0">
                <a:solidFill>
                  <a:schemeClr val="bg1"/>
                </a:solidFill>
              </a:rPr>
              <a:t>		Staffing</a:t>
            </a:r>
            <a:endParaRPr sz="2000" dirty="0">
              <a:solidFill>
                <a:schemeClr val="bg1"/>
              </a:solidFill>
            </a:endParaRPr>
          </a:p>
          <a:p>
            <a:pPr marL="2743200" lvl="6" indent="0" algn="l" rtl="0">
              <a:spcBef>
                <a:spcPts val="1000"/>
              </a:spcBef>
              <a:spcAft>
                <a:spcPts val="0"/>
              </a:spcAft>
              <a:buSzPts val="1600"/>
              <a:buNone/>
            </a:pPr>
            <a:endParaRPr sz="2000" dirty="0">
              <a:solidFill>
                <a:srgbClr val="FFFF00"/>
              </a:solidFill>
            </a:endParaRPr>
          </a:p>
        </p:txBody>
      </p:sp>
    </p:spTree>
  </p:cSld>
  <p:clrMapOvr>
    <a:masterClrMapping/>
  </p:clrMapOvr>
</p:sld>
</file>

<file path=ppt/theme/theme1.xml><?xml version="1.0" encoding="utf-8"?>
<a:theme xmlns:a="http://schemas.openxmlformats.org/drawingml/2006/main" name="Ion">
  <a:themeElements>
    <a:clrScheme name="Ion">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{41E7AE2F-2015-5045-8EE4-81A8BED68D4B}tf10001063</Template>
  <TotalTime>4345</TotalTime>
  <Words>2079</Words>
  <Application>Microsoft Macintosh PowerPoint</Application>
  <PresentationFormat>Widescreen</PresentationFormat>
  <Paragraphs>211</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Arial</vt:lpstr>
      <vt:lpstr>Noto Sans Symbols</vt:lpstr>
      <vt:lpstr>Century Gothic</vt:lpstr>
      <vt:lpstr>Ion</vt:lpstr>
      <vt:lpstr>Implementing Successful Summer Programs Using Community Collaborations</vt:lpstr>
      <vt:lpstr>Objectives:</vt:lpstr>
      <vt:lpstr>Community Context </vt:lpstr>
      <vt:lpstr>Community Context </vt:lpstr>
      <vt:lpstr>Program Context </vt:lpstr>
      <vt:lpstr>Program Context </vt:lpstr>
      <vt:lpstr>Activity</vt:lpstr>
      <vt:lpstr>Why are community collaborations important?</vt:lpstr>
      <vt:lpstr>Identify Your Needs</vt:lpstr>
      <vt:lpstr>Considerations for Identifying Agencies In Your Community </vt:lpstr>
      <vt:lpstr>Initiating A Community Collaboration</vt:lpstr>
      <vt:lpstr>Win-Win Collaborations</vt:lpstr>
      <vt:lpstr>Activity</vt:lpstr>
      <vt:lpstr>Boys &amp; Girls Club Community Collaboration with Henderson County MEP Program</vt:lpstr>
      <vt:lpstr>Boys &amp; Girls Club Community Partnership with Henderson County MEP Program </vt:lpstr>
      <vt:lpstr>Boys &amp; Girls Club Community Collaboration with Henderson County MEP Program  </vt:lpstr>
      <vt:lpstr>Major Objectives For The MEP at Boys &amp; Girls Club</vt:lpstr>
      <vt:lpstr>In 2018…</vt:lpstr>
      <vt:lpstr>Wrap-Up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Successful Summer Programs Using Community Collaborations</dc:title>
  <cp:lastModifiedBy>Heriberto Corral</cp:lastModifiedBy>
  <cp:revision>20</cp:revision>
  <cp:lastPrinted>2019-04-27T16:26:15Z</cp:lastPrinted>
  <dcterms:modified xsi:type="dcterms:W3CDTF">2019-05-01T16:23:06Z</dcterms:modified>
</cp:coreProperties>
</file>