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1"/>
  </p:sldMasterIdLst>
  <p:notesMasterIdLst>
    <p:notesMasterId r:id="rId22"/>
  </p:notesMasterIdLst>
  <p:sldIdLst>
    <p:sldId id="257" r:id="rId2"/>
    <p:sldId id="259" r:id="rId3"/>
    <p:sldId id="260" r:id="rId4"/>
    <p:sldId id="262" r:id="rId5"/>
    <p:sldId id="264" r:id="rId6"/>
    <p:sldId id="263" r:id="rId7"/>
    <p:sldId id="266" r:id="rId8"/>
    <p:sldId id="267" r:id="rId9"/>
    <p:sldId id="271" r:id="rId10"/>
    <p:sldId id="268" r:id="rId11"/>
    <p:sldId id="272" r:id="rId12"/>
    <p:sldId id="274" r:id="rId13"/>
    <p:sldId id="275" r:id="rId14"/>
    <p:sldId id="276" r:id="rId15"/>
    <p:sldId id="278" r:id="rId16"/>
    <p:sldId id="277" r:id="rId17"/>
    <p:sldId id="279" r:id="rId18"/>
    <p:sldId id="280" r:id="rId19"/>
    <p:sldId id="281" r:id="rId20"/>
    <p:sldId id="28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766"/>
    <a:srgbClr val="BED4E6"/>
    <a:srgbClr val="95B6D0"/>
    <a:srgbClr val="98AE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autoAdjust="0"/>
    <p:restoredTop sz="94694"/>
  </p:normalViewPr>
  <p:slideViewPr>
    <p:cSldViewPr snapToGrid="0" snapToObjects="1">
      <p:cViewPr varScale="1">
        <p:scale>
          <a:sx n="93" d="100"/>
          <a:sy n="93" d="100"/>
        </p:scale>
        <p:origin x="103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F2F16-A964-F54D-B848-2D6B2024BEEE}" type="datetimeFigureOut">
              <a:rPr lang="en-US" smtClean="0"/>
              <a:t>5/4/2021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1AAED-AE92-A24F-AA73-D8E00E7D51D2}" type="slidenum">
              <a:rPr lang="en-US" smtClean="0"/>
              <a:t>‹#›</a:t>
            </a:fld>
            <a:endParaRPr lang="en-US"/>
          </a:p>
        </p:txBody>
      </p:sp>
    </p:spTree>
    <p:extLst>
      <p:ext uri="{BB962C8B-B14F-4D97-AF65-F5344CB8AC3E}">
        <p14:creationId xmlns:p14="http://schemas.microsoft.com/office/powerpoint/2010/main" val="3593658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Kelley – start here</a:t>
            </a:r>
          </a:p>
        </p:txBody>
      </p:sp>
      <p:sp>
        <p:nvSpPr>
          <p:cNvPr id="4" name="Slide Number Placeholder 3"/>
          <p:cNvSpPr>
            <a:spLocks noGrp="1"/>
          </p:cNvSpPr>
          <p:nvPr>
            <p:ph type="sldNum" sz="quarter" idx="5"/>
          </p:nvPr>
        </p:nvSpPr>
        <p:spPr/>
        <p:txBody>
          <a:bodyPr/>
          <a:lstStyle/>
          <a:p>
            <a:fld id="{70B1AAED-AE92-A24F-AA73-D8E00E7D51D2}" type="slidenum">
              <a:rPr lang="en-US" smtClean="0"/>
              <a:t>8</a:t>
            </a:fld>
            <a:endParaRPr lang="en-US"/>
          </a:p>
        </p:txBody>
      </p:sp>
    </p:spTree>
    <p:extLst>
      <p:ext uri="{BB962C8B-B14F-4D97-AF65-F5344CB8AC3E}">
        <p14:creationId xmlns:p14="http://schemas.microsoft.com/office/powerpoint/2010/main" val="300641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to check their own data (Exit Count – filter 16-21 by exit reasons for this Indicator.)</a:t>
            </a:r>
          </a:p>
        </p:txBody>
      </p:sp>
      <p:sp>
        <p:nvSpPr>
          <p:cNvPr id="4" name="Slide Number Placeholder 3"/>
          <p:cNvSpPr>
            <a:spLocks noGrp="1"/>
          </p:cNvSpPr>
          <p:nvPr>
            <p:ph type="sldNum" sz="quarter" idx="5"/>
          </p:nvPr>
        </p:nvSpPr>
        <p:spPr/>
        <p:txBody>
          <a:bodyPr/>
          <a:lstStyle/>
          <a:p>
            <a:fld id="{70B1AAED-AE92-A24F-AA73-D8E00E7D51D2}" type="slidenum">
              <a:rPr lang="en-US" smtClean="0"/>
              <a:t>12</a:t>
            </a:fld>
            <a:endParaRPr lang="en-US"/>
          </a:p>
        </p:txBody>
      </p:sp>
    </p:spTree>
    <p:extLst>
      <p:ext uri="{BB962C8B-B14F-4D97-AF65-F5344CB8AC3E}">
        <p14:creationId xmlns:p14="http://schemas.microsoft.com/office/powerpoint/2010/main" val="3043666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the survey link</a:t>
            </a:r>
          </a:p>
          <a:p>
            <a:endParaRPr lang="en-US" dirty="0"/>
          </a:p>
        </p:txBody>
      </p:sp>
      <p:sp>
        <p:nvSpPr>
          <p:cNvPr id="4" name="Slide Number Placeholder 3"/>
          <p:cNvSpPr>
            <a:spLocks noGrp="1"/>
          </p:cNvSpPr>
          <p:nvPr>
            <p:ph type="sldNum" sz="quarter" idx="5"/>
          </p:nvPr>
        </p:nvSpPr>
        <p:spPr/>
        <p:txBody>
          <a:bodyPr/>
          <a:lstStyle/>
          <a:p>
            <a:fld id="{70B1AAED-AE92-A24F-AA73-D8E00E7D51D2}" type="slidenum">
              <a:rPr lang="en-US" smtClean="0"/>
              <a:t>14</a:t>
            </a:fld>
            <a:endParaRPr lang="en-US"/>
          </a:p>
        </p:txBody>
      </p:sp>
    </p:spTree>
    <p:extLst>
      <p:ext uri="{BB962C8B-B14F-4D97-AF65-F5344CB8AC3E}">
        <p14:creationId xmlns:p14="http://schemas.microsoft.com/office/powerpoint/2010/main" val="2669824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Beverly</a:t>
            </a:r>
          </a:p>
        </p:txBody>
      </p:sp>
      <p:sp>
        <p:nvSpPr>
          <p:cNvPr id="4" name="Slide Number Placeholder 3"/>
          <p:cNvSpPr>
            <a:spLocks noGrp="1"/>
          </p:cNvSpPr>
          <p:nvPr>
            <p:ph type="sldNum" sz="quarter" idx="5"/>
          </p:nvPr>
        </p:nvSpPr>
        <p:spPr/>
        <p:txBody>
          <a:bodyPr/>
          <a:lstStyle/>
          <a:p>
            <a:fld id="{70B1AAED-AE92-A24F-AA73-D8E00E7D51D2}" type="slidenum">
              <a:rPr lang="en-US" smtClean="0"/>
              <a:t>16</a:t>
            </a:fld>
            <a:endParaRPr lang="en-US"/>
          </a:p>
        </p:txBody>
      </p:sp>
    </p:spTree>
    <p:extLst>
      <p:ext uri="{BB962C8B-B14F-4D97-AF65-F5344CB8AC3E}">
        <p14:creationId xmlns:p14="http://schemas.microsoft.com/office/powerpoint/2010/main" val="1199472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MS PGothic" panose="020B0600070205080204" pitchFamily="34" charset="-128"/>
              </a:rPr>
              <a:t>http://coedpages.uncc.edu/postschool/ </a:t>
            </a:r>
          </a:p>
          <a:p>
            <a:endParaRPr lang="en-US" dirty="0"/>
          </a:p>
        </p:txBody>
      </p:sp>
      <p:sp>
        <p:nvSpPr>
          <p:cNvPr id="4" name="Slide Number Placeholder 3"/>
          <p:cNvSpPr>
            <a:spLocks noGrp="1"/>
          </p:cNvSpPr>
          <p:nvPr>
            <p:ph type="sldNum" sz="quarter" idx="5"/>
          </p:nvPr>
        </p:nvSpPr>
        <p:spPr/>
        <p:txBody>
          <a:bodyPr/>
          <a:lstStyle/>
          <a:p>
            <a:fld id="{70B1AAED-AE92-A24F-AA73-D8E00E7D51D2}" type="slidenum">
              <a:rPr lang="en-US" smtClean="0"/>
              <a:t>18</a:t>
            </a:fld>
            <a:endParaRPr lang="en-US"/>
          </a:p>
        </p:txBody>
      </p:sp>
    </p:spTree>
    <p:extLst>
      <p:ext uri="{BB962C8B-B14F-4D97-AF65-F5344CB8AC3E}">
        <p14:creationId xmlns:p14="http://schemas.microsoft.com/office/powerpoint/2010/main" val="946771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2646C3-F4C8-FE41-8C48-EF7BD2FC345C}"/>
              </a:ext>
            </a:extLst>
          </p:cNvPr>
          <p:cNvPicPr>
            <a:picLocks noChangeAspect="1"/>
          </p:cNvPicPr>
          <p:nvPr userDrawn="1"/>
        </p:nvPicPr>
        <p:blipFill>
          <a:blip r:embed="rId3"/>
          <a:stretch>
            <a:fillRect/>
          </a:stretch>
        </p:blipFill>
        <p:spPr>
          <a:xfrm>
            <a:off x="3782986" y="3058269"/>
            <a:ext cx="4855545" cy="419615"/>
          </a:xfrm>
          <a:prstGeom prst="rect">
            <a:avLst/>
          </a:prstGeom>
        </p:spPr>
      </p:pic>
    </p:spTree>
    <p:extLst>
      <p:ext uri="{BB962C8B-B14F-4D97-AF65-F5344CB8AC3E}">
        <p14:creationId xmlns:p14="http://schemas.microsoft.com/office/powerpoint/2010/main" val="94159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dirty="0"/>
              <a:t>Click to edit Master title style</a:t>
            </a:r>
          </a:p>
        </p:txBody>
      </p:sp>
      <p:sp>
        <p:nvSpPr>
          <p:cNvPr id="4" name="Slide Number Placeholder 7">
            <a:extLst>
              <a:ext uri="{FF2B5EF4-FFF2-40B4-BE49-F238E27FC236}">
                <a16:creationId xmlns:a16="http://schemas.microsoft.com/office/drawing/2014/main" id="{6F09CF9B-4A8A-0745-8DD5-D6F91015CFED}"/>
              </a:ext>
            </a:extLst>
          </p:cNvPr>
          <p:cNvSpPr>
            <a:spLocks noGrp="1"/>
          </p:cNvSpPr>
          <p:nvPr>
            <p:ph type="sldNum" sz="quarter" idx="10"/>
          </p:nvPr>
        </p:nvSpPr>
        <p:spPr>
          <a:xfrm>
            <a:off x="5394463" y="6410960"/>
            <a:ext cx="1727697" cy="284480"/>
          </a:xfrm>
          <a:prstGeom prst="rect">
            <a:avLst/>
          </a:prstGeom>
        </p:spPr>
        <p:txBody>
          <a:bodyPr/>
          <a:lstStyle>
            <a:lvl1pPr algn="r">
              <a:defRPr sz="1000" baseline="0">
                <a:solidFill>
                  <a:schemeClr val="bg1"/>
                </a:solidFill>
                <a:latin typeface="Arial" panose="020B0604020202020204" pitchFamily="34" charset="0"/>
              </a:defRPr>
            </a:lvl1p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344515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dirty="0"/>
              <a:t>Click to edit Master title style</a:t>
            </a:r>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userDrawn="1"/>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7" name="Slide Number Placeholder 7">
            <a:extLst>
              <a:ext uri="{FF2B5EF4-FFF2-40B4-BE49-F238E27FC236}">
                <a16:creationId xmlns:a16="http://schemas.microsoft.com/office/drawing/2014/main" id="{B022B6DE-FAD3-C84F-B277-A39E26B7D4D6}"/>
              </a:ext>
            </a:extLst>
          </p:cNvPr>
          <p:cNvSpPr>
            <a:spLocks noGrp="1"/>
          </p:cNvSpPr>
          <p:nvPr>
            <p:ph type="sldNum" sz="quarter" idx="10"/>
          </p:nvPr>
        </p:nvSpPr>
        <p:spPr>
          <a:xfrm>
            <a:off x="5394463" y="6410960"/>
            <a:ext cx="1727697" cy="284480"/>
          </a:xfrm>
          <a:prstGeom prst="rect">
            <a:avLst/>
          </a:prstGeom>
        </p:spPr>
        <p:txBody>
          <a:bodyPr/>
          <a:lstStyle>
            <a:lvl1pPr algn="r">
              <a:defRPr sz="1000" baseline="0">
                <a:solidFill>
                  <a:schemeClr val="bg1"/>
                </a:solidFill>
                <a:latin typeface="Arial" panose="020B0604020202020204" pitchFamily="34" charset="0"/>
              </a:defRPr>
            </a:lvl1p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3066309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dirty="0"/>
              <a:t>Click to edit Master title style</a:t>
            </a:r>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userDrawn="1"/>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7" name="Slide Number Placeholder 7">
            <a:extLst>
              <a:ext uri="{FF2B5EF4-FFF2-40B4-BE49-F238E27FC236}">
                <a16:creationId xmlns:a16="http://schemas.microsoft.com/office/drawing/2014/main" id="{1A1F1193-ECCE-4940-9192-1483F5542ECC}"/>
              </a:ext>
            </a:extLst>
          </p:cNvPr>
          <p:cNvSpPr>
            <a:spLocks noGrp="1"/>
          </p:cNvSpPr>
          <p:nvPr>
            <p:ph type="sldNum" sz="quarter" idx="10"/>
          </p:nvPr>
        </p:nvSpPr>
        <p:spPr>
          <a:xfrm>
            <a:off x="5394463" y="6410960"/>
            <a:ext cx="1727697" cy="284480"/>
          </a:xfrm>
          <a:prstGeom prst="rect">
            <a:avLst/>
          </a:prstGeom>
        </p:spPr>
        <p:txBody>
          <a:bodyPr/>
          <a:lstStyle>
            <a:lvl1pPr algn="r">
              <a:defRPr sz="1000" baseline="0">
                <a:solidFill>
                  <a:schemeClr val="bg1"/>
                </a:solidFill>
                <a:latin typeface="Arial" panose="020B0604020202020204" pitchFamily="34" charset="0"/>
              </a:defRPr>
            </a:lvl1p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901518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230E8223-6EAE-7748-A2D5-C69766A952F7}"/>
              </a:ext>
            </a:extLst>
          </p:cNvPr>
          <p:cNvSpPr>
            <a:spLocks noGrp="1"/>
          </p:cNvSpPr>
          <p:nvPr>
            <p:ph type="sldNum" sz="quarter" idx="10"/>
          </p:nvPr>
        </p:nvSpPr>
        <p:spPr>
          <a:xfrm>
            <a:off x="5394463" y="6410960"/>
            <a:ext cx="1727697" cy="284480"/>
          </a:xfrm>
          <a:prstGeom prst="rect">
            <a:avLst/>
          </a:prstGeom>
        </p:spPr>
        <p:txBody>
          <a:bodyPr/>
          <a:lstStyle>
            <a:lvl1pPr algn="r">
              <a:defRPr sz="1000" baseline="0">
                <a:solidFill>
                  <a:schemeClr val="bg1"/>
                </a:solidFill>
                <a:latin typeface="Arial" panose="020B0604020202020204" pitchFamily="34" charset="0"/>
              </a:defRPr>
            </a:lvl1p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1653731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7">
            <a:extLst>
              <a:ext uri="{FF2B5EF4-FFF2-40B4-BE49-F238E27FC236}">
                <a16:creationId xmlns:a16="http://schemas.microsoft.com/office/drawing/2014/main" id="{624B0712-3A52-FF4F-A795-3993C6AF95C3}"/>
              </a:ext>
            </a:extLst>
          </p:cNvPr>
          <p:cNvSpPr>
            <a:spLocks noGrp="1"/>
          </p:cNvSpPr>
          <p:nvPr>
            <p:ph type="sldNum" sz="quarter" idx="10"/>
          </p:nvPr>
        </p:nvSpPr>
        <p:spPr>
          <a:xfrm>
            <a:off x="5394463" y="6410960"/>
            <a:ext cx="1727697" cy="284480"/>
          </a:xfrm>
          <a:prstGeom prst="rect">
            <a:avLst/>
          </a:prstGeom>
        </p:spPr>
        <p:txBody>
          <a:bodyPr/>
          <a:lstStyle>
            <a:lvl1pPr algn="r">
              <a:defRPr sz="1000" baseline="0">
                <a:solidFill>
                  <a:schemeClr val="bg1"/>
                </a:solidFill>
                <a:latin typeface="Arial" panose="020B0604020202020204" pitchFamily="34" charset="0"/>
              </a:defRPr>
            </a:lvl1p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347532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312E89-0D90-A04E-A402-D53692DE2F68}"/>
              </a:ext>
            </a:extLst>
          </p:cNvPr>
          <p:cNvSpPr>
            <a:spLocks noGrp="1"/>
          </p:cNvSpPr>
          <p:nvPr>
            <p:ph type="title"/>
          </p:nvPr>
        </p:nvSpPr>
        <p:spPr>
          <a:xfrm>
            <a:off x="2117036" y="815009"/>
            <a:ext cx="6480312" cy="4830417"/>
          </a:xfrm>
        </p:spPr>
        <p:txBody>
          <a:bodyPr>
            <a:normAutofit/>
          </a:bodyPr>
          <a:lstStyle>
            <a:lvl1pPr algn="r">
              <a:defRPr sz="4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9747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Slide Number Placeholder 7">
            <a:extLst>
              <a:ext uri="{FF2B5EF4-FFF2-40B4-BE49-F238E27FC236}">
                <a16:creationId xmlns:a16="http://schemas.microsoft.com/office/drawing/2014/main" id="{C096B850-AB24-154D-A3B5-CF84DFE98FA8}"/>
              </a:ext>
            </a:extLst>
          </p:cNvPr>
          <p:cNvSpPr>
            <a:spLocks noGrp="1"/>
          </p:cNvSpPr>
          <p:nvPr>
            <p:ph type="sldNum" sz="quarter" idx="10"/>
          </p:nvPr>
        </p:nvSpPr>
        <p:spPr>
          <a:xfrm>
            <a:off x="5394463" y="6410960"/>
            <a:ext cx="1727697" cy="284480"/>
          </a:xfrm>
          <a:prstGeom prst="rect">
            <a:avLst/>
          </a:prstGeom>
        </p:spPr>
        <p:txBody>
          <a:bodyPr/>
          <a:lstStyle>
            <a:lvl1pPr algn="r">
              <a:defRPr sz="1000" baseline="0">
                <a:solidFill>
                  <a:schemeClr val="bg1"/>
                </a:solidFill>
                <a:latin typeface="Arial" panose="020B0604020202020204" pitchFamily="34" charset="0"/>
              </a:defRPr>
            </a:lvl1p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73328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Slide Number Placeholder 7">
            <a:extLst>
              <a:ext uri="{FF2B5EF4-FFF2-40B4-BE49-F238E27FC236}">
                <a16:creationId xmlns:a16="http://schemas.microsoft.com/office/drawing/2014/main" id="{089EB443-E353-CC45-BD35-2DD40511E091}"/>
              </a:ext>
            </a:extLst>
          </p:cNvPr>
          <p:cNvSpPr>
            <a:spLocks noGrp="1"/>
          </p:cNvSpPr>
          <p:nvPr>
            <p:ph type="sldNum" sz="quarter" idx="10"/>
          </p:nvPr>
        </p:nvSpPr>
        <p:spPr>
          <a:xfrm>
            <a:off x="5394463" y="6410960"/>
            <a:ext cx="1727697" cy="284480"/>
          </a:xfrm>
          <a:prstGeom prst="rect">
            <a:avLst/>
          </a:prstGeom>
        </p:spPr>
        <p:txBody>
          <a:bodyPr/>
          <a:lstStyle>
            <a:lvl1pPr algn="r">
              <a:defRPr sz="1000" baseline="0">
                <a:solidFill>
                  <a:schemeClr val="bg1"/>
                </a:solidFill>
                <a:latin typeface="Arial" panose="020B0604020202020204" pitchFamily="34" charset="0"/>
              </a:defRPr>
            </a:lvl1p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142856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7">
            <a:extLst>
              <a:ext uri="{FF2B5EF4-FFF2-40B4-BE49-F238E27FC236}">
                <a16:creationId xmlns:a16="http://schemas.microsoft.com/office/drawing/2014/main" id="{6F8988EE-F2C1-4342-B3D6-F9B409F5DFDA}"/>
              </a:ext>
            </a:extLst>
          </p:cNvPr>
          <p:cNvSpPr>
            <a:spLocks noGrp="1"/>
          </p:cNvSpPr>
          <p:nvPr>
            <p:ph type="sldNum" sz="quarter" idx="10"/>
          </p:nvPr>
        </p:nvSpPr>
        <p:spPr>
          <a:xfrm>
            <a:off x="5394463" y="6410960"/>
            <a:ext cx="1727697" cy="284480"/>
          </a:xfrm>
          <a:prstGeom prst="rect">
            <a:avLst/>
          </a:prstGeom>
        </p:spPr>
        <p:txBody>
          <a:bodyPr/>
          <a:lstStyle>
            <a:lvl1pPr algn="r">
              <a:defRPr sz="1000" baseline="0">
                <a:solidFill>
                  <a:schemeClr val="bg1"/>
                </a:solidFill>
                <a:latin typeface="Arial" panose="020B0604020202020204" pitchFamily="34" charset="0"/>
              </a:defRPr>
            </a:lvl1p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152246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7">
            <a:extLst>
              <a:ext uri="{FF2B5EF4-FFF2-40B4-BE49-F238E27FC236}">
                <a16:creationId xmlns:a16="http://schemas.microsoft.com/office/drawing/2014/main" id="{F765955C-26A5-EB41-A287-FC5484CC254C}"/>
              </a:ext>
            </a:extLst>
          </p:cNvPr>
          <p:cNvSpPr>
            <a:spLocks noGrp="1"/>
          </p:cNvSpPr>
          <p:nvPr>
            <p:ph type="sldNum" sz="quarter" idx="10"/>
          </p:nvPr>
        </p:nvSpPr>
        <p:spPr>
          <a:xfrm>
            <a:off x="5394463" y="6410960"/>
            <a:ext cx="1727697" cy="284480"/>
          </a:xfrm>
          <a:prstGeom prst="rect">
            <a:avLst/>
          </a:prstGeom>
        </p:spPr>
        <p:txBody>
          <a:bodyPr/>
          <a:lstStyle>
            <a:lvl1pPr algn="r">
              <a:defRPr sz="1000" baseline="0">
                <a:solidFill>
                  <a:schemeClr val="bg1"/>
                </a:solidFill>
                <a:latin typeface="Arial" panose="020B0604020202020204" pitchFamily="34" charset="0"/>
              </a:defRPr>
            </a:lvl1p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2988999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7">
            <a:extLst>
              <a:ext uri="{FF2B5EF4-FFF2-40B4-BE49-F238E27FC236}">
                <a16:creationId xmlns:a16="http://schemas.microsoft.com/office/drawing/2014/main" id="{D5F89E07-30F8-E84F-8741-AD959EC7A2E3}"/>
              </a:ext>
            </a:extLst>
          </p:cNvPr>
          <p:cNvSpPr>
            <a:spLocks noGrp="1"/>
          </p:cNvSpPr>
          <p:nvPr>
            <p:ph type="sldNum" sz="quarter" idx="10"/>
          </p:nvPr>
        </p:nvSpPr>
        <p:spPr>
          <a:xfrm>
            <a:off x="5394463" y="6410960"/>
            <a:ext cx="1727697" cy="284480"/>
          </a:xfrm>
          <a:prstGeom prst="rect">
            <a:avLst/>
          </a:prstGeom>
        </p:spPr>
        <p:txBody>
          <a:bodyPr/>
          <a:lstStyle>
            <a:lvl1pPr algn="r">
              <a:defRPr sz="1000" baseline="0">
                <a:solidFill>
                  <a:schemeClr val="bg1"/>
                </a:solidFill>
                <a:latin typeface="Arial" panose="020B0604020202020204" pitchFamily="34" charset="0"/>
              </a:defRPr>
            </a:lvl1p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1699418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7">
            <a:extLst>
              <a:ext uri="{FF2B5EF4-FFF2-40B4-BE49-F238E27FC236}">
                <a16:creationId xmlns:a16="http://schemas.microsoft.com/office/drawing/2014/main" id="{B3022394-AD10-F24D-A195-5583C6A4D0B8}"/>
              </a:ext>
            </a:extLst>
          </p:cNvPr>
          <p:cNvSpPr>
            <a:spLocks noGrp="1"/>
          </p:cNvSpPr>
          <p:nvPr>
            <p:ph type="sldNum" sz="quarter" idx="10"/>
          </p:nvPr>
        </p:nvSpPr>
        <p:spPr>
          <a:xfrm>
            <a:off x="5394463" y="6410960"/>
            <a:ext cx="1727697" cy="284480"/>
          </a:xfrm>
          <a:prstGeom prst="rect">
            <a:avLst/>
          </a:prstGeom>
        </p:spPr>
        <p:txBody>
          <a:bodyPr/>
          <a:lstStyle>
            <a:lvl1pPr algn="r">
              <a:defRPr sz="1000" baseline="0">
                <a:solidFill>
                  <a:schemeClr val="bg1"/>
                </a:solidFill>
                <a:latin typeface="Arial" panose="020B0604020202020204" pitchFamily="34" charset="0"/>
              </a:defRPr>
            </a:lvl1p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2998166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dirty="0"/>
              <a:t>Click to edit Master title style</a:t>
            </a:r>
          </a:p>
        </p:txBody>
      </p:sp>
      <p:sp>
        <p:nvSpPr>
          <p:cNvPr id="4" name="Slide Number Placeholder 7">
            <a:extLst>
              <a:ext uri="{FF2B5EF4-FFF2-40B4-BE49-F238E27FC236}">
                <a16:creationId xmlns:a16="http://schemas.microsoft.com/office/drawing/2014/main" id="{3FE47343-EC12-4946-B0FE-4BE6D62D831E}"/>
              </a:ext>
            </a:extLst>
          </p:cNvPr>
          <p:cNvSpPr>
            <a:spLocks noGrp="1"/>
          </p:cNvSpPr>
          <p:nvPr>
            <p:ph type="sldNum" sz="quarter" idx="10"/>
          </p:nvPr>
        </p:nvSpPr>
        <p:spPr>
          <a:xfrm>
            <a:off x="5394463" y="6410960"/>
            <a:ext cx="1727697" cy="284480"/>
          </a:xfrm>
          <a:prstGeom prst="rect">
            <a:avLst/>
          </a:prstGeom>
        </p:spPr>
        <p:txBody>
          <a:bodyPr/>
          <a:lstStyle>
            <a:lvl1pPr algn="r">
              <a:defRPr sz="1000" baseline="0">
                <a:solidFill>
                  <a:schemeClr val="bg1"/>
                </a:solidFill>
                <a:latin typeface="Arial" panose="020B0604020202020204" pitchFamily="34" charset="0"/>
              </a:defRPr>
            </a:lvl1p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147548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8111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74855295-C4DF-504C-801C-A46F998C84C5}"/>
              </a:ext>
            </a:extLst>
          </p:cNvPr>
          <p:cNvSpPr txBox="1"/>
          <p:nvPr userDrawn="1"/>
        </p:nvSpPr>
        <p:spPr>
          <a:xfrm>
            <a:off x="7204634" y="6368866"/>
            <a:ext cx="1920615" cy="338554"/>
          </a:xfrm>
          <a:prstGeom prst="rect">
            <a:avLst/>
          </a:prstGeom>
          <a:noFill/>
        </p:spPr>
        <p:txBody>
          <a:bodyPr wrap="square" rtlCol="0">
            <a:spAutoFit/>
          </a:bodyPr>
          <a:lstStyle/>
          <a:p>
            <a:pPr algn="ctr"/>
            <a:r>
              <a:rPr lang="en-US" sz="800" b="1" spc="50" baseline="0" dirty="0">
                <a:solidFill>
                  <a:schemeClr val="bg1"/>
                </a:solidFill>
                <a:latin typeface="+mn-lt"/>
              </a:rPr>
              <a:t>EXCEPTIONAL CHILDREN</a:t>
            </a:r>
          </a:p>
          <a:p>
            <a:pPr algn="ctr"/>
            <a:r>
              <a:rPr lang="en-US" sz="800" b="1" spc="60" baseline="0" dirty="0">
                <a:solidFill>
                  <a:schemeClr val="bg1"/>
                </a:solidFill>
                <a:latin typeface="+mn-lt"/>
              </a:rPr>
              <a:t>DIVISION</a:t>
            </a:r>
          </a:p>
        </p:txBody>
      </p:sp>
    </p:spTree>
    <p:extLst>
      <p:ext uri="{BB962C8B-B14F-4D97-AF65-F5344CB8AC3E}">
        <p14:creationId xmlns:p14="http://schemas.microsoft.com/office/powerpoint/2010/main" val="1917354016"/>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699" r:id="rId3"/>
    <p:sldLayoutId id="2147483718" r:id="rId4"/>
    <p:sldLayoutId id="2147483711" r:id="rId5"/>
    <p:sldLayoutId id="2147483710" r:id="rId6"/>
    <p:sldLayoutId id="2147483700" r:id="rId7"/>
    <p:sldLayoutId id="2147483712" r:id="rId8"/>
    <p:sldLayoutId id="2147483702" r:id="rId9"/>
    <p:sldLayoutId id="2147483713" r:id="rId10"/>
    <p:sldLayoutId id="2147483704" r:id="rId11"/>
    <p:sldLayoutId id="2147483714" r:id="rId12"/>
    <p:sldLayoutId id="2147483705" r:id="rId13"/>
    <p:sldLayoutId id="2147483715" r:id="rId14"/>
  </p:sldLayoutIdLst>
  <p:hf hdr="0" ftr="0" dt="0"/>
  <p:txStyles>
    <p:titleStyle>
      <a:lvl1pPr algn="l" defTabSz="914400" rtl="0" eaLnBrk="1" latinLnBrk="0" hangingPunct="1">
        <a:lnSpc>
          <a:spcPct val="90000"/>
        </a:lnSpc>
        <a:spcBef>
          <a:spcPct val="0"/>
        </a:spcBef>
        <a:buNone/>
        <a:defRPr sz="4200" b="1" kern="1200">
          <a:solidFill>
            <a:srgbClr val="1C37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37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37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7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ncdpi.az1.qualtrics.com/jfe/form/SV_8ud5se99p3gEruS"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mailto:beverly.colwell@dpi.nc.gov" TargetMode="External"/><Relationship Id="rId2" Type="http://schemas.openxmlformats.org/officeDocument/2006/relationships/hyperlink" Target="mailto:kelley.steen@dpi.nc.gov" TargetMode="External"/><Relationship Id="rId1" Type="http://schemas.openxmlformats.org/officeDocument/2006/relationships/slideLayout" Target="../slideLayouts/slideLayout5.xml"/><Relationship Id="rId4" Type="http://schemas.openxmlformats.org/officeDocument/2006/relationships/hyperlink" Target="https://ec.ncpublicschools.gov/ecats/report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0FF2F-B653-2C41-B529-3E819B5AD424}"/>
              </a:ext>
            </a:extLst>
          </p:cNvPr>
          <p:cNvSpPr>
            <a:spLocks noGrp="1"/>
          </p:cNvSpPr>
          <p:nvPr>
            <p:ph type="title"/>
          </p:nvPr>
        </p:nvSpPr>
        <p:spPr/>
        <p:txBody>
          <a:bodyPr/>
          <a:lstStyle/>
          <a:p>
            <a:r>
              <a:rPr lang="en-US" dirty="0"/>
              <a:t>Indicator 14 Webinar</a:t>
            </a:r>
            <a:br>
              <a:rPr lang="en-US" dirty="0"/>
            </a:br>
            <a:r>
              <a:rPr lang="en-US" dirty="0"/>
              <a:t> May 12, 2021</a:t>
            </a:r>
            <a:endParaRPr lang="en-US" sz="2000" dirty="0"/>
          </a:p>
        </p:txBody>
      </p:sp>
    </p:spTree>
    <p:extLst>
      <p:ext uri="{BB962C8B-B14F-4D97-AF65-F5344CB8AC3E}">
        <p14:creationId xmlns:p14="http://schemas.microsoft.com/office/powerpoint/2010/main" val="1798034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AE0A3-51AC-4D65-8397-C2C4F3072720}"/>
              </a:ext>
            </a:extLst>
          </p:cNvPr>
          <p:cNvSpPr>
            <a:spLocks noGrp="1"/>
          </p:cNvSpPr>
          <p:nvPr>
            <p:ph type="title"/>
          </p:nvPr>
        </p:nvSpPr>
        <p:spPr/>
        <p:txBody>
          <a:bodyPr>
            <a:normAutofit fontScale="90000"/>
          </a:bodyPr>
          <a:lstStyle/>
          <a:p>
            <a:r>
              <a:rPr lang="en-US" altLang="en-US" sz="4800" dirty="0"/>
              <a:t>Who Are the </a:t>
            </a:r>
            <a:r>
              <a:rPr lang="en-US" altLang="en-US" sz="4800" dirty="0" err="1"/>
              <a:t>Exiters</a:t>
            </a:r>
            <a:r>
              <a:rPr lang="en-US" altLang="en-US" sz="4800" dirty="0"/>
              <a:t>? (verify)</a:t>
            </a:r>
            <a:endParaRPr lang="en-US" dirty="0"/>
          </a:p>
        </p:txBody>
      </p:sp>
      <p:sp>
        <p:nvSpPr>
          <p:cNvPr id="3" name="Text Placeholder 2">
            <a:extLst>
              <a:ext uri="{FF2B5EF4-FFF2-40B4-BE49-F238E27FC236}">
                <a16:creationId xmlns:a16="http://schemas.microsoft.com/office/drawing/2014/main" id="{28E74F99-BF92-4FDF-971B-3E92BA18121F}"/>
              </a:ext>
            </a:extLst>
          </p:cNvPr>
          <p:cNvSpPr>
            <a:spLocks noGrp="1"/>
          </p:cNvSpPr>
          <p:nvPr>
            <p:ph type="body" sz="quarter" idx="11"/>
          </p:nvPr>
        </p:nvSpPr>
        <p:spPr/>
        <p:txBody>
          <a:bodyPr>
            <a:normAutofit fontScale="92500" lnSpcReduction="10000"/>
          </a:bodyPr>
          <a:lstStyle/>
          <a:p>
            <a:pPr>
              <a:defRPr/>
            </a:pPr>
            <a:r>
              <a:rPr lang="en-US" altLang="en-US" dirty="0"/>
              <a:t>Students, ages 16 and above, who exited in the</a:t>
            </a:r>
          </a:p>
          <a:p>
            <a:pPr marL="0" indent="0">
              <a:buNone/>
              <a:defRPr/>
            </a:pPr>
            <a:r>
              <a:rPr lang="en-US" altLang="en-US" dirty="0"/>
              <a:t>  2019-2020 SY year are called in 2021</a:t>
            </a:r>
          </a:p>
          <a:p>
            <a:pPr marL="0" indent="0">
              <a:buFontTx/>
              <a:buNone/>
              <a:defRPr/>
            </a:pPr>
            <a:endParaRPr lang="en-US" altLang="en-US" dirty="0"/>
          </a:p>
          <a:p>
            <a:pPr>
              <a:defRPr/>
            </a:pPr>
            <a:r>
              <a:rPr lang="en-US" altLang="en-US" dirty="0"/>
              <a:t>Students who have: </a:t>
            </a:r>
          </a:p>
          <a:p>
            <a:pPr marL="0" indent="0">
              <a:buFontTx/>
              <a:buNone/>
              <a:defRPr/>
            </a:pPr>
            <a:r>
              <a:rPr lang="en-US" altLang="en-US" dirty="0"/>
              <a:t>  - graduated; </a:t>
            </a:r>
          </a:p>
          <a:p>
            <a:pPr marL="0" indent="0">
              <a:buFontTx/>
              <a:buNone/>
              <a:defRPr/>
            </a:pPr>
            <a:r>
              <a:rPr lang="en-US" altLang="en-US" dirty="0"/>
              <a:t>  - dropped out; </a:t>
            </a:r>
          </a:p>
          <a:p>
            <a:pPr marL="0" indent="0">
              <a:buFontTx/>
              <a:buNone/>
              <a:defRPr/>
            </a:pPr>
            <a:r>
              <a:rPr lang="en-US" altLang="en-US" dirty="0"/>
              <a:t>  - aged out; and </a:t>
            </a:r>
          </a:p>
          <a:p>
            <a:pPr marL="0" indent="0">
              <a:buFontTx/>
              <a:buNone/>
              <a:defRPr/>
            </a:pPr>
            <a:r>
              <a:rPr lang="en-US" altLang="en-US" dirty="0"/>
              <a:t>  - students who received a certificate and have</a:t>
            </a:r>
          </a:p>
          <a:p>
            <a:pPr marL="0" indent="0">
              <a:buFontTx/>
              <a:buNone/>
              <a:defRPr/>
            </a:pPr>
            <a:r>
              <a:rPr lang="en-US" altLang="en-US" dirty="0"/>
              <a:t>    not returned to school.</a:t>
            </a:r>
          </a:p>
          <a:p>
            <a:endParaRPr lang="en-US" dirty="0"/>
          </a:p>
        </p:txBody>
      </p:sp>
      <p:sp>
        <p:nvSpPr>
          <p:cNvPr id="4" name="Slide Number Placeholder 3">
            <a:extLst>
              <a:ext uri="{FF2B5EF4-FFF2-40B4-BE49-F238E27FC236}">
                <a16:creationId xmlns:a16="http://schemas.microsoft.com/office/drawing/2014/main" id="{625893AE-0A5F-4A20-894D-B4CA59EDECFC}"/>
              </a:ext>
            </a:extLst>
          </p:cNvPr>
          <p:cNvSpPr>
            <a:spLocks noGrp="1"/>
          </p:cNvSpPr>
          <p:nvPr>
            <p:ph type="sldNum" sz="quarter" idx="10"/>
          </p:nvPr>
        </p:nvSpPr>
        <p:spPr/>
        <p:txBody>
          <a:bodyPr/>
          <a:lstStyle/>
          <a:p>
            <a:fld id="{4944B7B2-FFA2-5148-A472-BF046BD89520}" type="slidenum">
              <a:rPr lang="en-US" smtClean="0"/>
              <a:pPr/>
              <a:t>10</a:t>
            </a:fld>
            <a:endParaRPr lang="en-US" dirty="0"/>
          </a:p>
        </p:txBody>
      </p:sp>
    </p:spTree>
    <p:extLst>
      <p:ext uri="{BB962C8B-B14F-4D97-AF65-F5344CB8AC3E}">
        <p14:creationId xmlns:p14="http://schemas.microsoft.com/office/powerpoint/2010/main" val="381168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23052-4D7E-47F7-9749-23C45C1FBEDD}"/>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7A7FD802-9C66-41F2-A3E5-CB2B590FBF61}"/>
              </a:ext>
            </a:extLst>
          </p:cNvPr>
          <p:cNvSpPr>
            <a:spLocks noGrp="1"/>
          </p:cNvSpPr>
          <p:nvPr>
            <p:ph type="body" sz="quarter" idx="11"/>
          </p:nvPr>
        </p:nvSpPr>
        <p:spPr/>
        <p:txBody>
          <a:bodyPr/>
          <a:lstStyle/>
          <a:p>
            <a:endParaRPr lang="en-US" altLang="en-US" dirty="0"/>
          </a:p>
          <a:p>
            <a:r>
              <a:rPr lang="en-US" altLang="en-US" dirty="0"/>
              <a:t>What questions do you have about what we have discussed so far?</a:t>
            </a:r>
          </a:p>
          <a:p>
            <a:endParaRPr lang="en-US" dirty="0"/>
          </a:p>
        </p:txBody>
      </p:sp>
      <p:sp>
        <p:nvSpPr>
          <p:cNvPr id="4" name="Slide Number Placeholder 3">
            <a:extLst>
              <a:ext uri="{FF2B5EF4-FFF2-40B4-BE49-F238E27FC236}">
                <a16:creationId xmlns:a16="http://schemas.microsoft.com/office/drawing/2014/main" id="{B8DED943-E380-4D21-9FE9-9E3B6DCC82B0}"/>
              </a:ext>
            </a:extLst>
          </p:cNvPr>
          <p:cNvSpPr>
            <a:spLocks noGrp="1"/>
          </p:cNvSpPr>
          <p:nvPr>
            <p:ph type="sldNum" sz="quarter" idx="10"/>
          </p:nvPr>
        </p:nvSpPr>
        <p:spPr/>
        <p:txBody>
          <a:bodyPr/>
          <a:lstStyle/>
          <a:p>
            <a:fld id="{4944B7B2-FFA2-5148-A472-BF046BD89520}" type="slidenum">
              <a:rPr lang="en-US" smtClean="0"/>
              <a:pPr/>
              <a:t>11</a:t>
            </a:fld>
            <a:endParaRPr lang="en-US" dirty="0"/>
          </a:p>
        </p:txBody>
      </p:sp>
    </p:spTree>
    <p:extLst>
      <p:ext uri="{BB962C8B-B14F-4D97-AF65-F5344CB8AC3E}">
        <p14:creationId xmlns:p14="http://schemas.microsoft.com/office/powerpoint/2010/main" val="2230359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82ADD-CFC1-4712-84BE-1067963DA76B}"/>
              </a:ext>
            </a:extLst>
          </p:cNvPr>
          <p:cNvSpPr>
            <a:spLocks noGrp="1"/>
          </p:cNvSpPr>
          <p:nvPr>
            <p:ph type="title"/>
          </p:nvPr>
        </p:nvSpPr>
        <p:spPr/>
        <p:txBody>
          <a:bodyPr/>
          <a:lstStyle/>
          <a:p>
            <a:r>
              <a:rPr lang="en-US" dirty="0"/>
              <a:t>ECATS Resources</a:t>
            </a:r>
          </a:p>
        </p:txBody>
      </p:sp>
      <p:sp>
        <p:nvSpPr>
          <p:cNvPr id="3" name="Text Placeholder 2">
            <a:extLst>
              <a:ext uri="{FF2B5EF4-FFF2-40B4-BE49-F238E27FC236}">
                <a16:creationId xmlns:a16="http://schemas.microsoft.com/office/drawing/2014/main" id="{B8C3ADE3-1BCB-4E6D-A48B-6B5DC215438C}"/>
              </a:ext>
            </a:extLst>
          </p:cNvPr>
          <p:cNvSpPr>
            <a:spLocks noGrp="1"/>
          </p:cNvSpPr>
          <p:nvPr>
            <p:ph type="body" sz="quarter" idx="11"/>
          </p:nvPr>
        </p:nvSpPr>
        <p:spPr/>
        <p:txBody>
          <a:bodyPr>
            <a:normAutofit lnSpcReduction="10000"/>
          </a:bodyPr>
          <a:lstStyle/>
          <a:p>
            <a:endParaRPr lang="en-US" dirty="0"/>
          </a:p>
          <a:p>
            <a:endParaRPr lang="en-US" dirty="0"/>
          </a:p>
          <a:p>
            <a:endParaRPr lang="en-US" dirty="0"/>
          </a:p>
          <a:p>
            <a:endParaRPr lang="en-US" dirty="0"/>
          </a:p>
          <a:p>
            <a:pPr marL="0" indent="0">
              <a:buNone/>
            </a:pPr>
            <a:endParaRPr lang="en-US" dirty="0"/>
          </a:p>
          <a:p>
            <a:pPr marL="0" indent="0">
              <a:buNone/>
            </a:pPr>
            <a:endParaRPr lang="en-US" dirty="0"/>
          </a:p>
          <a:p>
            <a:pPr lvl="1">
              <a:defRPr/>
            </a:pPr>
            <a:r>
              <a:rPr lang="en-US" dirty="0"/>
              <a:t>Log into ECATS</a:t>
            </a:r>
          </a:p>
          <a:p>
            <a:pPr lvl="1">
              <a:defRPr/>
            </a:pPr>
            <a:r>
              <a:rPr lang="en-US" dirty="0"/>
              <a:t>Scroll to the bottom of the main page</a:t>
            </a:r>
          </a:p>
          <a:p>
            <a:pPr lvl="1">
              <a:defRPr/>
            </a:pPr>
            <a:r>
              <a:rPr lang="en-US" dirty="0"/>
              <a:t>Under Resources/General Files tab</a:t>
            </a:r>
          </a:p>
          <a:p>
            <a:pPr lvl="1">
              <a:defRPr/>
            </a:pPr>
            <a:r>
              <a:rPr lang="en-US" dirty="0"/>
              <a:t>Select Indicator 14 report</a:t>
            </a:r>
          </a:p>
          <a:p>
            <a:endParaRPr lang="en-US" dirty="0"/>
          </a:p>
          <a:p>
            <a:endParaRPr lang="en-US" dirty="0"/>
          </a:p>
        </p:txBody>
      </p:sp>
      <p:sp>
        <p:nvSpPr>
          <p:cNvPr id="4" name="Slide Number Placeholder 3">
            <a:extLst>
              <a:ext uri="{FF2B5EF4-FFF2-40B4-BE49-F238E27FC236}">
                <a16:creationId xmlns:a16="http://schemas.microsoft.com/office/drawing/2014/main" id="{48A53323-3241-403E-8B57-7F33285641A2}"/>
              </a:ext>
            </a:extLst>
          </p:cNvPr>
          <p:cNvSpPr>
            <a:spLocks noGrp="1"/>
          </p:cNvSpPr>
          <p:nvPr>
            <p:ph type="sldNum" sz="quarter" idx="10"/>
          </p:nvPr>
        </p:nvSpPr>
        <p:spPr/>
        <p:txBody>
          <a:bodyPr/>
          <a:lstStyle/>
          <a:p>
            <a:fld id="{4944B7B2-FFA2-5148-A472-BF046BD89520}" type="slidenum">
              <a:rPr lang="en-US" smtClean="0"/>
              <a:pPr/>
              <a:t>12</a:t>
            </a:fld>
            <a:endParaRPr lang="en-US" dirty="0"/>
          </a:p>
        </p:txBody>
      </p:sp>
      <p:pic>
        <p:nvPicPr>
          <p:cNvPr id="5" name="Picture 2">
            <a:extLst>
              <a:ext uri="{FF2B5EF4-FFF2-40B4-BE49-F238E27FC236}">
                <a16:creationId xmlns:a16="http://schemas.microsoft.com/office/drawing/2014/main" id="{72F82196-DEFA-47B3-8D5D-5CB0C409CD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264"/>
          <a:stretch/>
        </p:blipFill>
        <p:spPr bwMode="auto">
          <a:xfrm>
            <a:off x="628650" y="1789113"/>
            <a:ext cx="8160243" cy="234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271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AED4B-FBB6-4FA8-A1A7-52F40E0CF53D}"/>
              </a:ext>
            </a:extLst>
          </p:cNvPr>
          <p:cNvSpPr>
            <a:spLocks noGrp="1"/>
          </p:cNvSpPr>
          <p:nvPr>
            <p:ph type="title"/>
          </p:nvPr>
        </p:nvSpPr>
        <p:spPr/>
        <p:txBody>
          <a:bodyPr>
            <a:normAutofit/>
          </a:bodyPr>
          <a:lstStyle/>
          <a:p>
            <a:r>
              <a:rPr lang="en-US" altLang="en-US" sz="4400" dirty="0"/>
              <a:t>North Carolina PSO Data     </a:t>
            </a:r>
            <a:r>
              <a:rPr lang="en-US" altLang="en-US" sz="2700" dirty="0"/>
              <a:t>SY 2018-19 Surveyed 2020</a:t>
            </a:r>
            <a:endParaRPr lang="en-US" sz="2700" dirty="0"/>
          </a:p>
        </p:txBody>
      </p:sp>
      <p:sp>
        <p:nvSpPr>
          <p:cNvPr id="3" name="Text Placeholder 2">
            <a:extLst>
              <a:ext uri="{FF2B5EF4-FFF2-40B4-BE49-F238E27FC236}">
                <a16:creationId xmlns:a16="http://schemas.microsoft.com/office/drawing/2014/main" id="{A7590112-4E5F-4A02-8591-8BF32A7A10D6}"/>
              </a:ext>
            </a:extLst>
          </p:cNvPr>
          <p:cNvSpPr>
            <a:spLocks noGrp="1"/>
          </p:cNvSpPr>
          <p:nvPr>
            <p:ph type="body" sz="quarter" idx="11"/>
          </p:nvPr>
        </p:nvSpPr>
        <p:spPr/>
        <p:txBody>
          <a:bodyPr/>
          <a:lstStyle/>
          <a:p>
            <a:pPr>
              <a:spcBef>
                <a:spcPts val="600"/>
              </a:spcBef>
            </a:pPr>
            <a:r>
              <a:rPr lang="en-US" altLang="en-US" sz="1800" dirty="0"/>
              <a:t>Of the </a:t>
            </a:r>
            <a:r>
              <a:rPr lang="en-US" altLang="en-US" sz="1800" b="1" dirty="0"/>
              <a:t>2,553</a:t>
            </a:r>
            <a:r>
              <a:rPr lang="en-US" altLang="en-US" sz="1800" dirty="0"/>
              <a:t> youth who exited, </a:t>
            </a:r>
            <a:r>
              <a:rPr lang="en-US" altLang="en-US" sz="1800" b="1" dirty="0"/>
              <a:t>733 (28.71%) </a:t>
            </a:r>
            <a:r>
              <a:rPr lang="en-US" altLang="en-US" sz="1800" dirty="0"/>
              <a:t>of the leavers responded to the interview. The responders represented youth in the sample based on gender and race/ethnicity characteristics. Youth who dropped out were underrepresented. Youth who exited with a high school diploma were overrepresented. Youth with specific learning disabilities and those who graduated had higher levels of engagement than other students.</a:t>
            </a:r>
          </a:p>
          <a:p>
            <a:pPr>
              <a:spcBef>
                <a:spcPts val="600"/>
              </a:spcBef>
            </a:pPr>
            <a:endParaRPr lang="en-US" altLang="en-US" sz="1800" dirty="0"/>
          </a:p>
          <a:p>
            <a:pPr marL="800100" lvl="2" indent="-342900"/>
            <a:r>
              <a:rPr lang="en-US" altLang="en-US" sz="1800" b="1" dirty="0">
                <a:solidFill>
                  <a:srgbClr val="000000"/>
                </a:solidFill>
              </a:rPr>
              <a:t>28.51% </a:t>
            </a:r>
            <a:r>
              <a:rPr lang="en-US" altLang="en-US" sz="1800" dirty="0">
                <a:solidFill>
                  <a:srgbClr val="000000"/>
                </a:solidFill>
              </a:rPr>
              <a:t>of responders in higher education; </a:t>
            </a:r>
          </a:p>
          <a:p>
            <a:pPr marL="800100" lvl="2" indent="-342900"/>
            <a:r>
              <a:rPr lang="en-US" altLang="en-US" sz="1800" b="1" dirty="0">
                <a:solidFill>
                  <a:srgbClr val="000000"/>
                </a:solidFill>
              </a:rPr>
              <a:t>69.99% </a:t>
            </a:r>
            <a:r>
              <a:rPr lang="en-US" altLang="en-US" sz="1800" dirty="0">
                <a:solidFill>
                  <a:srgbClr val="000000"/>
                </a:solidFill>
              </a:rPr>
              <a:t>enrolled in higher education or competitively employed within one year of leaving high school; </a:t>
            </a:r>
          </a:p>
          <a:p>
            <a:pPr marL="800100" lvl="2" indent="-342900"/>
            <a:r>
              <a:rPr lang="en-US" altLang="en-US" sz="1800" b="1" dirty="0">
                <a:solidFill>
                  <a:srgbClr val="000000"/>
                </a:solidFill>
              </a:rPr>
              <a:t>80.76% </a:t>
            </a:r>
            <a:r>
              <a:rPr lang="en-US" altLang="en-US" sz="1800" dirty="0">
                <a:solidFill>
                  <a:srgbClr val="000000"/>
                </a:solidFill>
              </a:rPr>
              <a:t>enrolled in higher education, or in some other postsecondary education or training program, or competitively employed or in some other employment. </a:t>
            </a:r>
          </a:p>
          <a:p>
            <a:pPr marL="800100" lvl="2" indent="-342900"/>
            <a:r>
              <a:rPr lang="en-US" altLang="en-US" sz="1800" b="1" dirty="0">
                <a:solidFill>
                  <a:srgbClr val="000000"/>
                </a:solidFill>
              </a:rPr>
              <a:t>19.24% </a:t>
            </a:r>
            <a:r>
              <a:rPr lang="en-US" altLang="en-US" sz="1800" dirty="0">
                <a:solidFill>
                  <a:srgbClr val="000000"/>
                </a:solidFill>
              </a:rPr>
              <a:t>of students were not engaged</a:t>
            </a:r>
            <a:endParaRPr lang="en-US" dirty="0"/>
          </a:p>
        </p:txBody>
      </p:sp>
      <p:sp>
        <p:nvSpPr>
          <p:cNvPr id="4" name="Slide Number Placeholder 3">
            <a:extLst>
              <a:ext uri="{FF2B5EF4-FFF2-40B4-BE49-F238E27FC236}">
                <a16:creationId xmlns:a16="http://schemas.microsoft.com/office/drawing/2014/main" id="{40EEAD5A-2D89-4631-8FD7-5F353F998FE6}"/>
              </a:ext>
            </a:extLst>
          </p:cNvPr>
          <p:cNvSpPr>
            <a:spLocks noGrp="1"/>
          </p:cNvSpPr>
          <p:nvPr>
            <p:ph type="sldNum" sz="quarter" idx="10"/>
          </p:nvPr>
        </p:nvSpPr>
        <p:spPr/>
        <p:txBody>
          <a:bodyPr/>
          <a:lstStyle/>
          <a:p>
            <a:fld id="{4944B7B2-FFA2-5148-A472-BF046BD89520}" type="slidenum">
              <a:rPr lang="en-US" smtClean="0"/>
              <a:pPr/>
              <a:t>13</a:t>
            </a:fld>
            <a:endParaRPr lang="en-US" dirty="0"/>
          </a:p>
        </p:txBody>
      </p:sp>
    </p:spTree>
    <p:extLst>
      <p:ext uri="{BB962C8B-B14F-4D97-AF65-F5344CB8AC3E}">
        <p14:creationId xmlns:p14="http://schemas.microsoft.com/office/powerpoint/2010/main" val="3645671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DBC32-3D56-4943-92F4-AD10C56ED341}"/>
              </a:ext>
            </a:extLst>
          </p:cNvPr>
          <p:cNvSpPr>
            <a:spLocks noGrp="1"/>
          </p:cNvSpPr>
          <p:nvPr>
            <p:ph type="title"/>
          </p:nvPr>
        </p:nvSpPr>
        <p:spPr/>
        <p:txBody>
          <a:bodyPr>
            <a:normAutofit fontScale="90000"/>
          </a:bodyPr>
          <a:lstStyle/>
          <a:p>
            <a:r>
              <a:rPr lang="en-US" altLang="en-US" sz="4400" dirty="0"/>
              <a:t>How are PSO Data Collected?</a:t>
            </a:r>
            <a:endParaRPr lang="en-US" dirty="0"/>
          </a:p>
        </p:txBody>
      </p:sp>
      <p:sp>
        <p:nvSpPr>
          <p:cNvPr id="3" name="Text Placeholder 2">
            <a:extLst>
              <a:ext uri="{FF2B5EF4-FFF2-40B4-BE49-F238E27FC236}">
                <a16:creationId xmlns:a16="http://schemas.microsoft.com/office/drawing/2014/main" id="{54F3BBB8-A1B2-4A00-80A0-9D826A07F84C}"/>
              </a:ext>
            </a:extLst>
          </p:cNvPr>
          <p:cNvSpPr>
            <a:spLocks noGrp="1"/>
          </p:cNvSpPr>
          <p:nvPr>
            <p:ph type="body" sz="quarter" idx="11"/>
          </p:nvPr>
        </p:nvSpPr>
        <p:spPr/>
        <p:txBody>
          <a:bodyPr>
            <a:normAutofit fontScale="85000" lnSpcReduction="10000"/>
          </a:bodyPr>
          <a:lstStyle/>
          <a:p>
            <a:pPr>
              <a:spcBef>
                <a:spcPts val="1200"/>
              </a:spcBef>
              <a:spcAft>
                <a:spcPts val="600"/>
              </a:spcAft>
              <a:defRPr/>
            </a:pPr>
            <a:r>
              <a:rPr lang="en-US" altLang="en-US" dirty="0"/>
              <a:t>Each state determines how these data are collected.</a:t>
            </a:r>
          </a:p>
          <a:p>
            <a:pPr>
              <a:spcBef>
                <a:spcPts val="1200"/>
              </a:spcBef>
              <a:spcAft>
                <a:spcPts val="600"/>
              </a:spcAft>
              <a:defRPr/>
            </a:pPr>
            <a:r>
              <a:rPr lang="en-US" altLang="en-US" dirty="0"/>
              <a:t>NC Department of Public Instruction has developed a new survey to collect data for Indicator 14.</a:t>
            </a:r>
          </a:p>
          <a:p>
            <a:pPr>
              <a:spcBef>
                <a:spcPts val="1200"/>
              </a:spcBef>
              <a:spcAft>
                <a:spcPts val="600"/>
              </a:spcAft>
              <a:defRPr/>
            </a:pPr>
            <a:r>
              <a:rPr lang="en-US" altLang="en-US" dirty="0"/>
              <a:t>LEAs will enter data for each student interviewed in the new survey –overview of survey </a:t>
            </a:r>
          </a:p>
          <a:p>
            <a:pPr marL="0" indent="0" algn="ctr">
              <a:spcBef>
                <a:spcPts val="1200"/>
              </a:spcBef>
              <a:spcAft>
                <a:spcPts val="600"/>
              </a:spcAft>
              <a:buNone/>
              <a:defRPr/>
            </a:pPr>
            <a:r>
              <a:rPr lang="en-US" altLang="en-US" b="1" dirty="0">
                <a:hlinkClick r:id="rId3"/>
              </a:rPr>
              <a:t>Indicator 14 Survey Link</a:t>
            </a:r>
            <a:endParaRPr lang="en-US" altLang="en-US" b="1" dirty="0"/>
          </a:p>
          <a:p>
            <a:pPr marL="0" indent="0">
              <a:spcBef>
                <a:spcPts val="1200"/>
              </a:spcBef>
              <a:spcAft>
                <a:spcPts val="600"/>
              </a:spcAft>
              <a:buNone/>
              <a:defRPr/>
            </a:pPr>
            <a:endParaRPr lang="en-US" altLang="en-US" dirty="0">
              <a:solidFill>
                <a:srgbClr val="1331FA"/>
              </a:solidFill>
            </a:endParaRPr>
          </a:p>
          <a:p>
            <a:pPr>
              <a:spcBef>
                <a:spcPts val="1200"/>
              </a:spcBef>
              <a:spcAft>
                <a:spcPts val="600"/>
              </a:spcAft>
              <a:defRPr/>
            </a:pPr>
            <a:r>
              <a:rPr lang="en-US" altLang="en-US" dirty="0"/>
              <a:t>Survey will be open for interviews/data collection May 17 – September 17, 2021.</a:t>
            </a:r>
            <a:endParaRPr lang="en-US" dirty="0"/>
          </a:p>
        </p:txBody>
      </p:sp>
      <p:sp>
        <p:nvSpPr>
          <p:cNvPr id="4" name="Slide Number Placeholder 3">
            <a:extLst>
              <a:ext uri="{FF2B5EF4-FFF2-40B4-BE49-F238E27FC236}">
                <a16:creationId xmlns:a16="http://schemas.microsoft.com/office/drawing/2014/main" id="{0F11FBA8-478C-4C00-8C8D-C05D8D2F5031}"/>
              </a:ext>
            </a:extLst>
          </p:cNvPr>
          <p:cNvSpPr>
            <a:spLocks noGrp="1"/>
          </p:cNvSpPr>
          <p:nvPr>
            <p:ph type="sldNum" sz="quarter" idx="10"/>
          </p:nvPr>
        </p:nvSpPr>
        <p:spPr/>
        <p:txBody>
          <a:bodyPr/>
          <a:lstStyle/>
          <a:p>
            <a:fld id="{4944B7B2-FFA2-5148-A472-BF046BD89520}" type="slidenum">
              <a:rPr lang="en-US" smtClean="0"/>
              <a:pPr/>
              <a:t>14</a:t>
            </a:fld>
            <a:endParaRPr lang="en-US" dirty="0"/>
          </a:p>
        </p:txBody>
      </p:sp>
    </p:spTree>
    <p:extLst>
      <p:ext uri="{BB962C8B-B14F-4D97-AF65-F5344CB8AC3E}">
        <p14:creationId xmlns:p14="http://schemas.microsoft.com/office/powerpoint/2010/main" val="1442166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23052-4D7E-47F7-9749-23C45C1FBEDD}"/>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7A7FD802-9C66-41F2-A3E5-CB2B590FBF61}"/>
              </a:ext>
            </a:extLst>
          </p:cNvPr>
          <p:cNvSpPr>
            <a:spLocks noGrp="1"/>
          </p:cNvSpPr>
          <p:nvPr>
            <p:ph type="body" sz="quarter" idx="11"/>
          </p:nvPr>
        </p:nvSpPr>
        <p:spPr/>
        <p:txBody>
          <a:bodyPr/>
          <a:lstStyle/>
          <a:p>
            <a:endParaRPr lang="en-US" altLang="en-US" dirty="0"/>
          </a:p>
          <a:p>
            <a:r>
              <a:rPr lang="en-US" altLang="en-US" dirty="0"/>
              <a:t>What questions do you have about what we have discussed so far?</a:t>
            </a:r>
          </a:p>
          <a:p>
            <a:endParaRPr lang="en-US" dirty="0"/>
          </a:p>
        </p:txBody>
      </p:sp>
      <p:sp>
        <p:nvSpPr>
          <p:cNvPr id="4" name="Slide Number Placeholder 3">
            <a:extLst>
              <a:ext uri="{FF2B5EF4-FFF2-40B4-BE49-F238E27FC236}">
                <a16:creationId xmlns:a16="http://schemas.microsoft.com/office/drawing/2014/main" id="{B8DED943-E380-4D21-9FE9-9E3B6DCC82B0}"/>
              </a:ext>
            </a:extLst>
          </p:cNvPr>
          <p:cNvSpPr>
            <a:spLocks noGrp="1"/>
          </p:cNvSpPr>
          <p:nvPr>
            <p:ph type="sldNum" sz="quarter" idx="10"/>
          </p:nvPr>
        </p:nvSpPr>
        <p:spPr/>
        <p:txBody>
          <a:bodyPr/>
          <a:lstStyle/>
          <a:p>
            <a:fld id="{4944B7B2-FFA2-5148-A472-BF046BD89520}" type="slidenum">
              <a:rPr lang="en-US" smtClean="0"/>
              <a:pPr/>
              <a:t>15</a:t>
            </a:fld>
            <a:endParaRPr lang="en-US" dirty="0"/>
          </a:p>
        </p:txBody>
      </p:sp>
    </p:spTree>
    <p:extLst>
      <p:ext uri="{BB962C8B-B14F-4D97-AF65-F5344CB8AC3E}">
        <p14:creationId xmlns:p14="http://schemas.microsoft.com/office/powerpoint/2010/main" val="3098483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1E4C8-96A2-46F9-B2B5-396E8188092A}"/>
              </a:ext>
            </a:extLst>
          </p:cNvPr>
          <p:cNvSpPr>
            <a:spLocks noGrp="1"/>
          </p:cNvSpPr>
          <p:nvPr>
            <p:ph type="title"/>
          </p:nvPr>
        </p:nvSpPr>
        <p:spPr/>
        <p:txBody>
          <a:bodyPr/>
          <a:lstStyle/>
          <a:p>
            <a:r>
              <a:rPr lang="en-US" altLang="en-US" sz="4400" dirty="0"/>
              <a:t>Why are PSO Important? </a:t>
            </a:r>
            <a:endParaRPr lang="en-US" dirty="0"/>
          </a:p>
        </p:txBody>
      </p:sp>
      <p:sp>
        <p:nvSpPr>
          <p:cNvPr id="3" name="Text Placeholder 2">
            <a:extLst>
              <a:ext uri="{FF2B5EF4-FFF2-40B4-BE49-F238E27FC236}">
                <a16:creationId xmlns:a16="http://schemas.microsoft.com/office/drawing/2014/main" id="{973B8827-57A9-4BCE-AA26-1D5C50ACC5F6}"/>
              </a:ext>
            </a:extLst>
          </p:cNvPr>
          <p:cNvSpPr>
            <a:spLocks noGrp="1"/>
          </p:cNvSpPr>
          <p:nvPr>
            <p:ph type="body" sz="quarter" idx="11"/>
          </p:nvPr>
        </p:nvSpPr>
        <p:spPr/>
        <p:txBody>
          <a:bodyPr>
            <a:normAutofit fontScale="92500" lnSpcReduction="20000"/>
          </a:bodyPr>
          <a:lstStyle/>
          <a:p>
            <a:r>
              <a:rPr lang="en-US" altLang="en-US" dirty="0"/>
              <a:t>One purpose of the Individuals with Disabilities Education Improvement Act (IDEA) 2004 is: </a:t>
            </a:r>
          </a:p>
          <a:p>
            <a:pPr marL="0" indent="0">
              <a:buNone/>
            </a:pPr>
            <a:endParaRPr lang="en-US" altLang="en-US" dirty="0"/>
          </a:p>
          <a:p>
            <a:pPr algn="ctr">
              <a:spcBef>
                <a:spcPct val="0"/>
              </a:spcBef>
              <a:buNone/>
            </a:pPr>
            <a:r>
              <a:rPr lang="en-US" altLang="en-US" sz="2400" dirty="0"/>
              <a:t>“To ensure that all children with disabilities have available to them a free appropriate public education that emphasizes special education and related services designed to meet their unique needs and </a:t>
            </a:r>
            <a:r>
              <a:rPr lang="en-US" altLang="en-US" sz="2400" u="sng" dirty="0"/>
              <a:t>prepare them for further education, employment</a:t>
            </a:r>
            <a:r>
              <a:rPr lang="en-US" altLang="en-US" sz="2400" i="1" dirty="0"/>
              <a:t>, </a:t>
            </a:r>
            <a:r>
              <a:rPr lang="en-US" altLang="en-US" sz="2400" dirty="0"/>
              <a:t>and independent living.“</a:t>
            </a:r>
          </a:p>
          <a:p>
            <a:pPr algn="ctr">
              <a:spcBef>
                <a:spcPct val="0"/>
              </a:spcBef>
              <a:buNone/>
            </a:pPr>
            <a:endParaRPr lang="en-US" altLang="en-US" sz="2200" b="1" dirty="0"/>
          </a:p>
          <a:p>
            <a:pPr algn="r">
              <a:spcBef>
                <a:spcPct val="0"/>
              </a:spcBef>
              <a:buNone/>
            </a:pPr>
            <a:r>
              <a:rPr lang="en-US" altLang="en-US" sz="2200" b="1" dirty="0"/>
              <a:t>IDEA </a:t>
            </a:r>
            <a:r>
              <a:rPr lang="en-US" altLang="en-US" sz="2200" dirty="0"/>
              <a:t>Regulations</a:t>
            </a:r>
            <a:r>
              <a:rPr lang="en-US" altLang="en-US" sz="2200" b="1" dirty="0"/>
              <a:t> </a:t>
            </a:r>
            <a:r>
              <a:rPr lang="en-US" altLang="en-US" sz="2200" b="1" dirty="0">
                <a:latin typeface="Times New Roman" panose="02020603050405020304" pitchFamily="18" charset="0"/>
              </a:rPr>
              <a:t>§</a:t>
            </a:r>
            <a:r>
              <a:rPr lang="en-US" altLang="en-US" sz="2200" b="1" dirty="0"/>
              <a:t>300.1(a)</a:t>
            </a:r>
          </a:p>
          <a:p>
            <a:pPr algn="ctr">
              <a:spcBef>
                <a:spcPct val="0"/>
              </a:spcBef>
              <a:buNone/>
            </a:pPr>
            <a:endParaRPr lang="en-US" altLang="en-US" sz="2400" dirty="0"/>
          </a:p>
          <a:p>
            <a:pPr algn="ctr">
              <a:spcBef>
                <a:spcPct val="0"/>
              </a:spcBef>
              <a:buNone/>
            </a:pPr>
            <a:endParaRPr lang="en-US" altLang="en-US" sz="2400" dirty="0"/>
          </a:p>
          <a:p>
            <a:r>
              <a:rPr lang="en-US" altLang="en-US" dirty="0"/>
              <a:t>Youth’s post-school outcomes is one measure of how well states meet the purpose of IDEA.</a:t>
            </a:r>
          </a:p>
          <a:p>
            <a:endParaRPr lang="en-US" altLang="en-US" dirty="0"/>
          </a:p>
          <a:p>
            <a:endParaRPr lang="en-US" dirty="0"/>
          </a:p>
        </p:txBody>
      </p:sp>
      <p:sp>
        <p:nvSpPr>
          <p:cNvPr id="4" name="Slide Number Placeholder 3">
            <a:extLst>
              <a:ext uri="{FF2B5EF4-FFF2-40B4-BE49-F238E27FC236}">
                <a16:creationId xmlns:a16="http://schemas.microsoft.com/office/drawing/2014/main" id="{0E34AC93-C3A3-4698-ABC3-F96CEFDDD918}"/>
              </a:ext>
            </a:extLst>
          </p:cNvPr>
          <p:cNvSpPr>
            <a:spLocks noGrp="1"/>
          </p:cNvSpPr>
          <p:nvPr>
            <p:ph type="sldNum" sz="quarter" idx="10"/>
          </p:nvPr>
        </p:nvSpPr>
        <p:spPr/>
        <p:txBody>
          <a:bodyPr/>
          <a:lstStyle/>
          <a:p>
            <a:fld id="{4944B7B2-FFA2-5148-A472-BF046BD89520}" type="slidenum">
              <a:rPr lang="en-US" smtClean="0"/>
              <a:pPr/>
              <a:t>16</a:t>
            </a:fld>
            <a:endParaRPr lang="en-US" dirty="0"/>
          </a:p>
        </p:txBody>
      </p:sp>
    </p:spTree>
    <p:extLst>
      <p:ext uri="{BB962C8B-B14F-4D97-AF65-F5344CB8AC3E}">
        <p14:creationId xmlns:p14="http://schemas.microsoft.com/office/powerpoint/2010/main" val="4248114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15E69-E95B-4858-902C-6EC9F294C2A5}"/>
              </a:ext>
            </a:extLst>
          </p:cNvPr>
          <p:cNvSpPr>
            <a:spLocks noGrp="1"/>
          </p:cNvSpPr>
          <p:nvPr>
            <p:ph type="title"/>
          </p:nvPr>
        </p:nvSpPr>
        <p:spPr/>
        <p:txBody>
          <a:bodyPr/>
          <a:lstStyle/>
          <a:p>
            <a:r>
              <a:rPr lang="en-US" dirty="0"/>
              <a:t>Tips for Success</a:t>
            </a:r>
          </a:p>
        </p:txBody>
      </p:sp>
      <p:sp>
        <p:nvSpPr>
          <p:cNvPr id="3" name="Text Placeholder 2">
            <a:extLst>
              <a:ext uri="{FF2B5EF4-FFF2-40B4-BE49-F238E27FC236}">
                <a16:creationId xmlns:a16="http://schemas.microsoft.com/office/drawing/2014/main" id="{4CD0F0A3-FEBD-4FF0-B141-219C55AC8E66}"/>
              </a:ext>
            </a:extLst>
          </p:cNvPr>
          <p:cNvSpPr>
            <a:spLocks noGrp="1"/>
          </p:cNvSpPr>
          <p:nvPr>
            <p:ph type="body" sz="quarter" idx="11"/>
          </p:nvPr>
        </p:nvSpPr>
        <p:spPr/>
        <p:txBody>
          <a:bodyPr>
            <a:normAutofit fontScale="92500"/>
          </a:bodyPr>
          <a:lstStyle/>
          <a:p>
            <a:pPr marL="0" indent="0" algn="ctr">
              <a:buFontTx/>
              <a:buNone/>
              <a:defRPr/>
            </a:pPr>
            <a:r>
              <a:rPr lang="en-US" altLang="en-US" dirty="0"/>
              <a:t>Tips for increasing your Indicator 14 response rates: </a:t>
            </a:r>
          </a:p>
          <a:p>
            <a:pPr marL="0" indent="0" algn="ctr">
              <a:buFontTx/>
              <a:buNone/>
              <a:defRPr/>
            </a:pPr>
            <a:endParaRPr lang="en-US" altLang="en-US" dirty="0"/>
          </a:p>
          <a:p>
            <a:pPr>
              <a:buFont typeface="Wingdings" panose="05000000000000000000" pitchFamily="2" charset="2"/>
              <a:buChar char="Ø"/>
              <a:defRPr/>
            </a:pPr>
            <a:r>
              <a:rPr lang="en-US" altLang="en-US" dirty="0"/>
              <a:t>Utilize social media </a:t>
            </a:r>
          </a:p>
          <a:p>
            <a:pPr>
              <a:buFont typeface="Wingdings" panose="05000000000000000000" pitchFamily="2" charset="2"/>
              <a:buChar char="Ø"/>
              <a:defRPr/>
            </a:pPr>
            <a:r>
              <a:rPr lang="en-US" altLang="en-US" dirty="0"/>
              <a:t>Contact relatives or others who know the student</a:t>
            </a:r>
          </a:p>
          <a:p>
            <a:pPr>
              <a:buFont typeface="Wingdings" panose="05000000000000000000" pitchFamily="2" charset="2"/>
              <a:buChar char="Ø"/>
              <a:defRPr/>
            </a:pPr>
            <a:r>
              <a:rPr lang="en-US" altLang="en-US" dirty="0"/>
              <a:t>Train those making the calls</a:t>
            </a:r>
          </a:p>
          <a:p>
            <a:pPr>
              <a:buFont typeface="Wingdings" panose="05000000000000000000" pitchFamily="2" charset="2"/>
              <a:buChar char="Ø"/>
              <a:defRPr/>
            </a:pPr>
            <a:r>
              <a:rPr lang="en-US" altLang="en-US" dirty="0"/>
              <a:t>Be strategic when conducting the interviews</a:t>
            </a:r>
          </a:p>
          <a:p>
            <a:pPr>
              <a:buFont typeface="Wingdings" panose="05000000000000000000" pitchFamily="2" charset="2"/>
              <a:buChar char="Ø"/>
              <a:defRPr/>
            </a:pPr>
            <a:r>
              <a:rPr lang="en-US" altLang="en-US" dirty="0"/>
              <a:t>Vary calling times</a:t>
            </a:r>
          </a:p>
          <a:p>
            <a:pPr>
              <a:buFont typeface="Wingdings" panose="05000000000000000000" pitchFamily="2" charset="2"/>
              <a:buChar char="Ø"/>
              <a:defRPr/>
            </a:pPr>
            <a:r>
              <a:rPr lang="en-US" altLang="en-US" dirty="0"/>
              <a:t>Before closing the file, make one last attempt </a:t>
            </a:r>
          </a:p>
          <a:p>
            <a:endParaRPr lang="en-US" dirty="0"/>
          </a:p>
        </p:txBody>
      </p:sp>
      <p:sp>
        <p:nvSpPr>
          <p:cNvPr id="4" name="Slide Number Placeholder 3">
            <a:extLst>
              <a:ext uri="{FF2B5EF4-FFF2-40B4-BE49-F238E27FC236}">
                <a16:creationId xmlns:a16="http://schemas.microsoft.com/office/drawing/2014/main" id="{96F0232B-ABB3-4C9B-8465-D4662D2A601C}"/>
              </a:ext>
            </a:extLst>
          </p:cNvPr>
          <p:cNvSpPr>
            <a:spLocks noGrp="1"/>
          </p:cNvSpPr>
          <p:nvPr>
            <p:ph type="sldNum" sz="quarter" idx="10"/>
          </p:nvPr>
        </p:nvSpPr>
        <p:spPr/>
        <p:txBody>
          <a:bodyPr/>
          <a:lstStyle/>
          <a:p>
            <a:fld id="{4944B7B2-FFA2-5148-A472-BF046BD89520}" type="slidenum">
              <a:rPr lang="en-US" smtClean="0"/>
              <a:pPr/>
              <a:t>17</a:t>
            </a:fld>
            <a:endParaRPr lang="en-US" dirty="0"/>
          </a:p>
        </p:txBody>
      </p:sp>
    </p:spTree>
    <p:extLst>
      <p:ext uri="{BB962C8B-B14F-4D97-AF65-F5344CB8AC3E}">
        <p14:creationId xmlns:p14="http://schemas.microsoft.com/office/powerpoint/2010/main" val="743001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50269-94B3-4C79-A7C6-6D2C1C552CA8}"/>
              </a:ext>
            </a:extLst>
          </p:cNvPr>
          <p:cNvSpPr>
            <a:spLocks noGrp="1"/>
          </p:cNvSpPr>
          <p:nvPr>
            <p:ph type="title"/>
          </p:nvPr>
        </p:nvSpPr>
        <p:spPr/>
        <p:txBody>
          <a:bodyPr/>
          <a:lstStyle/>
          <a:p>
            <a:r>
              <a:rPr lang="en-US" dirty="0"/>
              <a:t>Next Step Reminders</a:t>
            </a:r>
          </a:p>
        </p:txBody>
      </p:sp>
      <p:sp>
        <p:nvSpPr>
          <p:cNvPr id="3" name="Text Placeholder 2">
            <a:extLst>
              <a:ext uri="{FF2B5EF4-FFF2-40B4-BE49-F238E27FC236}">
                <a16:creationId xmlns:a16="http://schemas.microsoft.com/office/drawing/2014/main" id="{19010A2D-FB5E-4C07-9F34-D3E7461397B8}"/>
              </a:ext>
            </a:extLst>
          </p:cNvPr>
          <p:cNvSpPr>
            <a:spLocks noGrp="1"/>
          </p:cNvSpPr>
          <p:nvPr>
            <p:ph type="body" sz="quarter" idx="11"/>
          </p:nvPr>
        </p:nvSpPr>
        <p:spPr/>
        <p:txBody>
          <a:bodyPr>
            <a:normAutofit fontScale="77500" lnSpcReduction="20000"/>
          </a:bodyPr>
          <a:lstStyle/>
          <a:p>
            <a:pPr marL="0" indent="0" algn="ctr">
              <a:buFontTx/>
              <a:buNone/>
              <a:defRPr/>
            </a:pPr>
            <a:r>
              <a:rPr lang="en-US" altLang="en-US" b="1" dirty="0"/>
              <a:t>Make a Plan:</a:t>
            </a:r>
          </a:p>
          <a:p>
            <a:pPr>
              <a:defRPr/>
            </a:pPr>
            <a:r>
              <a:rPr lang="en-US" altLang="en-US" dirty="0"/>
              <a:t>Identify main contact person </a:t>
            </a:r>
            <a:r>
              <a:rPr lang="en-US" altLang="en-US" b="1" dirty="0"/>
              <a:t>as soon as possible, </a:t>
            </a:r>
            <a:r>
              <a:rPr lang="en-US" altLang="en-US" dirty="0"/>
              <a:t>if not already done </a:t>
            </a:r>
          </a:p>
          <a:p>
            <a:pPr>
              <a:defRPr/>
            </a:pPr>
            <a:endParaRPr lang="en-US" altLang="en-US" dirty="0"/>
          </a:p>
          <a:p>
            <a:pPr>
              <a:defRPr/>
            </a:pPr>
            <a:r>
              <a:rPr lang="en-US" altLang="en-US" dirty="0"/>
              <a:t>Verify students who are to be surveyed from the Exit Count that has been uploaded in ECATS (Fall 2020 End-of-Year Report) </a:t>
            </a:r>
          </a:p>
          <a:p>
            <a:pPr>
              <a:buFontTx/>
              <a:buNone/>
              <a:defRPr/>
            </a:pPr>
            <a:endParaRPr lang="en-US" altLang="en-US" dirty="0"/>
          </a:p>
          <a:p>
            <a:pPr>
              <a:defRPr/>
            </a:pPr>
            <a:r>
              <a:rPr lang="en-US" altLang="en-US" dirty="0"/>
              <a:t>Identify who will be conducting the interviews and provide training</a:t>
            </a:r>
          </a:p>
          <a:p>
            <a:pPr>
              <a:defRPr/>
            </a:pPr>
            <a:endParaRPr lang="en-US" altLang="en-US" dirty="0"/>
          </a:p>
          <a:p>
            <a:pPr>
              <a:defRPr/>
            </a:pPr>
            <a:r>
              <a:rPr lang="en-US" altLang="en-US" dirty="0"/>
              <a:t>Conduct interviews and enter responses in survey within window (May 17 – September 17, 2021)</a:t>
            </a:r>
          </a:p>
          <a:p>
            <a:endParaRPr lang="en-US" dirty="0"/>
          </a:p>
        </p:txBody>
      </p:sp>
      <p:sp>
        <p:nvSpPr>
          <p:cNvPr id="4" name="Slide Number Placeholder 3">
            <a:extLst>
              <a:ext uri="{FF2B5EF4-FFF2-40B4-BE49-F238E27FC236}">
                <a16:creationId xmlns:a16="http://schemas.microsoft.com/office/drawing/2014/main" id="{5D84CE76-EE55-444F-B600-2E8A8BFF56F2}"/>
              </a:ext>
            </a:extLst>
          </p:cNvPr>
          <p:cNvSpPr>
            <a:spLocks noGrp="1"/>
          </p:cNvSpPr>
          <p:nvPr>
            <p:ph type="sldNum" sz="quarter" idx="10"/>
          </p:nvPr>
        </p:nvSpPr>
        <p:spPr/>
        <p:txBody>
          <a:bodyPr/>
          <a:lstStyle/>
          <a:p>
            <a:fld id="{4944B7B2-FFA2-5148-A472-BF046BD89520}" type="slidenum">
              <a:rPr lang="en-US" smtClean="0"/>
              <a:pPr/>
              <a:t>18</a:t>
            </a:fld>
            <a:endParaRPr lang="en-US" dirty="0"/>
          </a:p>
        </p:txBody>
      </p:sp>
    </p:spTree>
    <p:extLst>
      <p:ext uri="{BB962C8B-B14F-4D97-AF65-F5344CB8AC3E}">
        <p14:creationId xmlns:p14="http://schemas.microsoft.com/office/powerpoint/2010/main" val="3013917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23052-4D7E-47F7-9749-23C45C1FBEDD}"/>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7A7FD802-9C66-41F2-A3E5-CB2B590FBF61}"/>
              </a:ext>
            </a:extLst>
          </p:cNvPr>
          <p:cNvSpPr>
            <a:spLocks noGrp="1"/>
          </p:cNvSpPr>
          <p:nvPr>
            <p:ph type="body" sz="quarter" idx="11"/>
          </p:nvPr>
        </p:nvSpPr>
        <p:spPr/>
        <p:txBody>
          <a:bodyPr/>
          <a:lstStyle/>
          <a:p>
            <a:endParaRPr lang="en-US" altLang="en-US" dirty="0"/>
          </a:p>
          <a:p>
            <a:r>
              <a:rPr lang="en-US" altLang="en-US" dirty="0"/>
              <a:t>What questions do you have about what we have discussed so far?</a:t>
            </a:r>
          </a:p>
          <a:p>
            <a:endParaRPr lang="en-US" dirty="0"/>
          </a:p>
        </p:txBody>
      </p:sp>
      <p:sp>
        <p:nvSpPr>
          <p:cNvPr id="4" name="Slide Number Placeholder 3">
            <a:extLst>
              <a:ext uri="{FF2B5EF4-FFF2-40B4-BE49-F238E27FC236}">
                <a16:creationId xmlns:a16="http://schemas.microsoft.com/office/drawing/2014/main" id="{B8DED943-E380-4D21-9FE9-9E3B6DCC82B0}"/>
              </a:ext>
            </a:extLst>
          </p:cNvPr>
          <p:cNvSpPr>
            <a:spLocks noGrp="1"/>
          </p:cNvSpPr>
          <p:nvPr>
            <p:ph type="sldNum" sz="quarter" idx="10"/>
          </p:nvPr>
        </p:nvSpPr>
        <p:spPr/>
        <p:txBody>
          <a:bodyPr/>
          <a:lstStyle/>
          <a:p>
            <a:fld id="{4944B7B2-FFA2-5148-A472-BF046BD89520}" type="slidenum">
              <a:rPr lang="en-US" smtClean="0"/>
              <a:pPr/>
              <a:t>19</a:t>
            </a:fld>
            <a:endParaRPr lang="en-US" dirty="0"/>
          </a:p>
        </p:txBody>
      </p:sp>
    </p:spTree>
    <p:extLst>
      <p:ext uri="{BB962C8B-B14F-4D97-AF65-F5344CB8AC3E}">
        <p14:creationId xmlns:p14="http://schemas.microsoft.com/office/powerpoint/2010/main" val="503508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81B04-CBC4-DB4A-9F06-9C5CCD9AFA16}"/>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63ED8383-4BBC-9344-8B5D-9A8E44E1A5D1}"/>
              </a:ext>
            </a:extLst>
          </p:cNvPr>
          <p:cNvSpPr>
            <a:spLocks noGrp="1"/>
          </p:cNvSpPr>
          <p:nvPr>
            <p:ph type="body" sz="quarter" idx="11"/>
          </p:nvPr>
        </p:nvSpPr>
        <p:spPr/>
        <p:txBody>
          <a:bodyPr>
            <a:normAutofit lnSpcReduction="10000"/>
          </a:bodyPr>
          <a:lstStyle/>
          <a:p>
            <a:pPr>
              <a:defRPr/>
            </a:pPr>
            <a:r>
              <a:rPr lang="en-US" altLang="en-US" dirty="0"/>
              <a:t>Welcome/Introductions</a:t>
            </a:r>
          </a:p>
          <a:p>
            <a:pPr marL="0" indent="0">
              <a:buFontTx/>
              <a:buNone/>
              <a:defRPr/>
            </a:pPr>
            <a:endParaRPr lang="en-US" altLang="en-US" sz="1200" dirty="0"/>
          </a:p>
          <a:p>
            <a:pPr>
              <a:defRPr/>
            </a:pPr>
            <a:r>
              <a:rPr lang="en-US" altLang="en-US" dirty="0"/>
              <a:t>Why/Invitation to this Session</a:t>
            </a:r>
          </a:p>
          <a:p>
            <a:pPr>
              <a:defRPr/>
            </a:pPr>
            <a:endParaRPr lang="en-US" altLang="en-US" sz="1200" dirty="0"/>
          </a:p>
          <a:p>
            <a:pPr>
              <a:defRPr/>
            </a:pPr>
            <a:r>
              <a:rPr lang="en-US" altLang="en-US" dirty="0"/>
              <a:t>Overview of Indicator 14 Requirements/Definitions</a:t>
            </a:r>
          </a:p>
          <a:p>
            <a:pPr marL="0" indent="0">
              <a:buFontTx/>
              <a:buNone/>
              <a:defRPr/>
            </a:pPr>
            <a:endParaRPr lang="en-US" altLang="en-US" sz="1200" dirty="0"/>
          </a:p>
          <a:p>
            <a:pPr>
              <a:defRPr/>
            </a:pPr>
            <a:r>
              <a:rPr lang="en-US" altLang="en-US" dirty="0"/>
              <a:t>Review Exit Data and Survey process</a:t>
            </a:r>
          </a:p>
          <a:p>
            <a:pPr marL="0" indent="0">
              <a:buFontTx/>
              <a:buNone/>
              <a:defRPr/>
            </a:pPr>
            <a:endParaRPr lang="en-US" altLang="en-US" sz="1200" dirty="0"/>
          </a:p>
          <a:p>
            <a:pPr marL="0" indent="0">
              <a:buFontTx/>
              <a:buNone/>
              <a:defRPr/>
            </a:pPr>
            <a:endParaRPr lang="en-US" altLang="en-US" sz="1200" dirty="0"/>
          </a:p>
          <a:p>
            <a:pPr>
              <a:defRPr/>
            </a:pPr>
            <a:r>
              <a:rPr lang="en-US" altLang="en-US" dirty="0"/>
              <a:t>Next Steps</a:t>
            </a:r>
          </a:p>
          <a:p>
            <a:endParaRPr lang="en-US" dirty="0"/>
          </a:p>
        </p:txBody>
      </p:sp>
      <p:sp>
        <p:nvSpPr>
          <p:cNvPr id="5" name="Slide Number Placeholder 4">
            <a:extLst>
              <a:ext uri="{FF2B5EF4-FFF2-40B4-BE49-F238E27FC236}">
                <a16:creationId xmlns:a16="http://schemas.microsoft.com/office/drawing/2014/main" id="{AA03DAA3-40F3-4D4E-AA86-4BDD58B904EC}"/>
              </a:ext>
            </a:extLst>
          </p:cNvPr>
          <p:cNvSpPr>
            <a:spLocks noGrp="1"/>
          </p:cNvSpPr>
          <p:nvPr>
            <p:ph type="sldNum" sz="quarter" idx="10"/>
          </p:nvPr>
        </p:nvSpPr>
        <p:spPr/>
        <p:txBody>
          <a:bodyPr/>
          <a:lstStyle/>
          <a:p>
            <a:fld id="{4944B7B2-FFA2-5148-A472-BF046BD89520}" type="slidenum">
              <a:rPr lang="en-US" smtClean="0"/>
              <a:pPr/>
              <a:t>2</a:t>
            </a:fld>
            <a:endParaRPr lang="en-US" dirty="0"/>
          </a:p>
        </p:txBody>
      </p:sp>
    </p:spTree>
    <p:extLst>
      <p:ext uri="{BB962C8B-B14F-4D97-AF65-F5344CB8AC3E}">
        <p14:creationId xmlns:p14="http://schemas.microsoft.com/office/powerpoint/2010/main" val="2147545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9781-6F20-47D1-8E77-86AD4A4C1F67}"/>
              </a:ext>
            </a:extLst>
          </p:cNvPr>
          <p:cNvSpPr>
            <a:spLocks noGrp="1"/>
          </p:cNvSpPr>
          <p:nvPr>
            <p:ph type="title"/>
          </p:nvPr>
        </p:nvSpPr>
        <p:spPr/>
        <p:txBody>
          <a:bodyPr/>
          <a:lstStyle/>
          <a:p>
            <a:r>
              <a:rPr lang="en-US" dirty="0"/>
              <a:t>Contact Information</a:t>
            </a:r>
          </a:p>
        </p:txBody>
      </p:sp>
      <p:sp>
        <p:nvSpPr>
          <p:cNvPr id="3" name="Text Placeholder 2">
            <a:extLst>
              <a:ext uri="{FF2B5EF4-FFF2-40B4-BE49-F238E27FC236}">
                <a16:creationId xmlns:a16="http://schemas.microsoft.com/office/drawing/2014/main" id="{1612CD4B-5C66-4ABA-8861-255AF5897ABD}"/>
              </a:ext>
            </a:extLst>
          </p:cNvPr>
          <p:cNvSpPr>
            <a:spLocks noGrp="1"/>
          </p:cNvSpPr>
          <p:nvPr>
            <p:ph type="body" sz="quarter" idx="11"/>
          </p:nvPr>
        </p:nvSpPr>
        <p:spPr/>
        <p:txBody>
          <a:bodyPr/>
          <a:lstStyle/>
          <a:p>
            <a:pPr algn="ctr">
              <a:buFontTx/>
              <a:buNone/>
            </a:pPr>
            <a:r>
              <a:rPr lang="en-US" altLang="en-US" sz="1800" dirty="0">
                <a:latin typeface="Verdana" panose="020B0604030504040204" pitchFamily="34" charset="0"/>
              </a:rPr>
              <a:t>Kelley Blas</a:t>
            </a:r>
          </a:p>
          <a:p>
            <a:pPr algn="ctr">
              <a:buFontTx/>
              <a:buNone/>
            </a:pPr>
            <a:r>
              <a:rPr lang="en-US" altLang="en-US" sz="1800" dirty="0">
                <a:latin typeface="Verdana" panose="020B0604030504040204" pitchFamily="34" charset="0"/>
                <a:hlinkClick r:id="rId2"/>
              </a:rPr>
              <a:t>kelley.steen@dpi.nc.gov</a:t>
            </a:r>
            <a:endParaRPr lang="en-US" altLang="en-US" sz="1800" dirty="0">
              <a:latin typeface="Verdana" panose="020B0604030504040204" pitchFamily="34" charset="0"/>
            </a:endParaRPr>
          </a:p>
          <a:p>
            <a:pPr algn="ctr">
              <a:buFontTx/>
              <a:buNone/>
            </a:pPr>
            <a:r>
              <a:rPr lang="en-US" altLang="en-US" sz="1800" dirty="0">
                <a:latin typeface="Verdana" panose="020B0604030504040204" pitchFamily="34" charset="0"/>
              </a:rPr>
              <a:t>Beverly Colwell </a:t>
            </a:r>
          </a:p>
          <a:p>
            <a:pPr algn="ctr">
              <a:buFontTx/>
              <a:buNone/>
            </a:pPr>
            <a:r>
              <a:rPr lang="en-US" altLang="en-US" sz="1800" dirty="0">
                <a:latin typeface="Verdana" panose="020B0604030504040204" pitchFamily="34" charset="0"/>
                <a:hlinkClick r:id="rId3"/>
              </a:rPr>
              <a:t>beverly.colwell@dpi.nc.gov</a:t>
            </a:r>
            <a:endParaRPr lang="en-US" altLang="en-US" sz="1800" dirty="0">
              <a:latin typeface="Verdana" panose="020B0604030504040204" pitchFamily="34" charset="0"/>
            </a:endParaRPr>
          </a:p>
          <a:p>
            <a:pPr algn="ctr">
              <a:buFontTx/>
              <a:buNone/>
            </a:pPr>
            <a:endParaRPr lang="en-US" altLang="en-US" sz="1800" dirty="0">
              <a:latin typeface="Verdana" panose="020B0604030504040204" pitchFamily="34" charset="0"/>
            </a:endParaRPr>
          </a:p>
          <a:p>
            <a:pPr algn="ctr">
              <a:buFontTx/>
              <a:buNone/>
            </a:pPr>
            <a:r>
              <a:rPr lang="en-US" altLang="en-US" sz="1800" b="1" dirty="0">
                <a:latin typeface="Verdana" panose="020B0604030504040204" pitchFamily="34" charset="0"/>
              </a:rPr>
              <a:t>Resources</a:t>
            </a:r>
          </a:p>
          <a:p>
            <a:pPr algn="ctr">
              <a:buFontTx/>
              <a:buNone/>
            </a:pPr>
            <a:r>
              <a:rPr lang="en-US" altLang="en-US" sz="1800" dirty="0">
                <a:latin typeface="Verdana" panose="020B0604030504040204" pitchFamily="34" charset="0"/>
              </a:rPr>
              <a:t>To access resources and future lists for this collection go to:</a:t>
            </a:r>
          </a:p>
          <a:p>
            <a:pPr algn="ctr">
              <a:buFontTx/>
              <a:buNone/>
            </a:pPr>
            <a:r>
              <a:rPr lang="en-US" altLang="en-US" sz="1800" dirty="0">
                <a:latin typeface="Verdana" panose="020B0604030504040204" pitchFamily="34" charset="0"/>
                <a:hlinkClick r:id="rId4"/>
              </a:rPr>
              <a:t>https://ec.ncpublicschools.gov/ecats/reporting</a:t>
            </a:r>
            <a:endParaRPr lang="en-US" altLang="en-US" sz="1800" dirty="0">
              <a:latin typeface="Verdana" panose="020B0604030504040204" pitchFamily="34" charset="0"/>
            </a:endParaRPr>
          </a:p>
          <a:p>
            <a:pPr algn="ctr">
              <a:buFontTx/>
              <a:buNone/>
            </a:pPr>
            <a:endParaRPr lang="en-US" altLang="en-US" dirty="0">
              <a:latin typeface="Verdana" panose="020B0604030504040204" pitchFamily="34" charset="0"/>
            </a:endParaRPr>
          </a:p>
          <a:p>
            <a:pPr algn="ctr">
              <a:buFontTx/>
              <a:buNone/>
            </a:pPr>
            <a:endParaRPr lang="en-US" altLang="en-US" dirty="0">
              <a:latin typeface="Verdana" panose="020B0604030504040204" pitchFamily="34" charset="0"/>
            </a:endParaRPr>
          </a:p>
          <a:p>
            <a:pPr algn="ctr">
              <a:buFontTx/>
              <a:buNone/>
            </a:pPr>
            <a:endParaRPr lang="en-US" altLang="en-US" dirty="0">
              <a:latin typeface="Verdana" panose="020B0604030504040204" pitchFamily="34" charset="0"/>
            </a:endParaRPr>
          </a:p>
          <a:p>
            <a:pPr algn="ctr">
              <a:buFontTx/>
              <a:buNone/>
            </a:pPr>
            <a:endParaRPr lang="en-US" altLang="en-US" dirty="0">
              <a:latin typeface="Verdan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AC960591-E127-455F-ADC8-9976D0845012}"/>
              </a:ext>
            </a:extLst>
          </p:cNvPr>
          <p:cNvSpPr>
            <a:spLocks noGrp="1"/>
          </p:cNvSpPr>
          <p:nvPr>
            <p:ph type="sldNum" sz="quarter" idx="10"/>
          </p:nvPr>
        </p:nvSpPr>
        <p:spPr/>
        <p:txBody>
          <a:bodyPr/>
          <a:lstStyle/>
          <a:p>
            <a:fld id="{4944B7B2-FFA2-5148-A472-BF046BD89520}" type="slidenum">
              <a:rPr lang="en-US" smtClean="0"/>
              <a:pPr/>
              <a:t>20</a:t>
            </a:fld>
            <a:endParaRPr lang="en-US" dirty="0"/>
          </a:p>
        </p:txBody>
      </p:sp>
    </p:spTree>
    <p:extLst>
      <p:ext uri="{BB962C8B-B14F-4D97-AF65-F5344CB8AC3E}">
        <p14:creationId xmlns:p14="http://schemas.microsoft.com/office/powerpoint/2010/main" val="3407693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DA668-84DD-4C4A-A400-784B0BF1CD5A}"/>
              </a:ext>
            </a:extLst>
          </p:cNvPr>
          <p:cNvSpPr>
            <a:spLocks noGrp="1"/>
          </p:cNvSpPr>
          <p:nvPr>
            <p:ph type="title"/>
          </p:nvPr>
        </p:nvSpPr>
        <p:spPr/>
        <p:txBody>
          <a:bodyPr/>
          <a:lstStyle/>
          <a:p>
            <a:r>
              <a:rPr lang="en-US" dirty="0"/>
              <a:t>Indicator 14</a:t>
            </a:r>
          </a:p>
        </p:txBody>
      </p:sp>
      <p:sp>
        <p:nvSpPr>
          <p:cNvPr id="3" name="Content Placeholder 2">
            <a:extLst>
              <a:ext uri="{FF2B5EF4-FFF2-40B4-BE49-F238E27FC236}">
                <a16:creationId xmlns:a16="http://schemas.microsoft.com/office/drawing/2014/main" id="{42273D1F-FDCE-834E-A9F1-FE4DFABFF7BE}"/>
              </a:ext>
            </a:extLst>
          </p:cNvPr>
          <p:cNvSpPr>
            <a:spLocks noGrp="1"/>
          </p:cNvSpPr>
          <p:nvPr>
            <p:ph sz="half" idx="1"/>
          </p:nvPr>
        </p:nvSpPr>
        <p:spPr/>
        <p:txBody>
          <a:bodyPr>
            <a:normAutofit fontScale="70000" lnSpcReduction="20000"/>
          </a:bodyPr>
          <a:lstStyle/>
          <a:p>
            <a:pPr marL="0" indent="0">
              <a:buNone/>
              <a:defRPr/>
            </a:pPr>
            <a:endParaRPr lang="en-US" dirty="0"/>
          </a:p>
          <a:p>
            <a:pPr marL="0" indent="0">
              <a:buNone/>
              <a:defRPr/>
            </a:pPr>
            <a:r>
              <a:rPr lang="en-US" dirty="0"/>
              <a:t>As defined by OSEP in the Part B State Performance Plan (SPP) and Annual Performance Report (APR) Part B Indicator Measurement Table. </a:t>
            </a:r>
          </a:p>
          <a:p>
            <a:pPr marL="0" indent="0">
              <a:buNone/>
              <a:defRPr/>
            </a:pPr>
            <a:endParaRPr lang="en-US" dirty="0"/>
          </a:p>
          <a:p>
            <a:pPr marL="0" indent="0">
              <a:buNone/>
              <a:defRPr/>
            </a:pPr>
            <a:r>
              <a:rPr lang="en-US" dirty="0"/>
              <a:t>Indicator 14: Percent of youth who are no longer in secondary school, had Individualized Education Programs (IEPs) in effect at the time they left school, and were:  </a:t>
            </a:r>
          </a:p>
          <a:p>
            <a:endParaRPr lang="en-US" dirty="0"/>
          </a:p>
        </p:txBody>
      </p:sp>
      <p:sp>
        <p:nvSpPr>
          <p:cNvPr id="4" name="Content Placeholder 3">
            <a:extLst>
              <a:ext uri="{FF2B5EF4-FFF2-40B4-BE49-F238E27FC236}">
                <a16:creationId xmlns:a16="http://schemas.microsoft.com/office/drawing/2014/main" id="{5EBA0687-E714-CD43-99F4-5A0450A074D7}"/>
              </a:ext>
            </a:extLst>
          </p:cNvPr>
          <p:cNvSpPr>
            <a:spLocks noGrp="1"/>
          </p:cNvSpPr>
          <p:nvPr>
            <p:ph sz="half" idx="2"/>
          </p:nvPr>
        </p:nvSpPr>
        <p:spPr/>
        <p:txBody>
          <a:bodyPr>
            <a:normAutofit fontScale="70000" lnSpcReduction="20000"/>
          </a:bodyPr>
          <a:lstStyle/>
          <a:p>
            <a:pPr marL="457200" indent="-457200">
              <a:buFontTx/>
              <a:buAutoNum type="alphaUcPeriod"/>
              <a:defRPr/>
            </a:pPr>
            <a:endParaRPr lang="en-US" dirty="0"/>
          </a:p>
          <a:p>
            <a:pPr marL="457200" indent="-457200">
              <a:buFontTx/>
              <a:buAutoNum type="alphaUcPeriod"/>
              <a:defRPr/>
            </a:pPr>
            <a:r>
              <a:rPr lang="en-US" dirty="0"/>
              <a:t>Enrolled in </a:t>
            </a:r>
            <a:r>
              <a:rPr lang="en-US" b="1" dirty="0"/>
              <a:t>higher education </a:t>
            </a:r>
            <a:r>
              <a:rPr lang="en-US" dirty="0"/>
              <a:t>within one year of leaving high school. </a:t>
            </a:r>
          </a:p>
          <a:p>
            <a:pPr marL="457200" indent="-457200">
              <a:buFontTx/>
              <a:buAutoNum type="alphaUcPeriod"/>
              <a:defRPr/>
            </a:pPr>
            <a:r>
              <a:rPr lang="en-US" dirty="0"/>
              <a:t>Enrolled in higher education or </a:t>
            </a:r>
            <a:r>
              <a:rPr lang="en-US" b="1" dirty="0"/>
              <a:t>competitively employed </a:t>
            </a:r>
            <a:r>
              <a:rPr lang="en-US" dirty="0"/>
              <a:t>within one year of leaving high school. </a:t>
            </a:r>
          </a:p>
          <a:p>
            <a:pPr marL="457200" indent="-457200">
              <a:buFontTx/>
              <a:buAutoNum type="alphaUcPeriod"/>
              <a:defRPr/>
            </a:pPr>
            <a:r>
              <a:rPr lang="en-US" dirty="0"/>
              <a:t>Enrolled in higher education or in </a:t>
            </a:r>
            <a:r>
              <a:rPr lang="en-US" b="1" dirty="0"/>
              <a:t>some other postsecondary education or training program</a:t>
            </a:r>
            <a:r>
              <a:rPr lang="en-US" dirty="0"/>
              <a:t>; or competitively employed or in </a:t>
            </a:r>
            <a:r>
              <a:rPr lang="en-US" b="1" dirty="0"/>
              <a:t>some other employment </a:t>
            </a:r>
            <a:r>
              <a:rPr lang="en-US" dirty="0"/>
              <a:t>within one year of leaving high school. (20 U.S.C. 1416(a)(3)(B)) </a:t>
            </a:r>
          </a:p>
          <a:p>
            <a:endParaRPr lang="en-US" dirty="0"/>
          </a:p>
        </p:txBody>
      </p:sp>
      <p:sp>
        <p:nvSpPr>
          <p:cNvPr id="6" name="Slide Number Placeholder 5">
            <a:extLst>
              <a:ext uri="{FF2B5EF4-FFF2-40B4-BE49-F238E27FC236}">
                <a16:creationId xmlns:a16="http://schemas.microsoft.com/office/drawing/2014/main" id="{A96A36FE-2BF4-A141-99E2-B4A7097518C3}"/>
              </a:ext>
            </a:extLst>
          </p:cNvPr>
          <p:cNvSpPr>
            <a:spLocks noGrp="1"/>
          </p:cNvSpPr>
          <p:nvPr>
            <p:ph type="sldNum" sz="quarter" idx="10"/>
          </p:nvPr>
        </p:nvSpPr>
        <p:spPr/>
        <p:txBody>
          <a:bodyPr/>
          <a:lstStyle/>
          <a:p>
            <a:fld id="{4944B7B2-FFA2-5148-A472-BF046BD89520}" type="slidenum">
              <a:rPr lang="en-US" smtClean="0"/>
              <a:pPr/>
              <a:t>3</a:t>
            </a:fld>
            <a:endParaRPr lang="en-US" dirty="0"/>
          </a:p>
        </p:txBody>
      </p:sp>
    </p:spTree>
    <p:extLst>
      <p:ext uri="{BB962C8B-B14F-4D97-AF65-F5344CB8AC3E}">
        <p14:creationId xmlns:p14="http://schemas.microsoft.com/office/powerpoint/2010/main" val="16737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B246B-F8FE-4B44-9F7C-41EFEA20FAC0}"/>
              </a:ext>
            </a:extLst>
          </p:cNvPr>
          <p:cNvSpPr>
            <a:spLocks noGrp="1"/>
          </p:cNvSpPr>
          <p:nvPr>
            <p:ph type="title"/>
          </p:nvPr>
        </p:nvSpPr>
        <p:spPr/>
        <p:txBody>
          <a:bodyPr/>
          <a:lstStyle/>
          <a:p>
            <a:r>
              <a:rPr lang="en-US" dirty="0"/>
              <a:t>Higher Education</a:t>
            </a:r>
          </a:p>
        </p:txBody>
      </p:sp>
      <p:sp>
        <p:nvSpPr>
          <p:cNvPr id="3" name="Text Placeholder 2">
            <a:extLst>
              <a:ext uri="{FF2B5EF4-FFF2-40B4-BE49-F238E27FC236}">
                <a16:creationId xmlns:a16="http://schemas.microsoft.com/office/drawing/2014/main" id="{DCFE5407-A163-4724-8B94-BB57542E6A8D}"/>
              </a:ext>
            </a:extLst>
          </p:cNvPr>
          <p:cNvSpPr>
            <a:spLocks noGrp="1"/>
          </p:cNvSpPr>
          <p:nvPr>
            <p:ph type="body" sz="quarter" idx="11"/>
          </p:nvPr>
        </p:nvSpPr>
        <p:spPr/>
        <p:txBody>
          <a:bodyPr/>
          <a:lstStyle/>
          <a:p>
            <a:r>
              <a:rPr lang="en-US" altLang="en-US" dirty="0"/>
              <a:t>Enrolled in higher education as used in measures A, B and C means youth have been enrolled on a full- or part-time basis in a community college (2-year program) or college/university (4- or more year program) for at least one complete term, at anytime in the year since leaving high school. </a:t>
            </a:r>
          </a:p>
          <a:p>
            <a:endParaRPr lang="en-US" dirty="0"/>
          </a:p>
        </p:txBody>
      </p:sp>
      <p:sp>
        <p:nvSpPr>
          <p:cNvPr id="4" name="Slide Number Placeholder 3">
            <a:extLst>
              <a:ext uri="{FF2B5EF4-FFF2-40B4-BE49-F238E27FC236}">
                <a16:creationId xmlns:a16="http://schemas.microsoft.com/office/drawing/2014/main" id="{78C9B026-64F1-4FA6-8763-73F02618DFCB}"/>
              </a:ext>
            </a:extLst>
          </p:cNvPr>
          <p:cNvSpPr>
            <a:spLocks noGrp="1"/>
          </p:cNvSpPr>
          <p:nvPr>
            <p:ph type="sldNum" sz="quarter" idx="10"/>
          </p:nvPr>
        </p:nvSpPr>
        <p:spPr/>
        <p:txBody>
          <a:bodyPr/>
          <a:lstStyle/>
          <a:p>
            <a:fld id="{4944B7B2-FFA2-5148-A472-BF046BD89520}" type="slidenum">
              <a:rPr lang="en-US" smtClean="0"/>
              <a:pPr/>
              <a:t>4</a:t>
            </a:fld>
            <a:endParaRPr lang="en-US" dirty="0"/>
          </a:p>
        </p:txBody>
      </p:sp>
    </p:spTree>
    <p:extLst>
      <p:ext uri="{BB962C8B-B14F-4D97-AF65-F5344CB8AC3E}">
        <p14:creationId xmlns:p14="http://schemas.microsoft.com/office/powerpoint/2010/main" val="3727224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B246B-F8FE-4B44-9F7C-41EFEA20FAC0}"/>
              </a:ext>
            </a:extLst>
          </p:cNvPr>
          <p:cNvSpPr>
            <a:spLocks noGrp="1"/>
          </p:cNvSpPr>
          <p:nvPr>
            <p:ph type="title"/>
          </p:nvPr>
        </p:nvSpPr>
        <p:spPr/>
        <p:txBody>
          <a:bodyPr/>
          <a:lstStyle/>
          <a:p>
            <a:r>
              <a:rPr lang="en-US" dirty="0"/>
              <a:t>Competitive Employment</a:t>
            </a:r>
          </a:p>
        </p:txBody>
      </p:sp>
      <p:sp>
        <p:nvSpPr>
          <p:cNvPr id="3" name="Text Placeholder 2">
            <a:extLst>
              <a:ext uri="{FF2B5EF4-FFF2-40B4-BE49-F238E27FC236}">
                <a16:creationId xmlns:a16="http://schemas.microsoft.com/office/drawing/2014/main" id="{DCFE5407-A163-4724-8B94-BB57542E6A8D}"/>
              </a:ext>
            </a:extLst>
          </p:cNvPr>
          <p:cNvSpPr>
            <a:spLocks noGrp="1"/>
          </p:cNvSpPr>
          <p:nvPr>
            <p:ph type="body" sz="quarter" idx="11"/>
          </p:nvPr>
        </p:nvSpPr>
        <p:spPr/>
        <p:txBody>
          <a:bodyPr/>
          <a:lstStyle/>
          <a:p>
            <a:r>
              <a:rPr lang="en-US" altLang="en-US" dirty="0"/>
              <a:t>Competitive employment as used in measures B and C means that youth have worked for pay at or above the minimum wage in a setting with others who are nondisabled for a period of 20 hours a week for at least 90 days at any time in the year since leaving high school. This includes military employment. </a:t>
            </a:r>
          </a:p>
          <a:p>
            <a:endParaRPr lang="en-US" dirty="0"/>
          </a:p>
        </p:txBody>
      </p:sp>
      <p:sp>
        <p:nvSpPr>
          <p:cNvPr id="4" name="Slide Number Placeholder 3">
            <a:extLst>
              <a:ext uri="{FF2B5EF4-FFF2-40B4-BE49-F238E27FC236}">
                <a16:creationId xmlns:a16="http://schemas.microsoft.com/office/drawing/2014/main" id="{78C9B026-64F1-4FA6-8763-73F02618DFCB}"/>
              </a:ext>
            </a:extLst>
          </p:cNvPr>
          <p:cNvSpPr>
            <a:spLocks noGrp="1"/>
          </p:cNvSpPr>
          <p:nvPr>
            <p:ph type="sldNum" sz="quarter" idx="10"/>
          </p:nvPr>
        </p:nvSpPr>
        <p:spPr/>
        <p:txBody>
          <a:bodyPr/>
          <a:lstStyle/>
          <a:p>
            <a:fld id="{4944B7B2-FFA2-5148-A472-BF046BD89520}" type="slidenum">
              <a:rPr lang="en-US" smtClean="0"/>
              <a:pPr/>
              <a:t>5</a:t>
            </a:fld>
            <a:endParaRPr lang="en-US" dirty="0"/>
          </a:p>
        </p:txBody>
      </p:sp>
    </p:spTree>
    <p:extLst>
      <p:ext uri="{BB962C8B-B14F-4D97-AF65-F5344CB8AC3E}">
        <p14:creationId xmlns:p14="http://schemas.microsoft.com/office/powerpoint/2010/main" val="3853743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B246B-F8FE-4B44-9F7C-41EFEA20FAC0}"/>
              </a:ext>
            </a:extLst>
          </p:cNvPr>
          <p:cNvSpPr>
            <a:spLocks noGrp="1"/>
          </p:cNvSpPr>
          <p:nvPr>
            <p:ph type="title"/>
          </p:nvPr>
        </p:nvSpPr>
        <p:spPr/>
        <p:txBody>
          <a:bodyPr>
            <a:normAutofit fontScale="90000"/>
          </a:bodyPr>
          <a:lstStyle/>
          <a:p>
            <a:r>
              <a:rPr lang="en-US" altLang="en-US" dirty="0"/>
              <a:t>Other Postsecondary Education Program or Training</a:t>
            </a:r>
            <a:endParaRPr lang="en-US" dirty="0"/>
          </a:p>
        </p:txBody>
      </p:sp>
      <p:sp>
        <p:nvSpPr>
          <p:cNvPr id="3" name="Text Placeholder 2">
            <a:extLst>
              <a:ext uri="{FF2B5EF4-FFF2-40B4-BE49-F238E27FC236}">
                <a16:creationId xmlns:a16="http://schemas.microsoft.com/office/drawing/2014/main" id="{DCFE5407-A163-4724-8B94-BB57542E6A8D}"/>
              </a:ext>
            </a:extLst>
          </p:cNvPr>
          <p:cNvSpPr>
            <a:spLocks noGrp="1"/>
          </p:cNvSpPr>
          <p:nvPr>
            <p:ph type="body" sz="quarter" idx="11"/>
          </p:nvPr>
        </p:nvSpPr>
        <p:spPr/>
        <p:txBody>
          <a:bodyPr/>
          <a:lstStyle/>
          <a:p>
            <a:r>
              <a:rPr lang="en-US" altLang="en-US" dirty="0"/>
              <a:t>Enrolled in other postsecondary education or training as used in measure C, means youth have been enrolled on a full- or part-time basis for at least 1 complete term at any time in the year since leaving high school in an education or training program (e.g. Job Corps, adult education, workforce development program, vocational technical school which is less than a 2-year program). </a:t>
            </a:r>
          </a:p>
          <a:p>
            <a:endParaRPr lang="en-US" dirty="0"/>
          </a:p>
        </p:txBody>
      </p:sp>
      <p:sp>
        <p:nvSpPr>
          <p:cNvPr id="4" name="Slide Number Placeholder 3">
            <a:extLst>
              <a:ext uri="{FF2B5EF4-FFF2-40B4-BE49-F238E27FC236}">
                <a16:creationId xmlns:a16="http://schemas.microsoft.com/office/drawing/2014/main" id="{78C9B026-64F1-4FA6-8763-73F02618DFCB}"/>
              </a:ext>
            </a:extLst>
          </p:cNvPr>
          <p:cNvSpPr>
            <a:spLocks noGrp="1"/>
          </p:cNvSpPr>
          <p:nvPr>
            <p:ph type="sldNum" sz="quarter" idx="10"/>
          </p:nvPr>
        </p:nvSpPr>
        <p:spPr/>
        <p:txBody>
          <a:bodyPr/>
          <a:lstStyle/>
          <a:p>
            <a:fld id="{4944B7B2-FFA2-5148-A472-BF046BD89520}" type="slidenum">
              <a:rPr lang="en-US" smtClean="0"/>
              <a:pPr/>
              <a:t>6</a:t>
            </a:fld>
            <a:endParaRPr lang="en-US" dirty="0"/>
          </a:p>
        </p:txBody>
      </p:sp>
    </p:spTree>
    <p:extLst>
      <p:ext uri="{BB962C8B-B14F-4D97-AF65-F5344CB8AC3E}">
        <p14:creationId xmlns:p14="http://schemas.microsoft.com/office/powerpoint/2010/main" val="2048730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58520-8B88-4717-B24B-8C32DE9F7F3B}"/>
              </a:ext>
            </a:extLst>
          </p:cNvPr>
          <p:cNvSpPr>
            <a:spLocks noGrp="1"/>
          </p:cNvSpPr>
          <p:nvPr>
            <p:ph type="title"/>
          </p:nvPr>
        </p:nvSpPr>
        <p:spPr/>
        <p:txBody>
          <a:bodyPr/>
          <a:lstStyle/>
          <a:p>
            <a:r>
              <a:rPr lang="en-US" altLang="en-US" dirty="0"/>
              <a:t>Some Other Employment</a:t>
            </a:r>
            <a:endParaRPr lang="en-US" dirty="0"/>
          </a:p>
        </p:txBody>
      </p:sp>
      <p:sp>
        <p:nvSpPr>
          <p:cNvPr id="3" name="Text Placeholder 2">
            <a:extLst>
              <a:ext uri="{FF2B5EF4-FFF2-40B4-BE49-F238E27FC236}">
                <a16:creationId xmlns:a16="http://schemas.microsoft.com/office/drawing/2014/main" id="{D6EAFDDB-8F9B-4BA0-B0D5-5F68A4D29FFF}"/>
              </a:ext>
            </a:extLst>
          </p:cNvPr>
          <p:cNvSpPr>
            <a:spLocks noGrp="1"/>
          </p:cNvSpPr>
          <p:nvPr>
            <p:ph type="body" sz="quarter" idx="11"/>
          </p:nvPr>
        </p:nvSpPr>
        <p:spPr/>
        <p:txBody>
          <a:bodyPr/>
          <a:lstStyle/>
          <a:p>
            <a:r>
              <a:rPr lang="en-US" altLang="en-US" dirty="0"/>
              <a:t>Some other employment as used in measure C means youth have worked for pay or been self-employed for a period of at least 90 days at any time in the year since leaving high school.  This includes working in a family business (e.g. farm, store, fishing, ranching, catering services, etc.) </a:t>
            </a:r>
          </a:p>
          <a:p>
            <a:endParaRPr lang="en-US" dirty="0"/>
          </a:p>
        </p:txBody>
      </p:sp>
      <p:sp>
        <p:nvSpPr>
          <p:cNvPr id="4" name="Slide Number Placeholder 3">
            <a:extLst>
              <a:ext uri="{FF2B5EF4-FFF2-40B4-BE49-F238E27FC236}">
                <a16:creationId xmlns:a16="http://schemas.microsoft.com/office/drawing/2014/main" id="{A4BD7789-B437-4896-8567-AB7E797E89DE}"/>
              </a:ext>
            </a:extLst>
          </p:cNvPr>
          <p:cNvSpPr>
            <a:spLocks noGrp="1"/>
          </p:cNvSpPr>
          <p:nvPr>
            <p:ph type="sldNum" sz="quarter" idx="10"/>
          </p:nvPr>
        </p:nvSpPr>
        <p:spPr/>
        <p:txBody>
          <a:bodyPr/>
          <a:lstStyle/>
          <a:p>
            <a:fld id="{4944B7B2-FFA2-5148-A472-BF046BD89520}" type="slidenum">
              <a:rPr lang="en-US" smtClean="0"/>
              <a:pPr/>
              <a:t>7</a:t>
            </a:fld>
            <a:endParaRPr lang="en-US" dirty="0"/>
          </a:p>
        </p:txBody>
      </p:sp>
    </p:spTree>
    <p:extLst>
      <p:ext uri="{BB962C8B-B14F-4D97-AF65-F5344CB8AC3E}">
        <p14:creationId xmlns:p14="http://schemas.microsoft.com/office/powerpoint/2010/main" val="2148839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147D-2319-4200-A85E-2107511EA454}"/>
              </a:ext>
            </a:extLst>
          </p:cNvPr>
          <p:cNvSpPr>
            <a:spLocks noGrp="1"/>
          </p:cNvSpPr>
          <p:nvPr>
            <p:ph type="title"/>
          </p:nvPr>
        </p:nvSpPr>
        <p:spPr/>
        <p:txBody>
          <a:bodyPr/>
          <a:lstStyle/>
          <a:p>
            <a:r>
              <a:rPr lang="en-US" altLang="en-US" dirty="0">
                <a:latin typeface="Verdana" panose="020B0604030504040204" pitchFamily="34" charset="0"/>
              </a:rPr>
              <a:t>Overview </a:t>
            </a:r>
            <a:endParaRPr lang="en-US" dirty="0"/>
          </a:p>
        </p:txBody>
      </p:sp>
      <p:sp>
        <p:nvSpPr>
          <p:cNvPr id="3" name="Text Placeholder 2">
            <a:extLst>
              <a:ext uri="{FF2B5EF4-FFF2-40B4-BE49-F238E27FC236}">
                <a16:creationId xmlns:a16="http://schemas.microsoft.com/office/drawing/2014/main" id="{4338D2B4-A47F-47FB-A59E-FEE81189D258}"/>
              </a:ext>
            </a:extLst>
          </p:cNvPr>
          <p:cNvSpPr>
            <a:spLocks noGrp="1"/>
          </p:cNvSpPr>
          <p:nvPr>
            <p:ph type="body" sz="quarter" idx="11"/>
          </p:nvPr>
        </p:nvSpPr>
        <p:spPr/>
        <p:txBody>
          <a:bodyPr/>
          <a:lstStyle/>
          <a:p>
            <a:r>
              <a:rPr lang="en-US" altLang="en-US" dirty="0">
                <a:latin typeface="Verdana" panose="020B0604030504040204" pitchFamily="34" charset="0"/>
              </a:rPr>
              <a:t>North Carolina is a sampling state</a:t>
            </a:r>
          </a:p>
          <a:p>
            <a:r>
              <a:rPr lang="en-US" altLang="en-US" dirty="0">
                <a:latin typeface="Verdana" panose="020B0604030504040204" pitchFamily="34" charset="0"/>
              </a:rPr>
              <a:t>We collect two sets of data:</a:t>
            </a:r>
          </a:p>
          <a:p>
            <a:pPr lvl="1"/>
            <a:r>
              <a:rPr lang="en-US" altLang="en-US" b="1" dirty="0">
                <a:latin typeface="Verdana" panose="020B0604030504040204" pitchFamily="34" charset="0"/>
              </a:rPr>
              <a:t>Exit data </a:t>
            </a:r>
            <a:r>
              <a:rPr lang="en-US" altLang="en-US" dirty="0">
                <a:latin typeface="Verdana" panose="020B0604030504040204" pitchFamily="34" charset="0"/>
              </a:rPr>
              <a:t>– LEAs submitted exit data in End-of-Year Reports through ECATS in the Fall of 2020 </a:t>
            </a:r>
          </a:p>
          <a:p>
            <a:pPr lvl="1"/>
            <a:r>
              <a:rPr lang="en-US" altLang="en-US" b="1" dirty="0">
                <a:latin typeface="Verdana" panose="020B0604030504040204" pitchFamily="34" charset="0"/>
              </a:rPr>
              <a:t>Survey data </a:t>
            </a:r>
            <a:r>
              <a:rPr lang="en-US" altLang="en-US" dirty="0">
                <a:latin typeface="Verdana" panose="020B0604030504040204" pitchFamily="34" charset="0"/>
              </a:rPr>
              <a:t>on students are collected by the LEAs’ designated caller(s) one year after the students exit (May 17 – September 17, 2021)</a:t>
            </a:r>
          </a:p>
          <a:p>
            <a:endParaRPr lang="en-US" dirty="0"/>
          </a:p>
        </p:txBody>
      </p:sp>
      <p:sp>
        <p:nvSpPr>
          <p:cNvPr id="4" name="Slide Number Placeholder 3">
            <a:extLst>
              <a:ext uri="{FF2B5EF4-FFF2-40B4-BE49-F238E27FC236}">
                <a16:creationId xmlns:a16="http://schemas.microsoft.com/office/drawing/2014/main" id="{784064F0-BAB3-4463-A319-891C8E5B29DF}"/>
              </a:ext>
            </a:extLst>
          </p:cNvPr>
          <p:cNvSpPr>
            <a:spLocks noGrp="1"/>
          </p:cNvSpPr>
          <p:nvPr>
            <p:ph type="sldNum" sz="quarter" idx="10"/>
          </p:nvPr>
        </p:nvSpPr>
        <p:spPr/>
        <p:txBody>
          <a:bodyPr/>
          <a:lstStyle/>
          <a:p>
            <a:fld id="{4944B7B2-FFA2-5148-A472-BF046BD89520}" type="slidenum">
              <a:rPr lang="en-US" smtClean="0"/>
              <a:pPr/>
              <a:t>8</a:t>
            </a:fld>
            <a:endParaRPr lang="en-US" dirty="0"/>
          </a:p>
        </p:txBody>
      </p:sp>
    </p:spTree>
    <p:extLst>
      <p:ext uri="{BB962C8B-B14F-4D97-AF65-F5344CB8AC3E}">
        <p14:creationId xmlns:p14="http://schemas.microsoft.com/office/powerpoint/2010/main" val="3005909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BCCEC-C2DE-4B5F-9015-23AE45C1026C}"/>
              </a:ext>
            </a:extLst>
          </p:cNvPr>
          <p:cNvSpPr>
            <a:spLocks noGrp="1"/>
          </p:cNvSpPr>
          <p:nvPr>
            <p:ph type="title"/>
          </p:nvPr>
        </p:nvSpPr>
        <p:spPr/>
        <p:txBody>
          <a:bodyPr/>
          <a:lstStyle/>
          <a:p>
            <a:r>
              <a:rPr lang="en-US" altLang="en-US" sz="4400" dirty="0"/>
              <a:t>What Data are Collected? </a:t>
            </a:r>
            <a:endParaRPr lang="en-US" dirty="0"/>
          </a:p>
        </p:txBody>
      </p:sp>
      <p:sp>
        <p:nvSpPr>
          <p:cNvPr id="3" name="Content Placeholder 2">
            <a:extLst>
              <a:ext uri="{FF2B5EF4-FFF2-40B4-BE49-F238E27FC236}">
                <a16:creationId xmlns:a16="http://schemas.microsoft.com/office/drawing/2014/main" id="{9C21BE46-07A9-45BD-906E-404D9D334167}"/>
              </a:ext>
            </a:extLst>
          </p:cNvPr>
          <p:cNvSpPr>
            <a:spLocks noGrp="1"/>
          </p:cNvSpPr>
          <p:nvPr>
            <p:ph sz="half" idx="1"/>
          </p:nvPr>
        </p:nvSpPr>
        <p:spPr/>
        <p:txBody>
          <a:bodyPr>
            <a:normAutofit/>
          </a:bodyPr>
          <a:lstStyle/>
          <a:p>
            <a:r>
              <a:rPr lang="en-US" altLang="en-US" sz="2400" dirty="0"/>
              <a:t>We collect data from youth while they are in school and one year after they have left school. </a:t>
            </a:r>
          </a:p>
          <a:p>
            <a:r>
              <a:rPr lang="en-US" altLang="en-US" sz="2400" b="1" dirty="0"/>
              <a:t>Exit Data:</a:t>
            </a:r>
          </a:p>
          <a:p>
            <a:pPr lvl="1"/>
            <a:r>
              <a:rPr lang="en-US" altLang="en-US" sz="2000" dirty="0"/>
              <a:t>Demographic data (e.g. disability, race/ethnicity)</a:t>
            </a:r>
          </a:p>
          <a:p>
            <a:pPr lvl="1"/>
            <a:r>
              <a:rPr lang="en-US" altLang="en-US" sz="2000" dirty="0"/>
              <a:t>Program data (e.g. post-school goal, type of program they attended)</a:t>
            </a:r>
          </a:p>
          <a:p>
            <a:endParaRPr lang="en-US" dirty="0"/>
          </a:p>
        </p:txBody>
      </p:sp>
      <p:sp>
        <p:nvSpPr>
          <p:cNvPr id="4" name="Content Placeholder 3">
            <a:extLst>
              <a:ext uri="{FF2B5EF4-FFF2-40B4-BE49-F238E27FC236}">
                <a16:creationId xmlns:a16="http://schemas.microsoft.com/office/drawing/2014/main" id="{041FE95F-9131-431F-88CE-D7BDF63ADC0A}"/>
              </a:ext>
            </a:extLst>
          </p:cNvPr>
          <p:cNvSpPr>
            <a:spLocks noGrp="1"/>
          </p:cNvSpPr>
          <p:nvPr>
            <p:ph sz="half" idx="2"/>
          </p:nvPr>
        </p:nvSpPr>
        <p:spPr/>
        <p:txBody>
          <a:bodyPr>
            <a:normAutofit/>
          </a:bodyPr>
          <a:lstStyle/>
          <a:p>
            <a:r>
              <a:rPr lang="en-US" altLang="en-US" sz="2400" b="1" dirty="0"/>
              <a:t>Survey Data:</a:t>
            </a:r>
          </a:p>
          <a:p>
            <a:pPr lvl="1"/>
            <a:r>
              <a:rPr lang="en-US" altLang="en-US" sz="2000" dirty="0"/>
              <a:t>Work and school experiences – work for pay, integrated setting, minimum wage </a:t>
            </a:r>
          </a:p>
          <a:p>
            <a:pPr lvl="1"/>
            <a:r>
              <a:rPr lang="en-US" altLang="en-US" sz="2000" dirty="0"/>
              <a:t>Type of job or school</a:t>
            </a:r>
          </a:p>
          <a:p>
            <a:pPr lvl="1"/>
            <a:r>
              <a:rPr lang="en-US" altLang="en-US" sz="2000" dirty="0"/>
              <a:t>Number of hours working or in school  </a:t>
            </a:r>
          </a:p>
          <a:p>
            <a:pPr lvl="1"/>
            <a:r>
              <a:rPr lang="en-US" altLang="en-US" sz="2000" dirty="0"/>
              <a:t>How long youth have worked or been enrolled in school</a:t>
            </a:r>
          </a:p>
          <a:p>
            <a:endParaRPr lang="en-US" dirty="0"/>
          </a:p>
        </p:txBody>
      </p:sp>
      <p:sp>
        <p:nvSpPr>
          <p:cNvPr id="5" name="Slide Number Placeholder 4">
            <a:extLst>
              <a:ext uri="{FF2B5EF4-FFF2-40B4-BE49-F238E27FC236}">
                <a16:creationId xmlns:a16="http://schemas.microsoft.com/office/drawing/2014/main" id="{F71389AC-91DF-4517-A489-B5F519247E80}"/>
              </a:ext>
            </a:extLst>
          </p:cNvPr>
          <p:cNvSpPr>
            <a:spLocks noGrp="1"/>
          </p:cNvSpPr>
          <p:nvPr>
            <p:ph type="sldNum" sz="quarter" idx="10"/>
          </p:nvPr>
        </p:nvSpPr>
        <p:spPr/>
        <p:txBody>
          <a:bodyPr/>
          <a:lstStyle/>
          <a:p>
            <a:fld id="{4944B7B2-FFA2-5148-A472-BF046BD89520}" type="slidenum">
              <a:rPr lang="en-US" smtClean="0"/>
              <a:pPr/>
              <a:t>9</a:t>
            </a:fld>
            <a:endParaRPr lang="en-US" dirty="0"/>
          </a:p>
        </p:txBody>
      </p:sp>
    </p:spTree>
    <p:extLst>
      <p:ext uri="{BB962C8B-B14F-4D97-AF65-F5344CB8AC3E}">
        <p14:creationId xmlns:p14="http://schemas.microsoft.com/office/powerpoint/2010/main" val="9089845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8258</TotalTime>
  <Words>1238</Words>
  <Application>Microsoft Office PowerPoint</Application>
  <PresentationFormat>On-screen Show (4:3)</PresentationFormat>
  <Paragraphs>156</Paragraphs>
  <Slides>20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Times New Roman</vt:lpstr>
      <vt:lpstr>Verdana</vt:lpstr>
      <vt:lpstr>Wingdings</vt:lpstr>
      <vt:lpstr>Office Theme</vt:lpstr>
      <vt:lpstr>Indicator 14 Webinar  May 12, 2021</vt:lpstr>
      <vt:lpstr>Agenda</vt:lpstr>
      <vt:lpstr>Indicator 14</vt:lpstr>
      <vt:lpstr>Higher Education</vt:lpstr>
      <vt:lpstr>Competitive Employment</vt:lpstr>
      <vt:lpstr>Other Postsecondary Education Program or Training</vt:lpstr>
      <vt:lpstr>Some Other Employment</vt:lpstr>
      <vt:lpstr>Overview </vt:lpstr>
      <vt:lpstr>What Data are Collected? </vt:lpstr>
      <vt:lpstr>Who Are the Exiters? (verify)</vt:lpstr>
      <vt:lpstr>Questions</vt:lpstr>
      <vt:lpstr>ECATS Resources</vt:lpstr>
      <vt:lpstr>North Carolina PSO Data     SY 2018-19 Surveyed 2020</vt:lpstr>
      <vt:lpstr>How are PSO Data Collected?</vt:lpstr>
      <vt:lpstr>Questions</vt:lpstr>
      <vt:lpstr>Why are PSO Important? </vt:lpstr>
      <vt:lpstr>Tips for Success</vt:lpstr>
      <vt:lpstr>Next Step Reminders</vt:lpstr>
      <vt:lpstr>Questions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Weakland</dc:creator>
  <cp:lastModifiedBy>Kelley Blas</cp:lastModifiedBy>
  <cp:revision>60</cp:revision>
  <dcterms:created xsi:type="dcterms:W3CDTF">2019-09-26T21:27:00Z</dcterms:created>
  <dcterms:modified xsi:type="dcterms:W3CDTF">2021-05-04T13:43:54Z</dcterms:modified>
</cp:coreProperties>
</file>