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59"/>
  </p:notesMasterIdLst>
  <p:handoutMasterIdLst>
    <p:handoutMasterId r:id="rId60"/>
  </p:handoutMasterIdLst>
  <p:sldIdLst>
    <p:sldId id="326" r:id="rId2"/>
    <p:sldId id="360" r:id="rId3"/>
    <p:sldId id="377" r:id="rId4"/>
    <p:sldId id="361" r:id="rId5"/>
    <p:sldId id="362" r:id="rId6"/>
    <p:sldId id="363" r:id="rId7"/>
    <p:sldId id="364" r:id="rId8"/>
    <p:sldId id="367" r:id="rId9"/>
    <p:sldId id="378" r:id="rId10"/>
    <p:sldId id="379" r:id="rId11"/>
    <p:sldId id="350" r:id="rId12"/>
    <p:sldId id="380" r:id="rId13"/>
    <p:sldId id="381" r:id="rId14"/>
    <p:sldId id="262" r:id="rId15"/>
    <p:sldId id="347" r:id="rId16"/>
    <p:sldId id="355" r:id="rId17"/>
    <p:sldId id="261" r:id="rId18"/>
    <p:sldId id="317" r:id="rId19"/>
    <p:sldId id="405" r:id="rId20"/>
    <p:sldId id="382" r:id="rId21"/>
    <p:sldId id="383" r:id="rId22"/>
    <p:sldId id="290" r:id="rId23"/>
    <p:sldId id="384" r:id="rId24"/>
    <p:sldId id="385" r:id="rId25"/>
    <p:sldId id="387" r:id="rId26"/>
    <p:sldId id="336" r:id="rId27"/>
    <p:sldId id="349" r:id="rId28"/>
    <p:sldId id="376" r:id="rId29"/>
    <p:sldId id="388" r:id="rId30"/>
    <p:sldId id="389" r:id="rId31"/>
    <p:sldId id="390" r:id="rId32"/>
    <p:sldId id="391" r:id="rId33"/>
    <p:sldId id="328" r:id="rId34"/>
    <p:sldId id="392" r:id="rId35"/>
    <p:sldId id="365" r:id="rId36"/>
    <p:sldId id="371" r:id="rId37"/>
    <p:sldId id="372" r:id="rId38"/>
    <p:sldId id="403" r:id="rId39"/>
    <p:sldId id="373" r:id="rId40"/>
    <p:sldId id="404" r:id="rId41"/>
    <p:sldId id="374" r:id="rId42"/>
    <p:sldId id="368" r:id="rId43"/>
    <p:sldId id="344" r:id="rId44"/>
    <p:sldId id="393" r:id="rId45"/>
    <p:sldId id="395" r:id="rId46"/>
    <p:sldId id="399" r:id="rId47"/>
    <p:sldId id="400" r:id="rId48"/>
    <p:sldId id="401" r:id="rId49"/>
    <p:sldId id="402" r:id="rId50"/>
    <p:sldId id="375" r:id="rId51"/>
    <p:sldId id="359" r:id="rId52"/>
    <p:sldId id="396" r:id="rId53"/>
    <p:sldId id="340" r:id="rId54"/>
    <p:sldId id="333" r:id="rId55"/>
    <p:sldId id="398" r:id="rId56"/>
    <p:sldId id="366" r:id="rId57"/>
    <p:sldId id="397" r:id="rId58"/>
  </p:sldIdLst>
  <p:sldSz cx="9144000" cy="6858000" type="screen4x3"/>
  <p:notesSz cx="6954838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2757" autoAdjust="0"/>
  </p:normalViewPr>
  <p:slideViewPr>
    <p:cSldViewPr snapToGrid="0" snapToObjects="1">
      <p:cViewPr>
        <p:scale>
          <a:sx n="80" d="100"/>
          <a:sy n="80" d="100"/>
        </p:scale>
        <p:origin x="15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54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910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1963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1963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5684"/>
            <a:ext cx="3013763" cy="461963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775684"/>
            <a:ext cx="3013763" cy="461963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741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1963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1963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93ED03C-74D9-CE49-9C47-4F02E8DCD75D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8644"/>
            <a:ext cx="5563870" cy="4157663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5684"/>
            <a:ext cx="3013763" cy="461963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775684"/>
            <a:ext cx="3013763" cy="461963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6FD229A-77AA-2C48-96FE-4EFD1A98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69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0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 business cards,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79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35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0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16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2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Never too young for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229A-77AA-2C48-96FE-4EFD1A9883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1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01E-C650-BC49-8E5B-3F77C61063C4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GSAP~ Deaf-Blindness 101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25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5D52-E055-0D4F-88C3-914F1C0387FD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GSAP~ Deaf-Blindness 101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F61-00D8-F540-A00B-B236BD103E09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GSAP~ Deaf-Blindness 101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33AA-AB53-654C-9E98-943ECC446043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GSAP~ Deaf-Blindness 101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D95A-3AA0-984D-BAA8-28C496D3FD86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GSAP~ Deaf-Blindness 101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20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8D0B-028E-524D-BAB0-0BEA68840C8F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GSAP~ Deaf-Blindness 101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0214-29C2-DB4E-B50A-1FA9942F848A}" type="datetime1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GSAP~ Deaf-Blindness 101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733E-5175-1E44-8975-8DA3A552A2BD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GSAP~ Deaf-Blindness 101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6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F2FC-4F96-3445-9E8F-EE53AE5C6B7F}" type="datetime1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GSAP~ Deaf-Blindness 101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95DA3D4-038E-3B45-A391-A97C3D0EABB0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GSAP~ Deaf-Blindness 101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86A6-E448-E242-BFDE-5F17A3625D35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GSAP~ Deaf-Blindness 101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4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6797C2-DA20-9249-9A2E-3AB170F48E03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GSAP~ Deaf-Blindness 101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c.ncpublicschools.gov/disability-resources/deaf-blind/census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hargesyndrome.org/about-charge.as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blackwooda@ecu.edu" TargetMode="External"/><Relationship Id="rId2" Type="http://schemas.openxmlformats.org/officeDocument/2006/relationships/hyperlink" Target="mailto:Dorothy.Snyder@dpi.nc.govN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mberly.Harrell@dhhs.nc.gov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dep/topics/CustomizedEmployment.htm" TargetMode="External"/><Relationship Id="rId2" Type="http://schemas.openxmlformats.org/officeDocument/2006/relationships/hyperlink" Target="http://www.chargesyndrom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site=&amp;tbm=isch&amp;source=hp&amp;biw=1280&amp;bih=689&amp;q=interpreter&amp;oq=interpreter&amp;gs_l=img.12..0l10.2071.5765.0.8645.11.10.0.1.1.0.210.1214.5j4j1.10.0....0...1ac.1.64.img..0.11.1215.Ryq1wY67duQ#imgrc=wXW0AVJtSj5sJM%3A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search?q=Richard+Luecking&amp;filters=ufn:%22Richard+Luecking%22+sid:%226da74129-d8a3-dca9-d666-444b7c050907%22&amp;FORM=SNAPST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Transition and VR for Individuals with Deaf-Blindness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4" y="1952624"/>
            <a:ext cx="4386262" cy="3971925"/>
          </a:xfrm>
        </p:spPr>
      </p:pic>
    </p:spTree>
    <p:extLst>
      <p:ext uri="{BB962C8B-B14F-4D97-AF65-F5344CB8AC3E}">
        <p14:creationId xmlns:p14="http://schemas.microsoft.com/office/powerpoint/2010/main" val="388377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F2CA-D15E-4AC9-ADCA-01036E70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353F6-8131-4582-ACD9-03E60E09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Wide range in the combination of hearing and vision loss</a:t>
            </a:r>
          </a:p>
          <a:p>
            <a:r>
              <a:rPr lang="en-US" sz="2400" dirty="0"/>
              <a:t>Effects vary based on the person – some with severe hearing and vision loss perform well with no to minor adaptations. Some with very minor losses require extensive accommodations.</a:t>
            </a:r>
          </a:p>
          <a:p>
            <a:r>
              <a:rPr lang="en-US" sz="2400" dirty="0"/>
              <a:t>Many students with hearing and vision loss are lost among students with multiple disabilities – the sensory impairment is unnoticed or is discounted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8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Although VR doesn’t start with these young adults until they turn 14, it is important that they understand the journey that got them to the transition point</a:t>
            </a:r>
          </a:p>
          <a:p>
            <a:r>
              <a:rPr lang="en-US" sz="2800" dirty="0"/>
              <a:t>You need to know where they have been in order to know where they are going  </a:t>
            </a:r>
          </a:p>
          <a:p>
            <a:r>
              <a:rPr lang="en-US" sz="2800" dirty="0"/>
              <a:t>Remember, WIOA says work with the most significantly disabled. Collaboration is the key!</a:t>
            </a:r>
          </a:p>
        </p:txBody>
      </p:sp>
    </p:spTree>
    <p:extLst>
      <p:ext uri="{BB962C8B-B14F-4D97-AF65-F5344CB8AC3E}">
        <p14:creationId xmlns:p14="http://schemas.microsoft.com/office/powerpoint/2010/main" val="218099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8850-9C51-4A14-915B-57D5B8D4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ithos Pro Regular"/>
                <a:cs typeface="Lithos Pro Regular"/>
              </a:rPr>
              <a:t>Major causes of Deaf-Blindness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20F7-279C-4FBD-B45D-76E50860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Hereditary Syndrome Disorders (Usher syndrome, CHARGE syndrome, etc.)</a:t>
            </a:r>
          </a:p>
          <a:p>
            <a:r>
              <a:rPr lang="en-US" sz="2400" dirty="0"/>
              <a:t>Prematurity complications</a:t>
            </a:r>
          </a:p>
          <a:p>
            <a:r>
              <a:rPr lang="en-US" sz="2400" dirty="0"/>
              <a:t>Birth complications</a:t>
            </a:r>
          </a:p>
          <a:p>
            <a:r>
              <a:rPr lang="en-US" sz="2400" dirty="0"/>
              <a:t>Infections (Cytomegalovirus, Meningitis, etc.)</a:t>
            </a:r>
          </a:p>
          <a:p>
            <a:r>
              <a:rPr lang="en-US" sz="2400" dirty="0"/>
              <a:t>Severe Head Injury </a:t>
            </a:r>
          </a:p>
          <a:p>
            <a:r>
              <a:rPr lang="en-US" sz="2400" dirty="0"/>
              <a:t>Stroke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19EC-F111-4961-81CA-A113A54D7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Complications of Prematurity – 16%</a:t>
            </a:r>
          </a:p>
          <a:p>
            <a:r>
              <a:rPr lang="en-US" dirty="0"/>
              <a:t>CHARGE Syndrome – 10%</a:t>
            </a:r>
          </a:p>
          <a:p>
            <a:r>
              <a:rPr lang="en-US" dirty="0"/>
              <a:t>Hydrocephaly – 4%</a:t>
            </a:r>
          </a:p>
          <a:p>
            <a:r>
              <a:rPr lang="en-US" dirty="0"/>
              <a:t>Microcephaly – 4%</a:t>
            </a:r>
          </a:p>
          <a:p>
            <a:r>
              <a:rPr lang="en-US" dirty="0"/>
              <a:t>Usher Syndrome – 4%</a:t>
            </a:r>
          </a:p>
          <a:p>
            <a:r>
              <a:rPr lang="en-US" dirty="0" err="1"/>
              <a:t>Asphaxia</a:t>
            </a:r>
            <a:r>
              <a:rPr lang="en-US" dirty="0"/>
              <a:t> – 2.5%</a:t>
            </a:r>
          </a:p>
          <a:p>
            <a:r>
              <a:rPr lang="en-US" dirty="0"/>
              <a:t>Severe Head Injury – 2.5%</a:t>
            </a:r>
          </a:p>
          <a:p>
            <a:r>
              <a:rPr lang="en-US" dirty="0"/>
              <a:t>Unknown – 15%</a:t>
            </a:r>
          </a:p>
          <a:p>
            <a:r>
              <a:rPr lang="en-US" dirty="0"/>
              <a:t>86 % of the students on the census are “MU”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1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endParaRPr lang="en-US" sz="4000" dirty="0">
              <a:latin typeface="Lithos Pro Regular"/>
              <a:cs typeface="Lithos Pro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34599"/>
            <a:ext cx="7543800" cy="3886200"/>
          </a:xfrm>
        </p:spPr>
        <p:txBody>
          <a:bodyPr>
            <a:noAutofit/>
          </a:bodyPr>
          <a:lstStyle/>
          <a:p>
            <a:r>
              <a:rPr lang="en-US" sz="2800" dirty="0"/>
              <a:t>Approximately 90% of children with deaf-blindness have one or more additional disabilities or health problems; 75 % have two or more; 50% have three or more.  </a:t>
            </a:r>
          </a:p>
          <a:p>
            <a:r>
              <a:rPr lang="en-US" sz="2800" dirty="0"/>
              <a:t>For children with complex needs, hearing and vision loss may not yet be recognized or addressed.</a:t>
            </a:r>
          </a:p>
          <a:p>
            <a:r>
              <a:rPr lang="en-US" sz="2800" dirty="0"/>
              <a:t>Classifications other than deaf-blindness are often listed as a child’s primary diagnosis on the Individualized Family Service Plan (IFSP) or Individualized Education Plan (IEP).</a:t>
            </a:r>
          </a:p>
        </p:txBody>
      </p:sp>
    </p:spTree>
    <p:extLst>
      <p:ext uri="{BB962C8B-B14F-4D97-AF65-F5344CB8AC3E}">
        <p14:creationId xmlns:p14="http://schemas.microsoft.com/office/powerpoint/2010/main" val="309264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students with Deaf-Blindness and additional disabilities are served in school-aged program that is not on Occupational Course of Study track (OCS). Many are on the Extend 1 track.</a:t>
            </a:r>
          </a:p>
          <a:p>
            <a:r>
              <a:rPr lang="en-US" sz="2800" dirty="0"/>
              <a:t>Remember, one requirement of WIOA - most significantly disabled</a:t>
            </a:r>
          </a:p>
        </p:txBody>
      </p:sp>
    </p:spTree>
    <p:extLst>
      <p:ext uri="{BB962C8B-B14F-4D97-AF65-F5344CB8AC3E}">
        <p14:creationId xmlns:p14="http://schemas.microsoft.com/office/powerpoint/2010/main" val="29539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Lithos Pro Regular"/>
                <a:cs typeface="Lithos Pro Regular"/>
              </a:rPr>
              <a:t>Deaf-Blind Census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8218428" cy="4781550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2600" dirty="0"/>
          </a:p>
          <a:p>
            <a:r>
              <a:rPr lang="en-US" sz="2800" dirty="0"/>
              <a:t>Referrals are received from LEA’s, TVI’s, TOD, EC Directors, etc.</a:t>
            </a:r>
          </a:p>
          <a:p>
            <a:r>
              <a:rPr lang="en-US" sz="2600" dirty="0"/>
              <a:t>The census is required -  all school systems must complete annually and post using the DPI website</a:t>
            </a:r>
          </a:p>
          <a:p>
            <a:r>
              <a:rPr lang="en-US" sz="2600" dirty="0"/>
              <a:t>Teachers of the Hearing-Impaired, Family specialist, Family members, O&amp;M, PT’s, OT’s, SLP’s, School Psychologist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http://ec.ncpublicschools.gov/disability-resources/deaf-blind/census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3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04" y="2923486"/>
            <a:ext cx="7543800" cy="2003511"/>
          </a:xfrm>
        </p:spPr>
        <p:txBody>
          <a:bodyPr>
            <a:noAutofit/>
          </a:bodyPr>
          <a:lstStyle/>
          <a:p>
            <a:r>
              <a:rPr lang="en-US" sz="2800" dirty="0"/>
              <a:t>There are approximately 10,000 children and youth with deaf-blindness in the United States.</a:t>
            </a:r>
          </a:p>
          <a:p>
            <a:r>
              <a:rPr lang="en-US" sz="2800" dirty="0"/>
              <a:t>There were 280 children and youth with deaf-blindness reported in 2016 in North Carolina.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83707" y="1143026"/>
            <a:ext cx="69076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Deaf-blindness is an extremely low incidence disability</a:t>
            </a:r>
            <a:r>
              <a:rPr lang="en-US" sz="3600" dirty="0"/>
              <a:t>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213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761999" y="219098"/>
            <a:ext cx="2940315" cy="5399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Children with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deaf-blindness are often the ONLY one in their school or community with this diagnosis.   </a:t>
            </a:r>
          </a:p>
        </p:txBody>
      </p:sp>
      <p:pic>
        <p:nvPicPr>
          <p:cNvPr id="9" name="Picture 8" descr="Unknown.jpg 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83" y="1192608"/>
            <a:ext cx="2540000" cy="3200400"/>
          </a:xfrm>
          <a:prstGeom prst="rect">
            <a:avLst/>
          </a:prstGeom>
        </p:spPr>
      </p:pic>
      <p:pic>
        <p:nvPicPr>
          <p:cNvPr id="10" name="Picture 9" descr="Unknown.jpg c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42" y="2462743"/>
            <a:ext cx="2032000" cy="2679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999" y="6188102"/>
            <a:ext cx="52914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http://www.chargesyndrome.org/about-charge.asp</a:t>
            </a:r>
            <a:endParaRPr lang="en-US" sz="1600" dirty="0"/>
          </a:p>
          <a:p>
            <a:r>
              <a:rPr lang="en-US" sz="1600" dirty="0"/>
              <a:t>https://</a:t>
            </a:r>
            <a:r>
              <a:rPr lang="en-US" sz="1600" dirty="0" err="1"/>
              <a:t>www.gemssforschools.org</a:t>
            </a:r>
            <a:r>
              <a:rPr lang="en-US" sz="1600" dirty="0"/>
              <a:t>/conditions/charge/default</a:t>
            </a:r>
          </a:p>
        </p:txBody>
      </p:sp>
    </p:spTree>
    <p:extLst>
      <p:ext uri="{BB962C8B-B14F-4D97-AF65-F5344CB8AC3E}">
        <p14:creationId xmlns:p14="http://schemas.microsoft.com/office/powerpoint/2010/main" val="202268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DBB7-EC76-4085-ADBD-AB399525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Lithos Pro Regular"/>
                <a:cs typeface="Lithos Pro Regular"/>
              </a:rPr>
              <a:t>Challenges of  Deaf-Blindness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A4E5C-AC60-46A0-B6A7-D1CDB9D38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Anticipation</a:t>
            </a:r>
            <a:r>
              <a:rPr lang="en-US" dirty="0"/>
              <a:t> – what is going to happen to me, where am I going, who is with me</a:t>
            </a:r>
          </a:p>
          <a:p>
            <a:r>
              <a:rPr lang="en-US" dirty="0">
                <a:solidFill>
                  <a:schemeClr val="accent1"/>
                </a:solidFill>
              </a:rPr>
              <a:t>Motivation</a:t>
            </a:r>
            <a:r>
              <a:rPr lang="en-US" dirty="0"/>
              <a:t>- isolation and withdrawal, lack of exploration, interest in environment and people</a:t>
            </a:r>
          </a:p>
          <a:p>
            <a:r>
              <a:rPr lang="en-US" dirty="0">
                <a:solidFill>
                  <a:schemeClr val="accent1"/>
                </a:solidFill>
              </a:rPr>
              <a:t>Communication</a:t>
            </a:r>
            <a:r>
              <a:rPr lang="en-US" dirty="0"/>
              <a:t> -  language development, turn taking, interaction, socialization</a:t>
            </a:r>
          </a:p>
          <a:p>
            <a:r>
              <a:rPr lang="en-US" dirty="0">
                <a:solidFill>
                  <a:schemeClr val="accent1"/>
                </a:solidFill>
              </a:rPr>
              <a:t>Confirmation</a:t>
            </a:r>
            <a:r>
              <a:rPr lang="en-US" dirty="0"/>
              <a:t> – this is how things work, when I do this, this thing happens,  this thing does this action, this facial expression or tone of voice means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0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6844-801A-4F70-97F5-21E32E60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Transition?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08B8-099B-4492-8B1A-626757C8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a)  NC 1500-2.37  Transition Services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Transition services means a coordinated set of activities for a child with a disability that</a:t>
            </a:r>
          </a:p>
          <a:p>
            <a:pPr marL="457200" lvl="1" indent="0">
              <a:buNone/>
            </a:pPr>
            <a:r>
              <a:rPr lang="en-US" dirty="0"/>
              <a:t>(1) Is designed to be within a results-oriented process, that is focused on improving the academic and functional achievement of the child with a disability to facilitate the child’s movement from school to post-school activities, including postsecondary education, vocational education, integrated employment (including supported employment), continuing and adult education, adult services, independent living, or community participation; </a:t>
            </a:r>
          </a:p>
          <a:p>
            <a:pPr marL="457200" lvl="1" indent="0">
              <a:buNone/>
            </a:pPr>
            <a:r>
              <a:rPr lang="en-US" dirty="0"/>
              <a:t>(2) Is based on the individual child’s needs, taking into account the child’s strengths, preferences </a:t>
            </a:r>
          </a:p>
          <a:p>
            <a:pPr marL="457200" lvl="1" indent="0">
              <a:buNone/>
            </a:pPr>
            <a:r>
              <a:rPr lang="en-US" dirty="0"/>
              <a:t>and interests; and includes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5478-B3C9-4E77-9E94-602222F8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CAB1E-8DA6-4B14-8767-F5411D137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Learn most information incidentally - just by seeing and listening to what goes on around them</a:t>
            </a:r>
          </a:p>
          <a:p>
            <a:r>
              <a:rPr lang="en-US" sz="2400" dirty="0"/>
              <a:t>Concepts that are developed through observing and hearing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2A68-6BEB-45EC-ADE6-7DBF4DF2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Deaf-Blind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B6456-7B54-476D-8BC3-E8EAB3CFD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Incidental learning is difficult or does not occur</a:t>
            </a:r>
          </a:p>
          <a:p>
            <a:r>
              <a:rPr lang="en-US" sz="2400" dirty="0"/>
              <a:t>What is seen and heard may be distorted or pieces are missed</a:t>
            </a:r>
          </a:p>
          <a:p>
            <a:r>
              <a:rPr lang="en-US" sz="2400" dirty="0"/>
              <a:t>Hands-on experience and systematic instruction is essential to learning</a:t>
            </a:r>
          </a:p>
          <a:p>
            <a:r>
              <a:rPr lang="en-US" sz="2400" dirty="0"/>
              <a:t>These children learn differently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6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10784"/>
            <a:ext cx="8534400" cy="75895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Lithos Pro Regular"/>
                <a:cs typeface="Lithos Pro Regular"/>
              </a:rPr>
              <a:t>Learning Needs of Children Who are Deaf-Blind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23743" y="577450"/>
            <a:ext cx="8705088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cs typeface="Arial" pitchFamily="34" charset="0"/>
              </a:rPr>
              <a:t>Hands-on experiences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cs typeface="Arial" pitchFamily="34" charset="0"/>
              </a:rPr>
              <a:t>Active movement and exploration of their environment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cs typeface="Arial" pitchFamily="34" charset="0"/>
              </a:rPr>
              <a:t>Predictable, accessible schedules, consistency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cs typeface="Arial" pitchFamily="34" charset="0"/>
              </a:rPr>
              <a:t>Use of residual hearing and sight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cs typeface="Arial" pitchFamily="34" charset="0"/>
              </a:rPr>
              <a:t>High expectations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cs typeface="Arial" pitchFamily="34" charset="0"/>
              </a:rPr>
              <a:t>Trusting relationships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cs typeface="Arial" pitchFamily="34" charset="0"/>
              </a:rPr>
              <a:t>Communication! Communication! Communication!</a:t>
            </a:r>
          </a:p>
        </p:txBody>
      </p:sp>
    </p:spTree>
    <p:extLst>
      <p:ext uri="{BB962C8B-B14F-4D97-AF65-F5344CB8AC3E}">
        <p14:creationId xmlns:p14="http://schemas.microsoft.com/office/powerpoint/2010/main" val="152641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F366-2527-410B-A310-92C708CF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D796F-5CFB-45F7-83DC-C9A09535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exchanging our ideas, thoughts, and feelings</a:t>
            </a:r>
          </a:p>
          <a:p>
            <a:r>
              <a:rPr lang="en-US" sz="2400" dirty="0"/>
              <a:t>the way we connect with people</a:t>
            </a:r>
          </a:p>
          <a:p>
            <a:r>
              <a:rPr lang="en-US" sz="2400" dirty="0"/>
              <a:t>often challenging for people with deaf-blindness   </a:t>
            </a:r>
          </a:p>
          <a:p>
            <a:endParaRPr lang="en-US" sz="2400" dirty="0"/>
          </a:p>
          <a:p>
            <a:r>
              <a:rPr lang="en-US" sz="2400" dirty="0"/>
              <a:t>           </a:t>
            </a:r>
          </a:p>
          <a:p>
            <a:endParaRPr lang="en-US" dirty="0"/>
          </a:p>
        </p:txBody>
      </p:sp>
      <p:pic>
        <p:nvPicPr>
          <p:cNvPr id="4" name="Content Placeholder 3" descr="images.jpg">
            <a:extLst>
              <a:ext uri="{FF2B5EF4-FFF2-40B4-BE49-F238E27FC236}">
                <a16:creationId xmlns:a16="http://schemas.microsoft.com/office/drawing/2014/main" id="{96CDC741-63B2-46F4-BEAA-9335485D2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56" y="3333749"/>
            <a:ext cx="24669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11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5BCD-D005-4988-A2E9-258DE535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B92AA-E01F-4F94-9BBB-489976BA7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Individuals with deaf-blindness may use a variety of body movements, gestures, vocalizations, pictures, objects, sign language (visual or tactile), speech, augmentative/alternative systems, and other means to communicate.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0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D484-C079-4E85-B61F-87EB10B1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A670-F219-4B5A-BABF-287C5BB0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Accurately assessing a child’s communication skills, concept development, and optimal learning modalities is often challenging.</a:t>
            </a:r>
          </a:p>
          <a:p>
            <a:r>
              <a:rPr lang="en-US" sz="2400" b="1" dirty="0"/>
              <a:t>Standardized instruments are not typically appropriate</a:t>
            </a:r>
            <a:r>
              <a:rPr lang="en-US" sz="2400" dirty="0"/>
              <a:t>.</a:t>
            </a:r>
          </a:p>
          <a:p>
            <a:r>
              <a:rPr lang="en-US" sz="2400" dirty="0"/>
              <a:t>A team approach, including parents, friends, and educational professionals, works best!</a:t>
            </a:r>
          </a:p>
          <a:p>
            <a:r>
              <a:rPr lang="en-US" sz="2400" dirty="0"/>
              <a:t>COLLABORATION!!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28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300" dirty="0"/>
              <a:t>Most formal assessments are not standardized for students with visual and hearing loss</a:t>
            </a:r>
          </a:p>
          <a:p>
            <a:r>
              <a:rPr lang="en-US" sz="3300" dirty="0"/>
              <a:t>Results of standardized assessment need to be interpreted with careful consideration </a:t>
            </a:r>
          </a:p>
          <a:p>
            <a:r>
              <a:rPr lang="en-US" sz="3300" dirty="0"/>
              <a:t>The team should look at results and consider factors that influence the outcome (accommodations, time of day, fatigue. Etc.)</a:t>
            </a:r>
          </a:p>
          <a:p>
            <a:r>
              <a:rPr lang="en-US" sz="3300" dirty="0"/>
              <a:t>More to assessment than just the results </a:t>
            </a:r>
          </a:p>
          <a:p>
            <a:r>
              <a:rPr lang="en-US" sz="3300" dirty="0"/>
              <a:t>Vocational assessments for DB - Do they exist?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13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Need to consider what the child/young adult </a:t>
            </a:r>
            <a:r>
              <a:rPr lang="en-US" sz="2800" u="sng" dirty="0"/>
              <a:t>can</a:t>
            </a:r>
            <a:r>
              <a:rPr lang="en-US" sz="2800" dirty="0"/>
              <a:t> do, likes to do, wants to do</a:t>
            </a:r>
          </a:p>
          <a:p>
            <a:r>
              <a:rPr lang="en-US" sz="2800" dirty="0"/>
              <a:t>They may not do it the way we would but they get the job done</a:t>
            </a:r>
          </a:p>
          <a:p>
            <a:r>
              <a:rPr lang="en-US" sz="2800" dirty="0"/>
              <a:t>Remember, the “Communication Bubble” see, hear, smell</a:t>
            </a:r>
          </a:p>
        </p:txBody>
      </p:sp>
    </p:spTree>
    <p:extLst>
      <p:ext uri="{BB962C8B-B14F-4D97-AF65-F5344CB8AC3E}">
        <p14:creationId xmlns:p14="http://schemas.microsoft.com/office/powerpoint/2010/main" val="854654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B8AA-B498-4F3D-BA8F-096F2BE7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Helen Keller National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F13A-236F-46A0-9342-FDDCEE30D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DEAF-BLIND IMMERSION SEMINAR</a:t>
            </a:r>
          </a:p>
          <a:p>
            <a:r>
              <a:rPr lang="en-US" dirty="0"/>
              <a:t>5 days at HKNC in Sands Point, NY</a:t>
            </a:r>
          </a:p>
          <a:p>
            <a:pPr lvl="1"/>
            <a:r>
              <a:rPr lang="en-US" dirty="0"/>
              <a:t>Vocational</a:t>
            </a:r>
          </a:p>
          <a:p>
            <a:pPr lvl="1"/>
            <a:r>
              <a:rPr lang="en-US" dirty="0"/>
              <a:t>Lifestyle Assessment</a:t>
            </a:r>
          </a:p>
          <a:p>
            <a:pPr lvl="1"/>
            <a:r>
              <a:rPr lang="en-US" dirty="0"/>
              <a:t>Communication systems</a:t>
            </a:r>
          </a:p>
          <a:p>
            <a:pPr lvl="1"/>
            <a:r>
              <a:rPr lang="en-US" dirty="0"/>
              <a:t>Low vision and audiology </a:t>
            </a:r>
          </a:p>
          <a:p>
            <a:pPr lvl="1"/>
            <a:r>
              <a:rPr lang="en-US" dirty="0"/>
              <a:t>Environment Assessment</a:t>
            </a:r>
          </a:p>
          <a:p>
            <a:r>
              <a:rPr lang="en-US" dirty="0"/>
              <a:t>JJ’s Journey  https://nationaldb.org/pages/show/jacobs-journey?cms=true</a:t>
            </a:r>
          </a:p>
        </p:txBody>
      </p:sp>
    </p:spTree>
    <p:extLst>
      <p:ext uri="{BB962C8B-B14F-4D97-AF65-F5344CB8AC3E}">
        <p14:creationId xmlns:p14="http://schemas.microsoft.com/office/powerpoint/2010/main" val="4000814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2126-7995-4D9C-873A-124E478D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0939-EB88-40DB-BB33-EC01B784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Assessing Communication and Learning in Young Children Who are Deafblind or Who Have Multiple Disabilities (free, online) </a:t>
            </a:r>
            <a:r>
              <a:rPr lang="en-US" dirty="0">
                <a:solidFill>
                  <a:schemeClr val="accent1"/>
                </a:solidFill>
              </a:rPr>
              <a:t>http://www.designtolearn.com/uploaded/pdf/DeafBlindAssessmentGuide.pdf</a:t>
            </a:r>
          </a:p>
          <a:p>
            <a:r>
              <a:rPr lang="en-US" dirty="0"/>
              <a:t>The Communication Matrix (free, online) </a:t>
            </a:r>
            <a:r>
              <a:rPr lang="en-US" dirty="0">
                <a:solidFill>
                  <a:schemeClr val="accent1"/>
                </a:solidFill>
              </a:rPr>
              <a:t>https://www.communicationmatrix.org/</a:t>
            </a:r>
          </a:p>
          <a:p>
            <a:r>
              <a:rPr lang="en-US" dirty="0" err="1"/>
              <a:t>HomeTalk</a:t>
            </a:r>
            <a:r>
              <a:rPr lang="en-US" dirty="0"/>
              <a:t>- a Family Assessment of Children who are Deafblind (free, online) </a:t>
            </a:r>
            <a:r>
              <a:rPr lang="en-US" dirty="0">
                <a:solidFill>
                  <a:schemeClr val="accent1"/>
                </a:solidFill>
              </a:rPr>
              <a:t>https://www.designtolearn.com/uploaded/pdf/HomeTalk.pdf</a:t>
            </a:r>
          </a:p>
          <a:p>
            <a:r>
              <a:rPr lang="en-US" dirty="0"/>
              <a:t>Reach for the Stars…Planning for the Future (purchase) </a:t>
            </a:r>
            <a:r>
              <a:rPr lang="en-US" dirty="0">
                <a:solidFill>
                  <a:schemeClr val="accent1"/>
                </a:solidFill>
              </a:rPr>
              <a:t>https://shop.aph.org/webapp/wcs/stores/servlet/Product_Reach%20for%20the%20Stars,%20Planning%20for%20the%20Future,%20Braille_28938353P_10001_11051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820C5-25AC-482D-B88D-70F3312D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Instruction; </a:t>
            </a:r>
          </a:p>
          <a:p>
            <a:pPr marL="0" indent="0">
              <a:buNone/>
            </a:pPr>
            <a:r>
              <a:rPr lang="en-US" dirty="0"/>
              <a:t>(ii) Related services; </a:t>
            </a:r>
          </a:p>
          <a:p>
            <a:pPr marL="0" indent="0">
              <a:buNone/>
            </a:pPr>
            <a:r>
              <a:rPr lang="en-US" dirty="0"/>
              <a:t>(iii) Community experiences; </a:t>
            </a:r>
          </a:p>
          <a:p>
            <a:pPr marL="0" indent="0">
              <a:buNone/>
            </a:pPr>
            <a:r>
              <a:rPr lang="en-US" dirty="0"/>
              <a:t>(iv) The development of employment and other post-school adult living objectives; and </a:t>
            </a:r>
          </a:p>
          <a:p>
            <a:pPr marL="0" indent="0">
              <a:buNone/>
            </a:pPr>
            <a:r>
              <a:rPr lang="en-US" dirty="0"/>
              <a:t>(v) If appropriate, acquisition of daily living skills and functional vocational evaluation.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57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C345-FFBB-4392-BB27-F78636C3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78AB-0195-4B5B-9E3A-55C725E71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Classroom Observation Instrument for Educational Environments Serving Students with Deaf-Blindness http://documents.nationaldb.org/products/coi-2006.pdf</a:t>
            </a:r>
          </a:p>
          <a:p>
            <a:r>
              <a:rPr lang="en-US" sz="2400" dirty="0"/>
              <a:t>School Inventory of Problem Solving Skills    http://www.designtolearn.com/products/problem_solving</a:t>
            </a:r>
          </a:p>
          <a:p>
            <a:r>
              <a:rPr lang="en-US" sz="2400" dirty="0"/>
              <a:t>Career Planning Begins with Assessment: A Guide for Professionals Serving Youth with Educational and Career Challenges (2005) www.ncwd-youth.info/career-planning-begins</a:t>
            </a:r>
            <a:r>
              <a:rPr lang="en-US" sz="2400" b="1" dirty="0"/>
              <a:t>-</a:t>
            </a:r>
            <a:r>
              <a:rPr lang="en-US" sz="2400" dirty="0"/>
              <a:t>with-assessment</a:t>
            </a:r>
          </a:p>
          <a:p>
            <a:r>
              <a:rPr lang="en-US" sz="2400" dirty="0"/>
              <a:t>***Follow The Child (Jan van Dijk and David Brown)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45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C014-5931-4819-AFC7-628575E3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B9F8-3D16-4ABF-B694-43F3EC914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/>
              <a:t>An Intervener is a person who consistently works one-to-one with a person with deaf-blindness to:</a:t>
            </a:r>
          </a:p>
          <a:p>
            <a:r>
              <a:rPr lang="en-US" sz="11200" dirty="0"/>
              <a:t>Provide support for social-emotional well-being</a:t>
            </a:r>
          </a:p>
          <a:p>
            <a:r>
              <a:rPr lang="en-US" sz="11200" dirty="0"/>
              <a:t>Provide support for development and use of communication</a:t>
            </a:r>
          </a:p>
          <a:p>
            <a:r>
              <a:rPr lang="en-US" sz="11200" dirty="0"/>
              <a:t>Provide access to sensory information</a:t>
            </a:r>
          </a:p>
          <a:p>
            <a:r>
              <a:rPr lang="en-US" sz="11200" dirty="0"/>
              <a:t>Connection to the world</a:t>
            </a:r>
          </a:p>
          <a:p>
            <a:endParaRPr lang="en-US" sz="1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http://theutscmessenger.com/wp/wp-content/uploads/2011/04/deafblind.jpg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80ACF-EE3A-4BC8-8430-FCD6698A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343" y="4762500"/>
            <a:ext cx="2609314" cy="1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89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0E906-11CC-4058-9BFA-A88B5358F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l="13135" r="1019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DC5A0E5-796B-40E3-A81F-29ABF195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Lithos Pro Regular"/>
                <a:cs typeface="Lithos Pro Regular"/>
              </a:rPr>
              <a:t>Families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8504A-D657-4444-946C-D44D4E80A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Family-Professional Partnerships are essential for  promoting optimal outcomes for children with deaf-blindness. 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Parents should be supported in their role as advocates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Siblings often experience unique joys and frustrations in their role and may benefit from sibling support programs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8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Post-Secondary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all children who are DB, post-secondary transition planning should start early, </a:t>
            </a:r>
            <a:r>
              <a:rPr lang="en-US" sz="2800" b="1" dirty="0"/>
              <a:t>at least </a:t>
            </a:r>
            <a:r>
              <a:rPr lang="en-US" sz="2800" dirty="0"/>
              <a:t>by age 14 </a:t>
            </a:r>
          </a:p>
          <a:p>
            <a:r>
              <a:rPr lang="en-US" sz="2800" dirty="0"/>
              <a:t>“He’s 11? That’s too late.” Quote in response to age of a child with DB during a transition session.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93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B06E-9C37-4FAD-B203-01FDAE59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Pre-employment Transition Services (PETS)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E2A0-1E3C-4809-8FC2-41DDDBB90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defTabSz="685800">
              <a:spcBef>
                <a:spcPts val="75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b="1" dirty="0">
                <a:latin typeface="MS Reference Sans Serif" panose="020B0604030504040204" pitchFamily="34" charset="0"/>
                <a:cs typeface="Aharoni" panose="02010803020104030203" pitchFamily="2" charset="-79"/>
              </a:rPr>
              <a:t>Student Job Exploration Counseling- </a:t>
            </a:r>
            <a:r>
              <a:rPr lang="en-US" dirty="0">
                <a:latin typeface="MS Reference Sans Serif" panose="020B0604030504040204" pitchFamily="34" charset="0"/>
                <a:cs typeface="Aharoni" panose="02010803020104030203" pitchFamily="2" charset="-79"/>
              </a:rPr>
              <a:t>student career counseling activities</a:t>
            </a:r>
          </a:p>
          <a:p>
            <a:pPr marL="342900" lvl="0" indent="-342900" defTabSz="685800">
              <a:spcBef>
                <a:spcPts val="75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b="1" dirty="0">
                <a:latin typeface="MS Reference Sans Serif" panose="020B0604030504040204" pitchFamily="34" charset="0"/>
                <a:cs typeface="Aharoni" panose="02010803020104030203" pitchFamily="2" charset="-79"/>
              </a:rPr>
              <a:t>Student Work Based Learning Experience - </a:t>
            </a:r>
            <a:r>
              <a:rPr lang="en-US" dirty="0">
                <a:latin typeface="MS Reference Sans Serif" panose="020B0604030504040204" pitchFamily="34" charset="0"/>
                <a:cs typeface="Aharoni" panose="02010803020104030203" pitchFamily="2" charset="-79"/>
              </a:rPr>
              <a:t>student work experience</a:t>
            </a:r>
          </a:p>
          <a:p>
            <a:pPr marL="342900" lvl="0" indent="-342900" defTabSz="685800">
              <a:spcBef>
                <a:spcPts val="75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b="1" dirty="0">
                <a:latin typeface="MS Reference Sans Serif" panose="020B0604030504040204" pitchFamily="34" charset="0"/>
                <a:cs typeface="Aharoni" panose="02010803020104030203" pitchFamily="2" charset="-79"/>
              </a:rPr>
              <a:t>Student Counseling on Transition/Higher Ed Training Opportunities-</a:t>
            </a:r>
            <a:r>
              <a:rPr lang="en-US" dirty="0">
                <a:latin typeface="MS Reference Sans Serif" panose="020B0604030504040204" pitchFamily="34" charset="0"/>
                <a:cs typeface="Aharoni" panose="02010803020104030203" pitchFamily="2" charset="-79"/>
              </a:rPr>
              <a:t> student career prep counseling/education regarding higher education and career training opportunities</a:t>
            </a:r>
          </a:p>
          <a:p>
            <a:pPr marL="342900" lvl="0" indent="-342900" defTabSz="685800">
              <a:spcBef>
                <a:spcPts val="75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b="1" dirty="0">
                <a:latin typeface="MS Reference Sans Serif" panose="020B0604030504040204" pitchFamily="34" charset="0"/>
                <a:cs typeface="Aharoni" panose="02010803020104030203" pitchFamily="2" charset="-79"/>
              </a:rPr>
              <a:t>Student Workplace Readiness Training-</a:t>
            </a:r>
            <a:r>
              <a:rPr lang="en-US" dirty="0">
                <a:latin typeface="MS Reference Sans Serif" panose="020B0604030504040204" pitchFamily="34" charset="0"/>
                <a:cs typeface="Aharoni" panose="02010803020104030203" pitchFamily="2" charset="-79"/>
              </a:rPr>
              <a:t> training to develop social and independent living skills as a part of pre-employment training</a:t>
            </a:r>
          </a:p>
          <a:p>
            <a:pPr marL="342900" lvl="0" indent="-342900" defTabSz="685800">
              <a:spcBef>
                <a:spcPts val="75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b="1" dirty="0">
                <a:latin typeface="MS Reference Sans Serif" panose="020B0604030504040204" pitchFamily="34" charset="0"/>
                <a:cs typeface="Aharoni" panose="02010803020104030203" pitchFamily="2" charset="-79"/>
              </a:rPr>
              <a:t>Student Self-Advocacy Training- </a:t>
            </a:r>
            <a:r>
              <a:rPr lang="en-US" dirty="0">
                <a:latin typeface="MS Reference Sans Serif" panose="020B0604030504040204" pitchFamily="34" charset="0"/>
                <a:cs typeface="Aharoni" panose="02010803020104030203" pitchFamily="2" charset="-79"/>
              </a:rPr>
              <a:t>peer mentoring and other forms of self-advocacy training</a:t>
            </a:r>
          </a:p>
          <a:p>
            <a:pPr marL="342900" lvl="0" indent="-342900" defTabSz="685800">
              <a:spcBef>
                <a:spcPts val="75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latin typeface="MS Reference Sans Serif" panose="020B0604030504040204" pitchFamily="34" charset="0"/>
                <a:cs typeface="Aharoni" panose="02010803020104030203" pitchFamily="2" charset="-79"/>
              </a:rPr>
              <a:t>15% of funding set aside for PETS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99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7EE9-9AD9-4DC5-8C38-740F1A30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79E9-89DF-4134-8C3F-5D7A933A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523876"/>
            <a:ext cx="8410575" cy="481012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defRPr/>
            </a:pPr>
            <a:r>
              <a:rPr lang="en-US" sz="2400" dirty="0"/>
              <a:t>Pre-Employment and Transition Services (PETS)</a:t>
            </a:r>
          </a:p>
          <a:p>
            <a:pPr>
              <a:defRPr/>
            </a:pPr>
            <a:r>
              <a:rPr lang="en-US" dirty="0">
                <a:latin typeface="MS Reference Sans Serif" panose="020B0604030504040204" pitchFamily="34" charset="0"/>
              </a:rPr>
              <a:t>The starting point for VR transition services (age 14)</a:t>
            </a:r>
          </a:p>
          <a:p>
            <a:pPr>
              <a:defRPr/>
            </a:pPr>
            <a:r>
              <a:rPr lang="en-US" dirty="0">
                <a:latin typeface="MS Reference Sans Serif" panose="020B0604030504040204" pitchFamily="34" charset="0"/>
              </a:rPr>
              <a:t>Emphasizes key activities for preparing young people for vocational outcomes</a:t>
            </a:r>
          </a:p>
          <a:p>
            <a:pPr>
              <a:defRPr/>
            </a:pPr>
            <a:r>
              <a:rPr lang="en-US" dirty="0">
                <a:latin typeface="MS Reference Sans Serif" panose="020B0604030504040204" pitchFamily="34" charset="0"/>
              </a:rPr>
              <a:t>Requires that VR Set Aside 15% of federal grant for PETS </a:t>
            </a:r>
            <a:endParaRPr lang="en-US" b="1" dirty="0">
              <a:latin typeface="MS Reference Sans Serif" panose="020B0604030504040204" pitchFamily="34" charset="0"/>
            </a:endParaRPr>
          </a:p>
          <a:p>
            <a:pPr>
              <a:defRPr/>
            </a:pPr>
            <a:r>
              <a:rPr lang="en-US" dirty="0">
                <a:latin typeface="MS Reference Sans Serif" panose="020B0604030504040204" pitchFamily="34" charset="0"/>
              </a:rPr>
              <a:t>Introduces the concept of serving those who are “potentially eligible” for VR services</a:t>
            </a:r>
          </a:p>
          <a:p>
            <a:pPr>
              <a:defRPr/>
            </a:pPr>
            <a:r>
              <a:rPr lang="en-US" dirty="0">
                <a:latin typeface="MS Reference Sans Serif" panose="020B0604030504040204" pitchFamily="34" charset="0"/>
              </a:rPr>
              <a:t>Defines the ability to provide VR transition services to groups</a:t>
            </a:r>
          </a:p>
        </p:txBody>
      </p:sp>
    </p:spTree>
    <p:extLst>
      <p:ext uri="{BB962C8B-B14F-4D97-AF65-F5344CB8AC3E}">
        <p14:creationId xmlns:p14="http://schemas.microsoft.com/office/powerpoint/2010/main" val="4132808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D1B6F-BB20-4A48-9943-DC4D03E44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2" r="25848"/>
          <a:stretch/>
        </p:blipFill>
        <p:spPr>
          <a:xfrm>
            <a:off x="799188" y="771526"/>
            <a:ext cx="3374810" cy="3714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76655C-F959-4ED3-9427-A9B87F0F64AB}"/>
              </a:ext>
            </a:extLst>
          </p:cNvPr>
          <p:cNvSpPr/>
          <p:nvPr/>
        </p:nvSpPr>
        <p:spPr>
          <a:xfrm>
            <a:off x="4591050" y="1720840"/>
            <a:ext cx="4076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Transition - Required component of the IEP when the student reaches 14 years of age or </a:t>
            </a:r>
            <a:r>
              <a:rPr lang="en-US" sz="2400" u="sng" dirty="0"/>
              <a:t>earlier if deemed necessary</a:t>
            </a:r>
          </a:p>
          <a:p>
            <a:r>
              <a:rPr lang="en-US" sz="2400" dirty="0"/>
              <a:t>Form DEC 4a to be completed at age 14 and annually thereafter</a:t>
            </a:r>
          </a:p>
          <a:p>
            <a:pPr lvl="1"/>
            <a:r>
              <a:rPr lang="en-US" dirty="0"/>
              <a:t>student’s strengths</a:t>
            </a:r>
          </a:p>
          <a:p>
            <a:pPr lvl="1"/>
            <a:r>
              <a:rPr lang="en-US" dirty="0"/>
              <a:t>preferences</a:t>
            </a:r>
          </a:p>
          <a:p>
            <a:pPr lvl="1"/>
            <a:r>
              <a:rPr lang="en-US" dirty="0"/>
              <a:t>interests                           </a:t>
            </a:r>
          </a:p>
          <a:p>
            <a:pPr lvl="1"/>
            <a:r>
              <a:rPr lang="en-US" dirty="0"/>
              <a:t>needs </a:t>
            </a:r>
          </a:p>
        </p:txBody>
      </p:sp>
    </p:spTree>
    <p:extLst>
      <p:ext uri="{BB962C8B-B14F-4D97-AF65-F5344CB8AC3E}">
        <p14:creationId xmlns:p14="http://schemas.microsoft.com/office/powerpoint/2010/main" val="2170178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B15F-795E-4FD7-8583-895E77C4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32A53-6439-48AD-A1FD-2333BC4D4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895475"/>
            <a:ext cx="8229599" cy="35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1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928F-6B14-4E11-B15C-AB3E3393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6E12-CCB0-4B78-A453-904D4571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Individualized </a:t>
            </a:r>
          </a:p>
          <a:p>
            <a:r>
              <a:rPr lang="en-US" dirty="0"/>
              <a:t>Input from the individual and assessments (gathering information)</a:t>
            </a:r>
          </a:p>
          <a:p>
            <a:r>
              <a:rPr lang="en-US" dirty="0"/>
              <a:t>Build on current interest</a:t>
            </a:r>
          </a:p>
          <a:p>
            <a:r>
              <a:rPr lang="en-US" dirty="0"/>
              <a:t>Offer various types of employment opportunities and various experiences</a:t>
            </a:r>
          </a:p>
          <a:p>
            <a:r>
              <a:rPr lang="en-US" dirty="0"/>
              <a:t>All the information is for the purpose of preparing students for adult life</a:t>
            </a:r>
          </a:p>
          <a:p>
            <a:r>
              <a:rPr lang="en-US" dirty="0"/>
              <a:t>Person Centered Planning – to get the students preferences, what a good day looks like for them</a:t>
            </a:r>
          </a:p>
        </p:txBody>
      </p:sp>
    </p:spTree>
    <p:extLst>
      <p:ext uri="{BB962C8B-B14F-4D97-AF65-F5344CB8AC3E}">
        <p14:creationId xmlns:p14="http://schemas.microsoft.com/office/powerpoint/2010/main" val="3436498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F551-5DF1-4657-94B8-3213ABA6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Self-Advocacy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614E7-468C-4FF8-8720-584B89431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866900"/>
            <a:ext cx="84010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D1C1-BA14-4532-B853-C03F9B1D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457200"/>
            <a:ext cx="8077200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(b)  Transition services for children with disabilities may be special education, if provided as specially </a:t>
            </a:r>
          </a:p>
          <a:p>
            <a:pPr marL="0" indent="0">
              <a:buNone/>
            </a:pPr>
            <a:r>
              <a:rPr lang="en-US" dirty="0"/>
              <a:t>designed instruction; or a related service, if required to assist a child with a disability to benefit </a:t>
            </a:r>
          </a:p>
          <a:p>
            <a:pPr marL="0" indent="0">
              <a:buNone/>
            </a:pPr>
            <a:r>
              <a:rPr lang="en-US" dirty="0"/>
              <a:t>from special education. </a:t>
            </a:r>
          </a:p>
          <a:p>
            <a:pPr marL="0" indent="0">
              <a:buNone/>
            </a:pPr>
            <a:r>
              <a:rPr lang="en-US" dirty="0"/>
              <a:t>(Authority: 20 U.S.C. 1401(34); 34 CFR 300.43</a:t>
            </a:r>
          </a:p>
          <a:p>
            <a:pPr marL="0" indent="0">
              <a:buNone/>
            </a:pPr>
            <a:r>
              <a:rPr lang="en-US" dirty="0"/>
              <a:t>From Policies Governing Services for Children with Disabilities – July 2014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07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609E-D8E6-4861-AB33-63D3B415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8E6B-0FE7-4FEB-8DE2-FB821CD6F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Communication – request assistance, express wants and needs, conversations, meaningful relationships</a:t>
            </a:r>
          </a:p>
          <a:p>
            <a:r>
              <a:rPr lang="en-US" dirty="0"/>
              <a:t>Self-Care – participate in or make needs known in dressing, hygiene, grooming, toileting</a:t>
            </a:r>
          </a:p>
          <a:p>
            <a:r>
              <a:rPr lang="en-US" dirty="0"/>
              <a:t>Home management – pay bills, cleaning, laundry</a:t>
            </a:r>
          </a:p>
          <a:p>
            <a:r>
              <a:rPr lang="en-US" dirty="0"/>
              <a:t>Nutrition and meal preparation </a:t>
            </a:r>
          </a:p>
          <a:p>
            <a:r>
              <a:rPr lang="en-US" dirty="0"/>
              <a:t>Deal with change/unexpected events appropriately</a:t>
            </a:r>
          </a:p>
          <a:p>
            <a:r>
              <a:rPr lang="en-US" dirty="0"/>
              <a:t>Responsibility for medical issues</a:t>
            </a:r>
          </a:p>
          <a:p>
            <a:r>
              <a:rPr lang="en-US" dirty="0"/>
              <a:t>Respond appropriately to emergency situations</a:t>
            </a:r>
          </a:p>
          <a:p>
            <a:r>
              <a:rPr lang="en-US" dirty="0"/>
              <a:t>Community involvement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43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8235-7100-4CEC-B6E7-509B53B7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BD368-05AB-4F7C-8095-1B712388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exploration</a:t>
            </a:r>
          </a:p>
          <a:p>
            <a:r>
              <a:rPr lang="en-US" dirty="0"/>
              <a:t>Job shadowing</a:t>
            </a:r>
          </a:p>
          <a:p>
            <a:r>
              <a:rPr lang="en-US" dirty="0"/>
              <a:t>Work sampling</a:t>
            </a:r>
          </a:p>
          <a:p>
            <a:r>
              <a:rPr lang="en-US" dirty="0"/>
              <a:t>Service Learning/Volunteer</a:t>
            </a:r>
          </a:p>
          <a:p>
            <a:r>
              <a:rPr lang="en-US" dirty="0"/>
              <a:t>Apprenticeships</a:t>
            </a:r>
          </a:p>
          <a:p>
            <a:r>
              <a:rPr lang="en-US" dirty="0"/>
              <a:t>Paid work experience</a:t>
            </a:r>
          </a:p>
          <a:p>
            <a:r>
              <a:rPr lang="en-US" dirty="0"/>
              <a:t>Internship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23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C796-120D-4F95-B11A-899B9B28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job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97AB-616D-4388-96F5-56A402E36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Job coach</a:t>
            </a:r>
          </a:p>
          <a:p>
            <a:r>
              <a:rPr lang="en-US" sz="2400" dirty="0"/>
              <a:t>Interpreter</a:t>
            </a:r>
          </a:p>
          <a:p>
            <a:r>
              <a:rPr lang="en-US" sz="2400" dirty="0"/>
              <a:t>Intervener or SSP</a:t>
            </a:r>
          </a:p>
          <a:p>
            <a:r>
              <a:rPr lang="en-US" sz="2400" dirty="0"/>
              <a:t>Peers (with and without disabilities)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20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Customized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Customized employment. Put it in your WIOA vocabulary!</a:t>
            </a:r>
          </a:p>
          <a:p>
            <a:r>
              <a:rPr lang="en-US" sz="2800" dirty="0"/>
              <a:t>Recognized and defined by the Department of Labor- Office of Disabilities Employment Policy 2001</a:t>
            </a:r>
          </a:p>
        </p:txBody>
      </p:sp>
    </p:spTree>
    <p:extLst>
      <p:ext uri="{BB962C8B-B14F-4D97-AF65-F5344CB8AC3E}">
        <p14:creationId xmlns:p14="http://schemas.microsoft.com/office/powerpoint/2010/main" val="549999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381D-E150-4D26-B4C2-81CAD0C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00A2-F0D5-43C9-8FB0-79CAE3FB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Individualized employment for a job seeker and the employer, including self-employment</a:t>
            </a:r>
          </a:p>
          <a:p>
            <a:r>
              <a:rPr lang="en-US" sz="2800" dirty="0"/>
              <a:t>Based on the strengths, needs, and interest of the job seeker</a:t>
            </a:r>
          </a:p>
          <a:p>
            <a:pPr lvl="1"/>
            <a:r>
              <a:rPr lang="en-US" sz="2800" dirty="0"/>
              <a:t>Task reassignment – duties of existing job assigned to a new job </a:t>
            </a:r>
          </a:p>
          <a:p>
            <a:pPr lvl="1"/>
            <a:r>
              <a:rPr lang="en-US" sz="2800" dirty="0"/>
              <a:t>Job carving –modification of an existing job</a:t>
            </a:r>
          </a:p>
          <a:p>
            <a:pPr lvl="1"/>
            <a:r>
              <a:rPr lang="en-US" sz="2800" dirty="0"/>
              <a:t>Job sharing – Two or more people share tasks based on each other’s strengths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79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84FC-BDC5-4EBC-B144-BB1E2B08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or Customized?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6FA0E-D57C-4C5C-AEBD-8646CF9431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Supported Employment</a:t>
            </a:r>
          </a:p>
          <a:p>
            <a:r>
              <a:rPr lang="en-US" dirty="0"/>
              <a:t>Third Party Contract</a:t>
            </a:r>
          </a:p>
          <a:p>
            <a:r>
              <a:rPr lang="en-US" dirty="0"/>
              <a:t>Job coach fades after 90 days </a:t>
            </a:r>
          </a:p>
          <a:p>
            <a:r>
              <a:rPr lang="en-US" dirty="0"/>
              <a:t>Ultimate goal competitive employment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D8A24-6DDF-44B2-B358-1C51CC87DE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Customized Employment</a:t>
            </a:r>
          </a:p>
          <a:p>
            <a:r>
              <a:rPr lang="en-US" dirty="0"/>
              <a:t>May mean self-employment</a:t>
            </a:r>
          </a:p>
          <a:p>
            <a:r>
              <a:rPr lang="en-US" dirty="0"/>
              <a:t>Fit the job to the person</a:t>
            </a:r>
          </a:p>
          <a:p>
            <a:r>
              <a:rPr lang="en-US" dirty="0"/>
              <a:t>Ultimate goal competitive 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2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E10D-0410-47EF-869A-A3BA1DB8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980F4-3DAC-45DB-BEC2-5303ED420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advantages:</a:t>
            </a:r>
          </a:p>
          <a:p>
            <a:r>
              <a:rPr lang="en-US" dirty="0"/>
              <a:t>Set your own hours</a:t>
            </a:r>
          </a:p>
          <a:p>
            <a:r>
              <a:rPr lang="en-US" dirty="0"/>
              <a:t>Vary the routine a little or a lot</a:t>
            </a:r>
          </a:p>
          <a:p>
            <a:r>
              <a:rPr lang="en-US" dirty="0"/>
              <a:t>Frequent breaks</a:t>
            </a:r>
          </a:p>
          <a:p>
            <a:r>
              <a:rPr lang="en-US" dirty="0"/>
              <a:t>After overhead, all $$$ is yours</a:t>
            </a:r>
          </a:p>
          <a:p>
            <a:r>
              <a:rPr lang="en-US" dirty="0"/>
              <a:t>No work place politics</a:t>
            </a:r>
          </a:p>
          <a:p>
            <a:r>
              <a:rPr lang="en-US" dirty="0"/>
              <a:t>Around your family all the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07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AE1A-BBE6-42E4-80B0-B5615F34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56D33-9024-427D-A70C-4B4FBBF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disadvantages:</a:t>
            </a:r>
          </a:p>
          <a:p>
            <a:r>
              <a:rPr lang="en-US" dirty="0"/>
              <a:t>Isolation, no opportunity for work friendships</a:t>
            </a:r>
          </a:p>
          <a:p>
            <a:r>
              <a:rPr lang="en-US" dirty="0"/>
              <a:t>Set up your own 401k</a:t>
            </a:r>
          </a:p>
          <a:p>
            <a:r>
              <a:rPr lang="en-US" dirty="0"/>
              <a:t>Taxes – responsible for them</a:t>
            </a:r>
          </a:p>
          <a:p>
            <a:r>
              <a:rPr lang="en-US" dirty="0"/>
              <a:t>No “paid” vacation time</a:t>
            </a:r>
          </a:p>
          <a:p>
            <a:r>
              <a:rPr lang="en-US" dirty="0"/>
              <a:t>Must pay for all your own office supplies</a:t>
            </a:r>
          </a:p>
          <a:p>
            <a:r>
              <a:rPr lang="en-US" dirty="0"/>
              <a:t>Around your family all the time</a:t>
            </a:r>
          </a:p>
          <a:p>
            <a:r>
              <a:rPr lang="en-US" dirty="0"/>
              <a:t>Because no community employment was offered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70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C443-51A3-4E6A-8DBD-0884BF9D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and social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D62A9-40B1-450C-9573-CD9D1993E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Shop for materials</a:t>
            </a:r>
          </a:p>
          <a:p>
            <a:pPr lvl="1"/>
            <a:r>
              <a:rPr lang="en-US" dirty="0"/>
              <a:t>Lists and inventories</a:t>
            </a:r>
          </a:p>
          <a:p>
            <a:pPr lvl="1"/>
            <a:r>
              <a:rPr lang="en-US" dirty="0"/>
              <a:t>Where to get materials – stores, online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Money – pay for supplies</a:t>
            </a:r>
          </a:p>
          <a:p>
            <a:r>
              <a:rPr lang="en-US" dirty="0"/>
              <a:t>Community inclusion</a:t>
            </a:r>
          </a:p>
          <a:p>
            <a:r>
              <a:rPr lang="en-US" dirty="0"/>
              <a:t>Craft fair or similar to sell item or self if a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1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5B93-56AF-4CEF-8A39-F95585B9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Self-employment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CD092-9B5E-4E71-8E19-1B4F9336A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Decorate mugs</a:t>
            </a:r>
          </a:p>
          <a:p>
            <a:r>
              <a:rPr lang="en-US" dirty="0"/>
              <a:t>Make greeting cards</a:t>
            </a:r>
          </a:p>
          <a:p>
            <a:r>
              <a:rPr lang="en-US" dirty="0"/>
              <a:t>Paper shredding</a:t>
            </a:r>
          </a:p>
          <a:p>
            <a:r>
              <a:rPr lang="en-US" dirty="0"/>
              <a:t>Recycling</a:t>
            </a:r>
          </a:p>
          <a:p>
            <a:r>
              <a:rPr lang="en-US" dirty="0"/>
              <a:t>Operate a snack shop</a:t>
            </a:r>
          </a:p>
          <a:p>
            <a:r>
              <a:rPr lang="en-US" dirty="0"/>
              <a:t>Package soup or dip mix</a:t>
            </a:r>
          </a:p>
          <a:p>
            <a:r>
              <a:rPr lang="en-US" dirty="0"/>
              <a:t>Artist</a:t>
            </a:r>
          </a:p>
          <a:p>
            <a:r>
              <a:rPr lang="en-US" dirty="0"/>
              <a:t>Clean offices</a:t>
            </a:r>
          </a:p>
        </p:txBody>
      </p:sp>
    </p:spTree>
    <p:extLst>
      <p:ext uri="{BB962C8B-B14F-4D97-AF65-F5344CB8AC3E}">
        <p14:creationId xmlns:p14="http://schemas.microsoft.com/office/powerpoint/2010/main" val="48046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2B3F-A76F-43C5-B383-9B0AAF05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short, transition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0CD6-F406-4ECF-88E8-C96FAA526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Coordinated set of activities</a:t>
            </a:r>
          </a:p>
          <a:p>
            <a:r>
              <a:rPr lang="en-US" dirty="0"/>
              <a:t>Results oriented process</a:t>
            </a:r>
          </a:p>
          <a:p>
            <a:r>
              <a:rPr lang="en-US" dirty="0"/>
              <a:t>Academic and functional opportunities</a:t>
            </a:r>
          </a:p>
          <a:p>
            <a:r>
              <a:rPr lang="en-US" dirty="0"/>
              <a:t>Post secondary education, vocational education, and employment</a:t>
            </a:r>
          </a:p>
          <a:p>
            <a:r>
              <a:rPr lang="en-US" dirty="0"/>
              <a:t>Independent living</a:t>
            </a:r>
          </a:p>
          <a:p>
            <a:r>
              <a:rPr lang="en-US" dirty="0"/>
              <a:t>Community participation</a:t>
            </a:r>
          </a:p>
          <a:p>
            <a:r>
              <a:rPr lang="en-US" dirty="0"/>
              <a:t>Based on strengths, preference, interests, and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14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4988-50F5-4199-9E76-C7595EE6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Bumps in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3A78C-4EB0-43D2-B037-B174AA058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023360"/>
          </a:xfrm>
        </p:spPr>
        <p:txBody>
          <a:bodyPr/>
          <a:lstStyle/>
          <a:p>
            <a:r>
              <a:rPr lang="en-US" sz="2400" dirty="0"/>
              <a:t>VR –</a:t>
            </a:r>
            <a:r>
              <a:rPr lang="en-US" dirty="0"/>
              <a:t> </a:t>
            </a:r>
            <a:r>
              <a:rPr lang="en-US" sz="2400" dirty="0"/>
              <a:t>Customized employment (we’re all still learning) </a:t>
            </a:r>
          </a:p>
          <a:p>
            <a:pPr lvl="1"/>
            <a:r>
              <a:rPr lang="en-US" sz="2400" dirty="0"/>
              <a:t>Open case file at age 14</a:t>
            </a:r>
          </a:p>
          <a:p>
            <a:pPr lvl="1"/>
            <a:r>
              <a:rPr lang="en-US" sz="2400" dirty="0"/>
              <a:t>Need for multiple jobs for one client</a:t>
            </a:r>
          </a:p>
          <a:p>
            <a:pPr lvl="1"/>
            <a:r>
              <a:rPr lang="en-US" sz="2400" dirty="0"/>
              <a:t>Communication</a:t>
            </a:r>
          </a:p>
          <a:p>
            <a:r>
              <a:rPr lang="en-US" sz="2400" dirty="0"/>
              <a:t>VR Vendors – lack of, unable to work with DB population</a:t>
            </a:r>
          </a:p>
          <a:p>
            <a:r>
              <a:rPr lang="en-US" sz="2400" dirty="0"/>
              <a:t>Double dipping – intervener and job coach money from same “pot”</a:t>
            </a:r>
          </a:p>
          <a:p>
            <a:r>
              <a:rPr lang="en-US" sz="2400" dirty="0"/>
              <a:t>VR – Contact, open a case</a:t>
            </a:r>
          </a:p>
        </p:txBody>
      </p:sp>
    </p:spTree>
    <p:extLst>
      <p:ext uri="{BB962C8B-B14F-4D97-AF65-F5344CB8AC3E}">
        <p14:creationId xmlns:p14="http://schemas.microsoft.com/office/powerpoint/2010/main" val="1591939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Collaboration - Everybody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How can we work together to provide Transition Services ? </a:t>
            </a:r>
          </a:p>
          <a:p>
            <a:pPr marL="274320" lvl="1"/>
            <a:r>
              <a:rPr lang="en-US" sz="2800" dirty="0"/>
              <a:t>School personnel, consumer, consumers' parents, and various VR professionals work together </a:t>
            </a:r>
          </a:p>
          <a:p>
            <a:r>
              <a:rPr lang="en-US" sz="2800" dirty="0"/>
              <a:t>Supported Employment – if a job coach is appropriate</a:t>
            </a:r>
          </a:p>
          <a:p>
            <a:r>
              <a:rPr lang="en-US" sz="2800" dirty="0"/>
              <a:t>Customized Employment - in a local community setting if appropriate</a:t>
            </a:r>
          </a:p>
          <a:p>
            <a:r>
              <a:rPr lang="en-US" sz="2800" dirty="0"/>
              <a:t>Self-employment- pros and cons</a:t>
            </a:r>
          </a:p>
          <a:p>
            <a:r>
              <a:rPr lang="en-US" sz="2800" dirty="0"/>
              <a:t>Future collaboration is still being worked out. Let’s work together to provide transition services for our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06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2D01-E088-482F-8B19-6C9EE1B1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who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174B1-B6E3-431D-AC03-90BCBF9B4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Dottie Snyder 919. 807.3987 </a:t>
            </a:r>
            <a:r>
              <a:rPr lang="en-US" dirty="0" err="1">
                <a:hlinkClick r:id="rId2"/>
              </a:rPr>
              <a:t>Dorothy.Snyder@dpi.nc.govNC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DPI Deaf-Blind Consultant, Deaf-Blind Project</a:t>
            </a:r>
          </a:p>
          <a:p>
            <a:pPr marL="0" indent="0">
              <a:buNone/>
            </a:pPr>
            <a:r>
              <a:rPr lang="en-US" dirty="0"/>
              <a:t>Andrea Blackwood 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blackwooda@ecu.edu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ECU Teacher Support Program</a:t>
            </a:r>
          </a:p>
          <a:p>
            <a:pPr marL="0" indent="0">
              <a:buNone/>
            </a:pPr>
            <a:r>
              <a:rPr lang="en-US" dirty="0"/>
              <a:t>Kim Harrell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Kimberly.Harrell@dhhs.nc.gov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Deaf-Blind Services, Division of Services for the Blind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NC DEAF-BLIND Project website:  http://ec.ncpublicschools.gov/disability-resources/deaf-blind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71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48" y="4039206"/>
            <a:ext cx="7543800" cy="186152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Lithos Pro Regular"/>
                <a:cs typeface="Lithos Pro Regular"/>
              </a:rPr>
              <a:t>Acknowledgements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648" y="448609"/>
            <a:ext cx="5712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Funded through the US Department of Education, Office of Special Education Programs </a:t>
            </a:r>
          </a:p>
          <a:p>
            <a:endParaRPr lang="en-US" sz="2000" dirty="0"/>
          </a:p>
          <a:p>
            <a:r>
              <a:rPr lang="en-US" sz="2000" dirty="0"/>
              <a:t>Housed at NC Department of Public Instruction</a:t>
            </a:r>
          </a:p>
          <a:p>
            <a:endParaRPr lang="en-US" sz="2000" dirty="0"/>
          </a:p>
          <a:p>
            <a:r>
              <a:rPr lang="en-US" sz="2000" dirty="0"/>
              <a:t>Provides technical assistance to families, teachers, and service providers of children and youth with deaf-blindness (birth-21 years)</a:t>
            </a:r>
          </a:p>
          <a:p>
            <a:endParaRPr lang="en-US" sz="2000" dirty="0"/>
          </a:p>
          <a:p>
            <a:r>
              <a:rPr lang="en-US" sz="2000" dirty="0"/>
              <a:t>Part of a network of state deaf-blind projects connected by the National Center on Deaf-Blindness.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42" y="980100"/>
            <a:ext cx="2194560" cy="1380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46" y="3527798"/>
            <a:ext cx="2194560" cy="9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3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CHARGE Syndrome Association - </a:t>
            </a:r>
            <a:r>
              <a:rPr lang="en-US" sz="2000" dirty="0">
                <a:hlinkClick r:id="rId2"/>
              </a:rPr>
              <a:t>www.</a:t>
            </a:r>
            <a:r>
              <a:rPr lang="en-US" sz="2000" b="1" dirty="0">
                <a:hlinkClick r:id="rId2"/>
              </a:rPr>
              <a:t>chargesyndrome</a:t>
            </a:r>
            <a:r>
              <a:rPr lang="en-US" sz="2000" dirty="0">
                <a:hlinkClick r:id="rId2"/>
              </a:rPr>
              <a:t>.org</a:t>
            </a:r>
            <a:endParaRPr lang="en-US" sz="2000" dirty="0"/>
          </a:p>
          <a:p>
            <a:r>
              <a:rPr lang="en-US" sz="2000" dirty="0"/>
              <a:t>National Center on Deaf-Blindness-nationaldb.org</a:t>
            </a:r>
          </a:p>
          <a:p>
            <a:r>
              <a:rPr lang="en-US" sz="2000" dirty="0"/>
              <a:t>Office of Disability Employment Policy – Department of Labor </a:t>
            </a:r>
            <a:r>
              <a:rPr lang="en-US" sz="2000" dirty="0">
                <a:hlinkClick r:id="rId3"/>
              </a:rPr>
              <a:t>http://www.dol.gov/odep/topics/CustomizedEmployment.htm</a:t>
            </a:r>
            <a:endParaRPr lang="en-US" sz="2000" dirty="0"/>
          </a:p>
          <a:p>
            <a:r>
              <a:rPr lang="en-US" sz="2000" dirty="0"/>
              <a:t>* </a:t>
            </a:r>
            <a:r>
              <a:rPr lang="en-US" sz="2000" dirty="0" err="1"/>
              <a:t>Interpreterphoto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https://www.google.com/</a:t>
            </a:r>
            <a:r>
              <a:rPr lang="en-US" sz="2000" dirty="0" err="1">
                <a:hlinkClick r:id="rId4"/>
              </a:rPr>
              <a:t>search?site</a:t>
            </a:r>
            <a:r>
              <a:rPr lang="en-US" sz="2000" dirty="0">
                <a:hlinkClick r:id="rId4"/>
              </a:rPr>
              <a:t>=&amp;</a:t>
            </a:r>
            <a:r>
              <a:rPr lang="en-US" sz="2000" dirty="0" err="1">
                <a:hlinkClick r:id="rId4"/>
              </a:rPr>
              <a:t>tbm</a:t>
            </a:r>
            <a:r>
              <a:rPr lang="en-US" sz="2000" dirty="0">
                <a:hlinkClick r:id="rId4"/>
              </a:rPr>
              <a:t>=</a:t>
            </a:r>
            <a:r>
              <a:rPr lang="en-US" sz="2000" dirty="0" err="1">
                <a:hlinkClick r:id="rId4"/>
              </a:rPr>
              <a:t>isch&amp;source</a:t>
            </a:r>
            <a:r>
              <a:rPr lang="en-US" sz="2000" dirty="0">
                <a:hlinkClick r:id="rId4"/>
              </a:rPr>
              <a:t>=</a:t>
            </a:r>
            <a:r>
              <a:rPr lang="en-US" sz="2000" dirty="0" err="1">
                <a:hlinkClick r:id="rId4"/>
              </a:rPr>
              <a:t>hp&amp;biw</a:t>
            </a:r>
            <a:r>
              <a:rPr lang="en-US" sz="2000" dirty="0">
                <a:hlinkClick r:id="rId4"/>
              </a:rPr>
              <a:t>=1280&amp;bih=689&amp;q=</a:t>
            </a:r>
            <a:r>
              <a:rPr lang="en-US" sz="2000" dirty="0" err="1">
                <a:hlinkClick r:id="rId4"/>
              </a:rPr>
              <a:t>interpreter&amp;oq</a:t>
            </a:r>
            <a:r>
              <a:rPr lang="en-US" sz="2000" dirty="0">
                <a:hlinkClick r:id="rId4"/>
              </a:rPr>
              <a:t>=</a:t>
            </a:r>
            <a:r>
              <a:rPr lang="en-US" sz="2000" dirty="0" err="1">
                <a:hlinkClick r:id="rId4"/>
              </a:rPr>
              <a:t>interpreter&amp;gs_l</a:t>
            </a:r>
            <a:r>
              <a:rPr lang="en-US" sz="2000" dirty="0">
                <a:hlinkClick r:id="rId4"/>
              </a:rPr>
              <a:t>=img.12..0l10.2071.5765.0.8645.11.10.0.1.1.0.210.1214.5j4j1.10.0....0...1ac.1.64.img..0.11.1215.Ryq1wY67duQ#imgrc=wXW0AVJtSj5sJM%3A</a:t>
            </a:r>
            <a:endParaRPr lang="en-US" sz="2000" dirty="0"/>
          </a:p>
          <a:p>
            <a:r>
              <a:rPr lang="en-US" dirty="0"/>
              <a:t>Transition Presentation April, 2017 https://ec.ncpublicschools.gov/disability-resources/deaf-blind/post-secondary-transition-resources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6097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779F-1146-463F-84AB-A7E2D42F7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Richard </a:t>
            </a:r>
            <a:r>
              <a:rPr lang="en-US" dirty="0" err="1">
                <a:hlinkClick r:id="rId2"/>
              </a:rPr>
              <a:t>Luecking</a:t>
            </a:r>
            <a:r>
              <a:rPr lang="en-US" dirty="0"/>
              <a:t> The Way to Work: How to Facilitate Work Experiences for Youth in Transition, 2009</a:t>
            </a:r>
          </a:p>
          <a:p>
            <a:r>
              <a:rPr lang="en-US" dirty="0"/>
              <a:t>David Wiley – 13 Important Skills for a Successful and Fulfilling Adult Life As Students Get Older: Every Lesson Matters. See/Hear, Winter, 1997</a:t>
            </a:r>
          </a:p>
          <a:p>
            <a:r>
              <a:rPr lang="en-US" dirty="0"/>
              <a:t>Alex’s Journey - https://nationaldb.org/pages/show/alexs-journey</a:t>
            </a:r>
          </a:p>
        </p:txBody>
      </p:sp>
    </p:spTree>
    <p:extLst>
      <p:ext uri="{BB962C8B-B14F-4D97-AF65-F5344CB8AC3E}">
        <p14:creationId xmlns:p14="http://schemas.microsoft.com/office/powerpoint/2010/main" val="442958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ACF2-2352-422A-9B86-920FAAE9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Andrea and Kim!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93C8-B005-4824-95A9-B575D3C4C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presenter offers very deep and sincere gratitude to Andrea Blackwood and Kim Harrell for their many considerable contributions to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569161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4103-1326-4DD0-918B-482472B7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-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3D1A-E780-4772-95A5-CD15F222E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5 important skills for a successful and fulfilling adult life?</a:t>
            </a:r>
          </a:p>
          <a:p>
            <a:r>
              <a:rPr lang="en-US" dirty="0"/>
              <a:t>What are the differences between Supported Employment and Customized Employment? </a:t>
            </a:r>
          </a:p>
          <a:p>
            <a:r>
              <a:rPr lang="en-US" dirty="0"/>
              <a:t>What are 3 reasons that Customized Employment is a valuable option for students with significant disabilities?</a:t>
            </a:r>
          </a:p>
          <a:p>
            <a:r>
              <a:rPr lang="en-US" dirty="0"/>
              <a:t>If you are/were working with a middle school student with significant disabilities, how would approach and build a relationship with VR services?</a:t>
            </a:r>
          </a:p>
        </p:txBody>
      </p:sp>
    </p:spTree>
    <p:extLst>
      <p:ext uri="{BB962C8B-B14F-4D97-AF65-F5344CB8AC3E}">
        <p14:creationId xmlns:p14="http://schemas.microsoft.com/office/powerpoint/2010/main" val="213330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6363-CAE4-41FC-A95E-B582F56D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Workforce Innovation Opportunity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2DD0-0A85-4D20-91D0-D1118C1FB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IT IS:</a:t>
            </a:r>
          </a:p>
          <a:p>
            <a:r>
              <a:rPr lang="en-US" sz="4000" dirty="0"/>
              <a:t>It is the law and cannot be ignored</a:t>
            </a:r>
          </a:p>
        </p:txBody>
      </p:sp>
    </p:spTree>
    <p:extLst>
      <p:ext uri="{BB962C8B-B14F-4D97-AF65-F5344CB8AC3E}">
        <p14:creationId xmlns:p14="http://schemas.microsoft.com/office/powerpoint/2010/main" val="367503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2FA2-05F3-49A2-B65D-C3005AD4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WIOA serve?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103B5-A11F-4F28-88B6-E28E40DB9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MS Reference Sans Serif" panose="020B0604030504040204" pitchFamily="34" charset="0"/>
              </a:rPr>
              <a:t>Students with Disabilities</a:t>
            </a:r>
            <a:r>
              <a:rPr lang="en-US" b="1" dirty="0">
                <a:latin typeface="MS Reference Sans Serif" panose="020B0604030504040204" pitchFamily="34" charset="0"/>
              </a:rPr>
              <a:t>: </a:t>
            </a:r>
            <a:r>
              <a:rPr lang="en-US" dirty="0">
                <a:latin typeface="MS Reference Sans Serif" panose="020B0604030504040204" pitchFamily="34" charset="0"/>
              </a:rPr>
              <a:t>In NC, individuals at least </a:t>
            </a:r>
            <a:r>
              <a:rPr lang="en-US" b="1" dirty="0">
                <a:latin typeface="MS Reference Sans Serif" panose="020B0604030504040204" pitchFamily="34" charset="0"/>
              </a:rPr>
              <a:t>14 years old </a:t>
            </a:r>
            <a:r>
              <a:rPr lang="en-US" dirty="0">
                <a:latin typeface="MS Reference Sans Serif" panose="020B0604030504040204" pitchFamily="34" charset="0"/>
              </a:rPr>
              <a:t>who are eligible for and (a) receiving educational or related services under an </a:t>
            </a:r>
            <a:r>
              <a:rPr lang="en-US" b="1" dirty="0">
                <a:latin typeface="MS Reference Sans Serif" panose="020B0604030504040204" pitchFamily="34" charset="0"/>
              </a:rPr>
              <a:t>IEP</a:t>
            </a:r>
            <a:r>
              <a:rPr lang="en-US" dirty="0">
                <a:latin typeface="MS Reference Sans Serif" panose="020B0604030504040204" pitchFamily="34" charset="0"/>
              </a:rPr>
              <a:t> according to IDEA or (b) receiving educational services under a </a:t>
            </a:r>
            <a:r>
              <a:rPr lang="en-US" b="1" dirty="0">
                <a:latin typeface="MS Reference Sans Serif" panose="020B0604030504040204" pitchFamily="34" charset="0"/>
              </a:rPr>
              <a:t>504</a:t>
            </a:r>
            <a:r>
              <a:rPr lang="en-US" dirty="0">
                <a:latin typeface="MS Reference Sans Serif" panose="020B0604030504040204" pitchFamily="34" charset="0"/>
              </a:rPr>
              <a:t> plan according to Section 504 of the Rehab Act.  </a:t>
            </a:r>
            <a:r>
              <a:rPr lang="en-US" i="1" dirty="0">
                <a:latin typeface="MS Reference Sans Serif" panose="020B0604030504040204" pitchFamily="34" charset="0"/>
              </a:rPr>
              <a:t>Students with disabilities</a:t>
            </a:r>
            <a:r>
              <a:rPr lang="en-US" dirty="0">
                <a:latin typeface="MS Reference Sans Serif" panose="020B0604030504040204" pitchFamily="34" charset="0"/>
              </a:rPr>
              <a:t> remain in this category until they exit school or reach the maximum age of eligibility under IDEA (</a:t>
            </a:r>
            <a:r>
              <a:rPr lang="en-US" b="1" dirty="0">
                <a:latin typeface="MS Reference Sans Serif" panose="020B0604030504040204" pitchFamily="34" charset="0"/>
              </a:rPr>
              <a:t>age 21 in NC</a:t>
            </a:r>
            <a:r>
              <a:rPr lang="en-US" dirty="0">
                <a:latin typeface="MS Reference Sans Serif" panose="020B0604030504040204" pitchFamily="34" charset="0"/>
              </a:rPr>
              <a:t>) – whichever is sooner. These students may or may not meet the VR eligibility criteria.</a:t>
            </a:r>
          </a:p>
          <a:p>
            <a:pPr marL="0" indent="0">
              <a:buNone/>
            </a:pPr>
            <a:endParaRPr lang="en-US" b="1" u="sng" dirty="0">
              <a:latin typeface="MS Reference Sans Serif" panose="020B0604030504040204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MS Reference Sans Serif" panose="020B0604030504040204" pitchFamily="34" charset="0"/>
              </a:rPr>
              <a:t>Youth with Disabilities</a:t>
            </a:r>
            <a:r>
              <a:rPr lang="en-US" b="1" dirty="0">
                <a:latin typeface="MS Reference Sans Serif" panose="020B0604030504040204" pitchFamily="34" charset="0"/>
              </a:rPr>
              <a:t>: </a:t>
            </a:r>
            <a:r>
              <a:rPr lang="en-US" dirty="0">
                <a:latin typeface="MS Reference Sans Serif" panose="020B0604030504040204" pitchFamily="34" charset="0"/>
              </a:rPr>
              <a:t>Individuals with disabilities (as defined by the ADA) between the ages of </a:t>
            </a:r>
            <a:r>
              <a:rPr lang="en-US" b="1" dirty="0">
                <a:latin typeface="MS Reference Sans Serif" panose="020B0604030504040204" pitchFamily="34" charset="0"/>
              </a:rPr>
              <a:t>14 and 24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3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D049-E789-4CD1-8166-64E1BBE6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46C3-C2A4-41ED-80BB-06C81B96E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And now, a brief word about deaf-blindness</a:t>
            </a:r>
          </a:p>
        </p:txBody>
      </p:sp>
    </p:spTree>
    <p:extLst>
      <p:ext uri="{BB962C8B-B14F-4D97-AF65-F5344CB8AC3E}">
        <p14:creationId xmlns:p14="http://schemas.microsoft.com/office/powerpoint/2010/main" val="235199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26A4-3E88-4CB7-8DD6-F9069529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Deaf-Blind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87EA-E9A0-46E9-AFC7-D5B5D9B44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hear the term deaf-blind, we often imagine a person who is unable to hear or see anything; however, this is typically not the case.  </a:t>
            </a:r>
          </a:p>
          <a:p>
            <a:endParaRPr lang="en-US" dirty="0"/>
          </a:p>
          <a:p>
            <a:r>
              <a:rPr lang="en-US" dirty="0"/>
              <a:t>“Deaf-blind” describes any </a:t>
            </a:r>
            <a:r>
              <a:rPr lang="en-US" u="sng" dirty="0"/>
              <a:t>combined hearing and vision loss </a:t>
            </a:r>
            <a:r>
              <a:rPr lang="en-US" dirty="0"/>
              <a:t>that significantly limits children’s ability to get information from people and objects around them.  </a:t>
            </a:r>
          </a:p>
          <a:p>
            <a:endParaRPr lang="en-US" dirty="0"/>
          </a:p>
          <a:p>
            <a:r>
              <a:rPr lang="en-US" dirty="0"/>
              <a:t>These losses can cause developmental delays in areas such as language, social skills, and mobility, but they do not always limit the individual’s learning potential</a:t>
            </a:r>
          </a:p>
        </p:txBody>
      </p:sp>
    </p:spTree>
    <p:extLst>
      <p:ext uri="{BB962C8B-B14F-4D97-AF65-F5344CB8AC3E}">
        <p14:creationId xmlns:p14="http://schemas.microsoft.com/office/powerpoint/2010/main" val="25215866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7480</TotalTime>
  <Words>2955</Words>
  <Application>Microsoft Office PowerPoint</Application>
  <PresentationFormat>On-screen Show (4:3)</PresentationFormat>
  <Paragraphs>342</Paragraphs>
  <Slides>57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Aharoni</vt:lpstr>
      <vt:lpstr>Arial</vt:lpstr>
      <vt:lpstr>Calibri</vt:lpstr>
      <vt:lpstr>Calibri Light</vt:lpstr>
      <vt:lpstr>Lithos Pro Regular</vt:lpstr>
      <vt:lpstr>MS Reference Sans Serif</vt:lpstr>
      <vt:lpstr>Retrospect</vt:lpstr>
      <vt:lpstr>Transition and VR for Individuals with Deaf-Blindness</vt:lpstr>
      <vt:lpstr>What is Transition?</vt:lpstr>
      <vt:lpstr>PowerPoint Presentation</vt:lpstr>
      <vt:lpstr>PowerPoint Presentation</vt:lpstr>
      <vt:lpstr>In short, transition is:</vt:lpstr>
      <vt:lpstr>Workforce Innovation Opportunity Act</vt:lpstr>
      <vt:lpstr>Who does WIOA serve?</vt:lpstr>
      <vt:lpstr>PowerPoint Presentation</vt:lpstr>
      <vt:lpstr>Deaf-Blind Definition</vt:lpstr>
      <vt:lpstr>PowerPoint Presentation</vt:lpstr>
      <vt:lpstr>PowerPoint Presentation</vt:lpstr>
      <vt:lpstr>Major causes of Deaf-Blindness</vt:lpstr>
      <vt:lpstr>PowerPoint Presentation</vt:lpstr>
      <vt:lpstr>PowerPoint Presentation</vt:lpstr>
      <vt:lpstr>PowerPoint Presentation</vt:lpstr>
      <vt:lpstr>Deaf-Blind Census</vt:lpstr>
      <vt:lpstr>PowerPoint Presentation</vt:lpstr>
      <vt:lpstr>PowerPoint Presentation</vt:lpstr>
      <vt:lpstr>Challenges of  Deaf-Blindness</vt:lpstr>
      <vt:lpstr>Traditional Learners</vt:lpstr>
      <vt:lpstr>Deaf-Blind</vt:lpstr>
      <vt:lpstr>Learning Needs of Children Who are Deaf-Blind</vt:lpstr>
      <vt:lpstr>Communication is</vt:lpstr>
      <vt:lpstr>Communication and Connections</vt:lpstr>
      <vt:lpstr>Assessment and Planning</vt:lpstr>
      <vt:lpstr>Assessments</vt:lpstr>
      <vt:lpstr>Considerations</vt:lpstr>
      <vt:lpstr>Helen Keller National Center</vt:lpstr>
      <vt:lpstr>Assessment Resources</vt:lpstr>
      <vt:lpstr>More Assessments</vt:lpstr>
      <vt:lpstr>Interveners</vt:lpstr>
      <vt:lpstr>Families</vt:lpstr>
      <vt:lpstr>Post-Secondary Transition </vt:lpstr>
      <vt:lpstr>Pre-employment Transition Services (PETS)</vt:lpstr>
      <vt:lpstr>PETS</vt:lpstr>
      <vt:lpstr>PowerPoint Presentation</vt:lpstr>
      <vt:lpstr>Gathering Information</vt:lpstr>
      <vt:lpstr>Transition Plans</vt:lpstr>
      <vt:lpstr>Self-Advocacy</vt:lpstr>
      <vt:lpstr>Adult Skills</vt:lpstr>
      <vt:lpstr>Exposure to work</vt:lpstr>
      <vt:lpstr>On the job supports</vt:lpstr>
      <vt:lpstr>Customized Employment</vt:lpstr>
      <vt:lpstr>Customized Employment</vt:lpstr>
      <vt:lpstr>Supported or Customized?</vt:lpstr>
      <vt:lpstr>Self-employment</vt:lpstr>
      <vt:lpstr>Self-employment</vt:lpstr>
      <vt:lpstr>Educational and social advantages</vt:lpstr>
      <vt:lpstr>Self-employment ideas</vt:lpstr>
      <vt:lpstr>Bumps in the road</vt:lpstr>
      <vt:lpstr>Collaboration - Everybody</vt:lpstr>
      <vt:lpstr>People who can help</vt:lpstr>
      <vt:lpstr>Acknowledgements</vt:lpstr>
      <vt:lpstr>Resources</vt:lpstr>
      <vt:lpstr>PowerPoint Presentation</vt:lpstr>
      <vt:lpstr>Thanks Andrea and Kim!</vt:lpstr>
      <vt:lpstr>Questions - Transition</vt:lpstr>
    </vt:vector>
  </TitlesOfParts>
  <Company>UGA 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Darrah</dc:creator>
  <cp:lastModifiedBy>Dorothy Snyder</cp:lastModifiedBy>
  <cp:revision>318</cp:revision>
  <cp:lastPrinted>2018-05-16T17:28:47Z</cp:lastPrinted>
  <dcterms:created xsi:type="dcterms:W3CDTF">2014-02-11T19:40:32Z</dcterms:created>
  <dcterms:modified xsi:type="dcterms:W3CDTF">2018-05-16T17:49:57Z</dcterms:modified>
</cp:coreProperties>
</file>