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handoutMasterIdLst>
    <p:handoutMasterId r:id="rId74"/>
  </p:handoutMasterIdLst>
  <p:sldIdLst>
    <p:sldId id="256" r:id="rId2"/>
    <p:sldId id="258" r:id="rId3"/>
    <p:sldId id="260" r:id="rId4"/>
    <p:sldId id="257" r:id="rId5"/>
    <p:sldId id="317" r:id="rId6"/>
    <p:sldId id="318" r:id="rId7"/>
    <p:sldId id="319" r:id="rId8"/>
    <p:sldId id="259" r:id="rId9"/>
    <p:sldId id="261" r:id="rId10"/>
    <p:sldId id="267" r:id="rId11"/>
    <p:sldId id="262" r:id="rId12"/>
    <p:sldId id="263" r:id="rId13"/>
    <p:sldId id="264" r:id="rId14"/>
    <p:sldId id="279" r:id="rId15"/>
    <p:sldId id="331" r:id="rId16"/>
    <p:sldId id="268" r:id="rId17"/>
    <p:sldId id="265" r:id="rId18"/>
    <p:sldId id="320" r:id="rId19"/>
    <p:sldId id="269" r:id="rId20"/>
    <p:sldId id="270" r:id="rId21"/>
    <p:sldId id="321" r:id="rId22"/>
    <p:sldId id="272" r:id="rId23"/>
    <p:sldId id="278" r:id="rId24"/>
    <p:sldId id="277" r:id="rId25"/>
    <p:sldId id="294" r:id="rId26"/>
    <p:sldId id="280" r:id="rId27"/>
    <p:sldId id="274" r:id="rId28"/>
    <p:sldId id="275" r:id="rId29"/>
    <p:sldId id="273" r:id="rId30"/>
    <p:sldId id="276" r:id="rId31"/>
    <p:sldId id="281" r:id="rId32"/>
    <p:sldId id="282" r:id="rId33"/>
    <p:sldId id="299" r:id="rId34"/>
    <p:sldId id="284" r:id="rId35"/>
    <p:sldId id="298" r:id="rId36"/>
    <p:sldId id="286" r:id="rId37"/>
    <p:sldId id="300" r:id="rId38"/>
    <p:sldId id="301" r:id="rId39"/>
    <p:sldId id="283" r:id="rId40"/>
    <p:sldId id="285" r:id="rId41"/>
    <p:sldId id="288" r:id="rId42"/>
    <p:sldId id="289" r:id="rId43"/>
    <p:sldId id="290" r:id="rId44"/>
    <p:sldId id="302" r:id="rId45"/>
    <p:sldId id="305" r:id="rId46"/>
    <p:sldId id="304" r:id="rId47"/>
    <p:sldId id="291" r:id="rId48"/>
    <p:sldId id="322" r:id="rId49"/>
    <p:sldId id="323" r:id="rId50"/>
    <p:sldId id="324" r:id="rId51"/>
    <p:sldId id="307" r:id="rId52"/>
    <p:sldId id="292" r:id="rId53"/>
    <p:sldId id="308" r:id="rId54"/>
    <p:sldId id="303" r:id="rId55"/>
    <p:sldId id="306" r:id="rId56"/>
    <p:sldId id="293" r:id="rId57"/>
    <p:sldId id="295" r:id="rId58"/>
    <p:sldId id="309" r:id="rId59"/>
    <p:sldId id="310" r:id="rId60"/>
    <p:sldId id="326" r:id="rId61"/>
    <p:sldId id="311" r:id="rId62"/>
    <p:sldId id="312" r:id="rId63"/>
    <p:sldId id="313" r:id="rId64"/>
    <p:sldId id="314" r:id="rId65"/>
    <p:sldId id="315" r:id="rId66"/>
    <p:sldId id="316" r:id="rId67"/>
    <p:sldId id="325" r:id="rId68"/>
    <p:sldId id="328" r:id="rId69"/>
    <p:sldId id="327" r:id="rId70"/>
    <p:sldId id="329" r:id="rId71"/>
    <p:sldId id="330" r:id="rId72"/>
  </p:sldIdLst>
  <p:sldSz cx="12192000" cy="6858000"/>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3FDFBD-4D1B-4909-B729-07D61D75BF02}"/>
              </a:ext>
            </a:extLst>
          </p:cNvPr>
          <p:cNvSpPr>
            <a:spLocks noGrp="1"/>
          </p:cNvSpPr>
          <p:nvPr>
            <p:ph type="hdr" sz="quarter"/>
          </p:nvPr>
        </p:nvSpPr>
        <p:spPr>
          <a:xfrm>
            <a:off x="0" y="0"/>
            <a:ext cx="2971800" cy="46340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DCC780C-4AE9-496E-9D4E-EE215FC834B2}"/>
              </a:ext>
            </a:extLst>
          </p:cNvPr>
          <p:cNvSpPr>
            <a:spLocks noGrp="1"/>
          </p:cNvSpPr>
          <p:nvPr>
            <p:ph type="dt" sz="quarter" idx="1"/>
          </p:nvPr>
        </p:nvSpPr>
        <p:spPr>
          <a:xfrm>
            <a:off x="3884613" y="0"/>
            <a:ext cx="2971800" cy="463408"/>
          </a:xfrm>
          <a:prstGeom prst="rect">
            <a:avLst/>
          </a:prstGeom>
        </p:spPr>
        <p:txBody>
          <a:bodyPr vert="horz" lIns="91440" tIns="45720" rIns="91440" bIns="45720" rtlCol="0"/>
          <a:lstStyle>
            <a:lvl1pPr algn="r">
              <a:defRPr sz="1200"/>
            </a:lvl1pPr>
          </a:lstStyle>
          <a:p>
            <a:fld id="{94867324-9B96-4213-9695-BDA9D9BF4FD4}" type="datetimeFigureOut">
              <a:rPr lang="en-US" smtClean="0"/>
              <a:t>4/11/2018</a:t>
            </a:fld>
            <a:endParaRPr lang="en-US"/>
          </a:p>
        </p:txBody>
      </p:sp>
      <p:sp>
        <p:nvSpPr>
          <p:cNvPr id="4" name="Footer Placeholder 3">
            <a:extLst>
              <a:ext uri="{FF2B5EF4-FFF2-40B4-BE49-F238E27FC236}">
                <a16:creationId xmlns:a16="http://schemas.microsoft.com/office/drawing/2014/main" id="{946E6E11-D9B4-4C80-8757-4304841677E1}"/>
              </a:ext>
            </a:extLst>
          </p:cNvPr>
          <p:cNvSpPr>
            <a:spLocks noGrp="1"/>
          </p:cNvSpPr>
          <p:nvPr>
            <p:ph type="ftr" sz="quarter" idx="2"/>
          </p:nvPr>
        </p:nvSpPr>
        <p:spPr>
          <a:xfrm>
            <a:off x="0" y="8772669"/>
            <a:ext cx="2971800" cy="46340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58F46D8-B362-4F2F-BBB2-9646663BCB25}"/>
              </a:ext>
            </a:extLst>
          </p:cNvPr>
          <p:cNvSpPr>
            <a:spLocks noGrp="1"/>
          </p:cNvSpPr>
          <p:nvPr>
            <p:ph type="sldNum" sz="quarter" idx="3"/>
          </p:nvPr>
        </p:nvSpPr>
        <p:spPr>
          <a:xfrm>
            <a:off x="3884613" y="8772669"/>
            <a:ext cx="2971800" cy="463407"/>
          </a:xfrm>
          <a:prstGeom prst="rect">
            <a:avLst/>
          </a:prstGeom>
        </p:spPr>
        <p:txBody>
          <a:bodyPr vert="horz" lIns="91440" tIns="45720" rIns="91440" bIns="45720" rtlCol="0" anchor="b"/>
          <a:lstStyle>
            <a:lvl1pPr algn="r">
              <a:defRPr sz="1200"/>
            </a:lvl1pPr>
          </a:lstStyle>
          <a:p>
            <a:fld id="{A954C8A3-E7DC-4FA5-8C9A-5441EC0DC2B3}" type="slidenum">
              <a:rPr lang="en-US" smtClean="0"/>
              <a:t>‹#›</a:t>
            </a:fld>
            <a:endParaRPr lang="en-US"/>
          </a:p>
        </p:txBody>
      </p:sp>
    </p:spTree>
    <p:extLst>
      <p:ext uri="{BB962C8B-B14F-4D97-AF65-F5344CB8AC3E}">
        <p14:creationId xmlns:p14="http://schemas.microsoft.com/office/powerpoint/2010/main" val="1660170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40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3408"/>
          </a:xfrm>
          <a:prstGeom prst="rect">
            <a:avLst/>
          </a:prstGeom>
        </p:spPr>
        <p:txBody>
          <a:bodyPr vert="horz" lIns="91440" tIns="45720" rIns="91440" bIns="45720" rtlCol="0"/>
          <a:lstStyle>
            <a:lvl1pPr algn="r">
              <a:defRPr sz="1200"/>
            </a:lvl1pPr>
          </a:lstStyle>
          <a:p>
            <a:fld id="{8CF45293-A488-438D-94C2-D92B1CA6781A}" type="datetimeFigureOut">
              <a:rPr lang="en-US" smtClean="0"/>
              <a:t>4/11/2018</a:t>
            </a:fld>
            <a:endParaRPr lang="en-US"/>
          </a:p>
        </p:txBody>
      </p:sp>
      <p:sp>
        <p:nvSpPr>
          <p:cNvPr id="4" name="Slide Image Placeholder 3"/>
          <p:cNvSpPr>
            <a:spLocks noGrp="1" noRot="1" noChangeAspect="1"/>
          </p:cNvSpPr>
          <p:nvPr>
            <p:ph type="sldImg" idx="2"/>
          </p:nvPr>
        </p:nvSpPr>
        <p:spPr>
          <a:xfrm>
            <a:off x="658813" y="1154113"/>
            <a:ext cx="55403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44861"/>
            <a:ext cx="5486400" cy="363670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2971800" cy="46340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9"/>
            <a:ext cx="2971800" cy="463407"/>
          </a:xfrm>
          <a:prstGeom prst="rect">
            <a:avLst/>
          </a:prstGeom>
        </p:spPr>
        <p:txBody>
          <a:bodyPr vert="horz" lIns="91440" tIns="45720" rIns="91440" bIns="45720" rtlCol="0" anchor="b"/>
          <a:lstStyle>
            <a:lvl1pPr algn="r">
              <a:defRPr sz="1200"/>
            </a:lvl1pPr>
          </a:lstStyle>
          <a:p>
            <a:fld id="{DE3D3940-2CDC-4597-991B-77C391ACF274}" type="slidenum">
              <a:rPr lang="en-US" smtClean="0"/>
              <a:t>‹#›</a:t>
            </a:fld>
            <a:endParaRPr lang="en-US"/>
          </a:p>
        </p:txBody>
      </p:sp>
    </p:spTree>
    <p:extLst>
      <p:ext uri="{BB962C8B-B14F-4D97-AF65-F5344CB8AC3E}">
        <p14:creationId xmlns:p14="http://schemas.microsoft.com/office/powerpoint/2010/main" val="1834734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ved=2ahUKEwjO_P_W3pvaAhWl3oMKHWdOAf0Qjhx6BAgAEAM&amp;url=https://www.asha.org/Articles/Understanding-Usher-Syndrome/&amp;psig=AOvVaw2_M0IrIekl-_ISJjovTyaW&amp;ust=1522763523643720" TargetMode="External"/><Relationship Id="rId2" Type="http://schemas.openxmlformats.org/officeDocument/2006/relationships/slide" Target="../slides/slide34.xml"/><Relationship Id="rId1" Type="http://schemas.openxmlformats.org/officeDocument/2006/relationships/notesMaster" Target="../notesMasters/notesMaster1.xml"/><Relationship Id="rId4" Type="http://schemas.openxmlformats.org/officeDocument/2006/relationships/hyperlink" Target="https://www.asha.org/Articles/Understanding-Usher-Syndrome/"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ved=2ahUKEwjO_P_W3pvaAhWl3oMKHWdOAf0Qjhx6BAgAEAM&amp;url=https://www.asha.org/Articles/Understanding-Usher-Syndrome/&amp;psig=AOvVaw2_M0IrIekl-_ISJjovTyaW&amp;ust=1522763523643720" TargetMode="External"/><Relationship Id="rId2" Type="http://schemas.openxmlformats.org/officeDocument/2006/relationships/slide" Target="../slides/slide35.xml"/><Relationship Id="rId1" Type="http://schemas.openxmlformats.org/officeDocument/2006/relationships/notesMaster" Target="../notesMasters/notesMaster1.xml"/><Relationship Id="rId4" Type="http://schemas.openxmlformats.org/officeDocument/2006/relationships/hyperlink" Target="https://www.asha.org/Articles/Understanding-Usher-Syndrome/"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2016 NCDB Count</a:t>
            </a:r>
          </a:p>
        </p:txBody>
      </p:sp>
      <p:sp>
        <p:nvSpPr>
          <p:cNvPr id="4" name="Slide Number Placeholder 3"/>
          <p:cNvSpPr>
            <a:spLocks noGrp="1"/>
          </p:cNvSpPr>
          <p:nvPr>
            <p:ph type="sldNum" sz="quarter" idx="10"/>
          </p:nvPr>
        </p:nvSpPr>
        <p:spPr/>
        <p:txBody>
          <a:bodyPr/>
          <a:lstStyle/>
          <a:p>
            <a:fld id="{DE3D3940-2CDC-4597-991B-77C391ACF274}" type="slidenum">
              <a:rPr lang="en-US" smtClean="0"/>
              <a:t>4</a:t>
            </a:fld>
            <a:endParaRPr lang="en-US"/>
          </a:p>
        </p:txBody>
      </p:sp>
    </p:spTree>
    <p:extLst>
      <p:ext uri="{BB962C8B-B14F-4D97-AF65-F5344CB8AC3E}">
        <p14:creationId xmlns:p14="http://schemas.microsoft.com/office/powerpoint/2010/main" val="2997299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cause mild to severe visual impairment</a:t>
            </a:r>
          </a:p>
        </p:txBody>
      </p:sp>
      <p:sp>
        <p:nvSpPr>
          <p:cNvPr id="4" name="Slide Number Placeholder 3"/>
          <p:cNvSpPr>
            <a:spLocks noGrp="1"/>
          </p:cNvSpPr>
          <p:nvPr>
            <p:ph type="sldNum" sz="quarter" idx="10"/>
          </p:nvPr>
        </p:nvSpPr>
        <p:spPr/>
        <p:txBody>
          <a:bodyPr/>
          <a:lstStyle/>
          <a:p>
            <a:fld id="{DE3D3940-2CDC-4597-991B-77C391ACF274}" type="slidenum">
              <a:rPr lang="en-US" smtClean="0"/>
              <a:t>17</a:t>
            </a:fld>
            <a:endParaRPr lang="en-US"/>
          </a:p>
        </p:txBody>
      </p:sp>
    </p:spTree>
    <p:extLst>
      <p:ext uri="{BB962C8B-B14F-4D97-AF65-F5344CB8AC3E}">
        <p14:creationId xmlns:p14="http://schemas.microsoft.com/office/powerpoint/2010/main" val="4105697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Delay depends on amount, if any, brain injury. Also degree of hearing loss</a:t>
            </a:r>
          </a:p>
        </p:txBody>
      </p:sp>
      <p:sp>
        <p:nvSpPr>
          <p:cNvPr id="4" name="Slide Number Placeholder 3"/>
          <p:cNvSpPr>
            <a:spLocks noGrp="1"/>
          </p:cNvSpPr>
          <p:nvPr>
            <p:ph type="sldNum" sz="quarter" idx="10"/>
          </p:nvPr>
        </p:nvSpPr>
        <p:spPr/>
        <p:txBody>
          <a:bodyPr/>
          <a:lstStyle/>
          <a:p>
            <a:fld id="{DE3D3940-2CDC-4597-991B-77C391ACF274}" type="slidenum">
              <a:rPr lang="en-US" smtClean="0"/>
              <a:t>22</a:t>
            </a:fld>
            <a:endParaRPr lang="en-US"/>
          </a:p>
        </p:txBody>
      </p:sp>
    </p:spTree>
    <p:extLst>
      <p:ext uri="{BB962C8B-B14F-4D97-AF65-F5344CB8AC3E}">
        <p14:creationId xmlns:p14="http://schemas.microsoft.com/office/powerpoint/2010/main" val="2051180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Breathing, brain injury may have early influence on infant and toddler development</a:t>
            </a:r>
          </a:p>
          <a:p>
            <a:r>
              <a:rPr lang="en-US" dirty="0"/>
              <a:t>Exposure to books, games, and age-appropriate activities as much as possible</a:t>
            </a:r>
          </a:p>
          <a:p>
            <a:endParaRPr lang="en-US" dirty="0"/>
          </a:p>
        </p:txBody>
      </p:sp>
      <p:sp>
        <p:nvSpPr>
          <p:cNvPr id="4" name="Slide Number Placeholder 3"/>
          <p:cNvSpPr>
            <a:spLocks noGrp="1"/>
          </p:cNvSpPr>
          <p:nvPr>
            <p:ph type="sldNum" sz="quarter" idx="10"/>
          </p:nvPr>
        </p:nvSpPr>
        <p:spPr/>
        <p:txBody>
          <a:bodyPr/>
          <a:lstStyle/>
          <a:p>
            <a:fld id="{DE3D3940-2CDC-4597-991B-77C391ACF274}" type="slidenum">
              <a:rPr lang="en-US" smtClean="0"/>
              <a:t>23</a:t>
            </a:fld>
            <a:endParaRPr lang="en-US"/>
          </a:p>
        </p:txBody>
      </p:sp>
    </p:spTree>
    <p:extLst>
      <p:ext uri="{BB962C8B-B14F-4D97-AF65-F5344CB8AC3E}">
        <p14:creationId xmlns:p14="http://schemas.microsoft.com/office/powerpoint/2010/main" val="186303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Screening of children who were deaf was discontinued since RP can only be diagnosed by eyecare professional. Inaccurate screening.</a:t>
            </a:r>
          </a:p>
          <a:p>
            <a:r>
              <a:rPr lang="en-US" dirty="0"/>
              <a:t>In 2006 a microchip saliva screening tool was developed</a:t>
            </a:r>
          </a:p>
          <a:p>
            <a:r>
              <a:rPr lang="en-US" dirty="0"/>
              <a:t>With better testing available, there may be a higher incidence of US than currently believed</a:t>
            </a:r>
          </a:p>
        </p:txBody>
      </p:sp>
      <p:sp>
        <p:nvSpPr>
          <p:cNvPr id="4" name="Slide Number Placeholder 3"/>
          <p:cNvSpPr>
            <a:spLocks noGrp="1"/>
          </p:cNvSpPr>
          <p:nvPr>
            <p:ph type="sldNum" sz="quarter" idx="10"/>
          </p:nvPr>
        </p:nvSpPr>
        <p:spPr/>
        <p:txBody>
          <a:bodyPr/>
          <a:lstStyle/>
          <a:p>
            <a:fld id="{DE3D3940-2CDC-4597-991B-77C391ACF274}" type="slidenum">
              <a:rPr lang="en-US" smtClean="0"/>
              <a:t>27</a:t>
            </a:fld>
            <a:endParaRPr lang="en-US"/>
          </a:p>
        </p:txBody>
      </p:sp>
    </p:spTree>
    <p:extLst>
      <p:ext uri="{BB962C8B-B14F-4D97-AF65-F5344CB8AC3E}">
        <p14:creationId xmlns:p14="http://schemas.microsoft.com/office/powerpoint/2010/main" val="15926390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3D3940-2CDC-4597-991B-77C391ACF274}" type="slidenum">
              <a:rPr lang="en-US" smtClean="0"/>
              <a:t>28</a:t>
            </a:fld>
            <a:endParaRPr lang="en-US"/>
          </a:p>
        </p:txBody>
      </p:sp>
    </p:spTree>
    <p:extLst>
      <p:ext uri="{BB962C8B-B14F-4D97-AF65-F5344CB8AC3E}">
        <p14:creationId xmlns:p14="http://schemas.microsoft.com/office/powerpoint/2010/main" val="742740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Life changes – braille, ASL, give up driving, loss of independence, coping skills, career, </a:t>
            </a:r>
          </a:p>
        </p:txBody>
      </p:sp>
      <p:sp>
        <p:nvSpPr>
          <p:cNvPr id="4" name="Slide Number Placeholder 3"/>
          <p:cNvSpPr>
            <a:spLocks noGrp="1"/>
          </p:cNvSpPr>
          <p:nvPr>
            <p:ph type="sldNum" sz="quarter" idx="10"/>
          </p:nvPr>
        </p:nvSpPr>
        <p:spPr/>
        <p:txBody>
          <a:bodyPr/>
          <a:lstStyle/>
          <a:p>
            <a:fld id="{DE3D3940-2CDC-4597-991B-77C391ACF274}" type="slidenum">
              <a:rPr lang="en-US" smtClean="0"/>
              <a:t>31</a:t>
            </a:fld>
            <a:endParaRPr lang="en-US"/>
          </a:p>
        </p:txBody>
      </p:sp>
    </p:spTree>
    <p:extLst>
      <p:ext uri="{BB962C8B-B14F-4D97-AF65-F5344CB8AC3E}">
        <p14:creationId xmlns:p14="http://schemas.microsoft.com/office/powerpoint/2010/main" val="1624115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Pitch – low to high   Sound – soft to loud</a:t>
            </a:r>
          </a:p>
          <a:p>
            <a:r>
              <a:rPr lang="en-US" dirty="0"/>
              <a:t>Source: https://www.google.com/</a:t>
            </a:r>
            <a:r>
              <a:rPr lang="en-US" dirty="0" err="1"/>
              <a:t>search?tbm</a:t>
            </a:r>
            <a:r>
              <a:rPr lang="en-US" dirty="0"/>
              <a:t>=</a:t>
            </a:r>
            <a:r>
              <a:rPr lang="en-US" dirty="0" err="1"/>
              <a:t>isch&amp;source</a:t>
            </a:r>
            <a:r>
              <a:rPr lang="en-US" dirty="0"/>
              <a:t>=</a:t>
            </a:r>
            <a:r>
              <a:rPr lang="en-US" dirty="0" err="1"/>
              <a:t>hp&amp;biw</a:t>
            </a:r>
            <a:r>
              <a:rPr lang="en-US" dirty="0"/>
              <a:t>=2133&amp;bih=1038&amp;ei=gbvEWr7gOaqk_QaNwL9I&amp;q=</a:t>
            </a:r>
            <a:r>
              <a:rPr lang="en-US" dirty="0" err="1"/>
              <a:t>audiogram&amp;oq</a:t>
            </a:r>
            <a:r>
              <a:rPr lang="en-US" dirty="0"/>
              <a:t>=</a:t>
            </a:r>
            <a:r>
              <a:rPr lang="en-US" dirty="0" err="1"/>
              <a:t>audiogram&amp;gs_l</a:t>
            </a:r>
            <a:r>
              <a:rPr lang="en-US" dirty="0"/>
              <a:t>=img.12..0l10.2688.6612.0.8635.9.8.0.1.1.0.118.697.6j2.8.0....0...1ac.1.64.img..0.9.705....0.-ywdQxLX4o8#imgrc=iwNnXk_PWv34bM:&amp;</a:t>
            </a:r>
            <a:r>
              <a:rPr lang="en-US" dirty="0" err="1"/>
              <a:t>spf</a:t>
            </a:r>
            <a:r>
              <a:rPr lang="en-US" dirty="0"/>
              <a:t>=1522842507300</a:t>
            </a:r>
          </a:p>
        </p:txBody>
      </p:sp>
      <p:sp>
        <p:nvSpPr>
          <p:cNvPr id="4" name="Slide Number Placeholder 3"/>
          <p:cNvSpPr>
            <a:spLocks noGrp="1"/>
          </p:cNvSpPr>
          <p:nvPr>
            <p:ph type="sldNum" sz="quarter" idx="10"/>
          </p:nvPr>
        </p:nvSpPr>
        <p:spPr/>
        <p:txBody>
          <a:bodyPr/>
          <a:lstStyle/>
          <a:p>
            <a:fld id="{DE3D3940-2CDC-4597-991B-77C391ACF274}" type="slidenum">
              <a:rPr lang="en-US" smtClean="0"/>
              <a:t>33</a:t>
            </a:fld>
            <a:endParaRPr lang="en-US"/>
          </a:p>
        </p:txBody>
      </p:sp>
    </p:spTree>
    <p:extLst>
      <p:ext uri="{BB962C8B-B14F-4D97-AF65-F5344CB8AC3E}">
        <p14:creationId xmlns:p14="http://schemas.microsoft.com/office/powerpoint/2010/main" val="1854514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hlinkClick r:id="rId3"/>
              </a:rPr>
              <a:t>Understanding Usher </a:t>
            </a:r>
            <a:r>
              <a:rPr lang="en-US" sz="1200" b="0" kern="1200" dirty="0" err="1">
                <a:solidFill>
                  <a:schemeClr val="tx1"/>
                </a:solidFill>
                <a:effectLst/>
                <a:latin typeface="+mn-lt"/>
                <a:ea typeface="+mn-ea"/>
                <a:cs typeface="+mn-cs"/>
                <a:hlinkClick r:id="rId3"/>
              </a:rPr>
              <a:t>Syndrome</a:t>
            </a:r>
            <a:r>
              <a:rPr lang="en-US" sz="1200" b="0" kern="1200" dirty="0" err="1">
                <a:solidFill>
                  <a:schemeClr val="tx1"/>
                </a:solidFill>
                <a:effectLst/>
                <a:latin typeface="+mn-lt"/>
                <a:ea typeface="+mn-ea"/>
                <a:cs typeface="+mn-cs"/>
                <a:hlinkClick r:id="rId4"/>
              </a:rPr>
              <a:t>ASHA</a:t>
            </a:r>
            <a:endParaRPr lang="en-US" sz="1200" b="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E3D3940-2CDC-4597-991B-77C391ACF274}" type="slidenum">
              <a:rPr lang="en-US" smtClean="0"/>
              <a:t>34</a:t>
            </a:fld>
            <a:endParaRPr lang="en-US"/>
          </a:p>
        </p:txBody>
      </p:sp>
    </p:spTree>
    <p:extLst>
      <p:ext uri="{BB962C8B-B14F-4D97-AF65-F5344CB8AC3E}">
        <p14:creationId xmlns:p14="http://schemas.microsoft.com/office/powerpoint/2010/main" val="1351412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hlinkClick r:id="rId3"/>
              </a:rPr>
              <a:t>Understanding Usher </a:t>
            </a:r>
            <a:r>
              <a:rPr lang="en-US" sz="1200" b="0" kern="1200" dirty="0" err="1">
                <a:solidFill>
                  <a:schemeClr val="tx1"/>
                </a:solidFill>
                <a:effectLst/>
                <a:latin typeface="+mn-lt"/>
                <a:ea typeface="+mn-ea"/>
                <a:cs typeface="+mn-cs"/>
                <a:hlinkClick r:id="rId3"/>
              </a:rPr>
              <a:t>Syndrome</a:t>
            </a:r>
            <a:r>
              <a:rPr lang="en-US" sz="1200" b="0" kern="1200" dirty="0" err="1">
                <a:solidFill>
                  <a:schemeClr val="tx1"/>
                </a:solidFill>
                <a:effectLst/>
                <a:latin typeface="+mn-lt"/>
                <a:ea typeface="+mn-ea"/>
                <a:cs typeface="+mn-cs"/>
                <a:hlinkClick r:id="rId4"/>
              </a:rPr>
              <a:t>ASHA</a:t>
            </a:r>
            <a:endParaRPr lang="en-US" sz="1200" b="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E3D3940-2CDC-4597-991B-77C391ACF274}" type="slidenum">
              <a:rPr lang="en-US" smtClean="0"/>
              <a:t>35</a:t>
            </a:fld>
            <a:endParaRPr lang="en-US"/>
          </a:p>
        </p:txBody>
      </p:sp>
    </p:spTree>
    <p:extLst>
      <p:ext uri="{BB962C8B-B14F-4D97-AF65-F5344CB8AC3E}">
        <p14:creationId xmlns:p14="http://schemas.microsoft.com/office/powerpoint/2010/main" val="23041592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unknown</a:t>
            </a:r>
          </a:p>
          <a:p>
            <a:r>
              <a:rPr lang="en-US" dirty="0"/>
              <a:t>Sorry about the perspective</a:t>
            </a:r>
          </a:p>
        </p:txBody>
      </p:sp>
      <p:sp>
        <p:nvSpPr>
          <p:cNvPr id="4" name="Slide Number Placeholder 3"/>
          <p:cNvSpPr>
            <a:spLocks noGrp="1"/>
          </p:cNvSpPr>
          <p:nvPr>
            <p:ph type="sldNum" sz="quarter" idx="10"/>
          </p:nvPr>
        </p:nvSpPr>
        <p:spPr/>
        <p:txBody>
          <a:bodyPr/>
          <a:lstStyle/>
          <a:p>
            <a:fld id="{DE3D3940-2CDC-4597-991B-77C391ACF274}" type="slidenum">
              <a:rPr lang="en-US" smtClean="0"/>
              <a:t>36</a:t>
            </a:fld>
            <a:endParaRPr lang="en-US"/>
          </a:p>
        </p:txBody>
      </p:sp>
    </p:spTree>
    <p:extLst>
      <p:ext uri="{BB962C8B-B14F-4D97-AF65-F5344CB8AC3E}">
        <p14:creationId xmlns:p14="http://schemas.microsoft.com/office/powerpoint/2010/main" val="4236260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https://nationaldb.org/library/page/1944</a:t>
            </a:r>
          </a:p>
        </p:txBody>
      </p:sp>
      <p:sp>
        <p:nvSpPr>
          <p:cNvPr id="4" name="Slide Number Placeholder 3"/>
          <p:cNvSpPr>
            <a:spLocks noGrp="1"/>
          </p:cNvSpPr>
          <p:nvPr>
            <p:ph type="sldNum" sz="quarter" idx="10"/>
          </p:nvPr>
        </p:nvSpPr>
        <p:spPr/>
        <p:txBody>
          <a:bodyPr/>
          <a:lstStyle/>
          <a:p>
            <a:fld id="{DE3D3940-2CDC-4597-991B-77C391ACF274}" type="slidenum">
              <a:rPr lang="en-US" smtClean="0"/>
              <a:t>5</a:t>
            </a:fld>
            <a:endParaRPr lang="en-US"/>
          </a:p>
        </p:txBody>
      </p:sp>
    </p:spTree>
    <p:extLst>
      <p:ext uri="{BB962C8B-B14F-4D97-AF65-F5344CB8AC3E}">
        <p14:creationId xmlns:p14="http://schemas.microsoft.com/office/powerpoint/2010/main" val="2271427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Discontinued around 2010 – determined that it is a medical diagnosis because next slide please . . . . .</a:t>
            </a:r>
          </a:p>
        </p:txBody>
      </p:sp>
      <p:sp>
        <p:nvSpPr>
          <p:cNvPr id="4" name="Slide Number Placeholder 3"/>
          <p:cNvSpPr>
            <a:spLocks noGrp="1"/>
          </p:cNvSpPr>
          <p:nvPr>
            <p:ph type="sldNum" sz="quarter" idx="10"/>
          </p:nvPr>
        </p:nvSpPr>
        <p:spPr/>
        <p:txBody>
          <a:bodyPr/>
          <a:lstStyle/>
          <a:p>
            <a:fld id="{DE3D3940-2CDC-4597-991B-77C391ACF274}" type="slidenum">
              <a:rPr lang="en-US" smtClean="0"/>
              <a:t>40</a:t>
            </a:fld>
            <a:endParaRPr lang="en-US"/>
          </a:p>
        </p:txBody>
      </p:sp>
    </p:spTree>
    <p:extLst>
      <p:ext uri="{BB962C8B-B14F-4D97-AF65-F5344CB8AC3E}">
        <p14:creationId xmlns:p14="http://schemas.microsoft.com/office/powerpoint/2010/main" val="12368855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young adults with US at NCDB passed one year.</a:t>
            </a:r>
          </a:p>
        </p:txBody>
      </p:sp>
      <p:sp>
        <p:nvSpPr>
          <p:cNvPr id="4" name="Slide Number Placeholder 3"/>
          <p:cNvSpPr>
            <a:spLocks noGrp="1"/>
          </p:cNvSpPr>
          <p:nvPr>
            <p:ph type="sldNum" sz="quarter" idx="10"/>
          </p:nvPr>
        </p:nvSpPr>
        <p:spPr/>
        <p:txBody>
          <a:bodyPr/>
          <a:lstStyle/>
          <a:p>
            <a:fld id="{DE3D3940-2CDC-4597-991B-77C391ACF274}" type="slidenum">
              <a:rPr lang="en-US" smtClean="0"/>
              <a:t>41</a:t>
            </a:fld>
            <a:endParaRPr lang="en-US"/>
          </a:p>
        </p:txBody>
      </p:sp>
    </p:spTree>
    <p:extLst>
      <p:ext uri="{BB962C8B-B14F-4D97-AF65-F5344CB8AC3E}">
        <p14:creationId xmlns:p14="http://schemas.microsoft.com/office/powerpoint/2010/main" val="42458785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Cut curbs, speaking traffic signals, textures at top of steps, </a:t>
            </a:r>
          </a:p>
        </p:txBody>
      </p:sp>
      <p:sp>
        <p:nvSpPr>
          <p:cNvPr id="4" name="Slide Number Placeholder 3"/>
          <p:cNvSpPr>
            <a:spLocks noGrp="1"/>
          </p:cNvSpPr>
          <p:nvPr>
            <p:ph type="sldNum" sz="quarter" idx="10"/>
          </p:nvPr>
        </p:nvSpPr>
        <p:spPr/>
        <p:txBody>
          <a:bodyPr/>
          <a:lstStyle/>
          <a:p>
            <a:fld id="{DE3D3940-2CDC-4597-991B-77C391ACF274}" type="slidenum">
              <a:rPr lang="en-US" smtClean="0"/>
              <a:t>44</a:t>
            </a:fld>
            <a:endParaRPr lang="en-US"/>
          </a:p>
        </p:txBody>
      </p:sp>
    </p:spTree>
    <p:extLst>
      <p:ext uri="{BB962C8B-B14F-4D97-AF65-F5344CB8AC3E}">
        <p14:creationId xmlns:p14="http://schemas.microsoft.com/office/powerpoint/2010/main" val="24736670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Organization – materials in the same order and same place</a:t>
            </a:r>
          </a:p>
          <a:p>
            <a:r>
              <a:rPr lang="en-US" dirty="0"/>
              <a:t>Bigger is not usually better for these students</a:t>
            </a:r>
          </a:p>
        </p:txBody>
      </p:sp>
      <p:sp>
        <p:nvSpPr>
          <p:cNvPr id="4" name="Slide Number Placeholder 3"/>
          <p:cNvSpPr>
            <a:spLocks noGrp="1"/>
          </p:cNvSpPr>
          <p:nvPr>
            <p:ph type="sldNum" sz="quarter" idx="10"/>
          </p:nvPr>
        </p:nvSpPr>
        <p:spPr/>
        <p:txBody>
          <a:bodyPr/>
          <a:lstStyle/>
          <a:p>
            <a:fld id="{DE3D3940-2CDC-4597-991B-77C391ACF274}" type="slidenum">
              <a:rPr lang="en-US" smtClean="0"/>
              <a:t>47</a:t>
            </a:fld>
            <a:endParaRPr lang="en-US"/>
          </a:p>
        </p:txBody>
      </p:sp>
    </p:spTree>
    <p:extLst>
      <p:ext uri="{BB962C8B-B14F-4D97-AF65-F5344CB8AC3E}">
        <p14:creationId xmlns:p14="http://schemas.microsoft.com/office/powerpoint/2010/main" val="3846421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Protect the child, not tell him/her</a:t>
            </a:r>
          </a:p>
          <a:p>
            <a:r>
              <a:rPr lang="en-US" dirty="0"/>
              <a:t>Acceptance – ignore it, go away. Need to accept, treatment may help extend useful vision  </a:t>
            </a:r>
          </a:p>
          <a:p>
            <a:r>
              <a:rPr lang="en-US" dirty="0"/>
              <a:t>https://psychcentral.com/lib/the-5-stages-of-loss-and-grief/</a:t>
            </a:r>
          </a:p>
          <a:p>
            <a:endParaRPr lang="en-US" dirty="0"/>
          </a:p>
        </p:txBody>
      </p:sp>
      <p:sp>
        <p:nvSpPr>
          <p:cNvPr id="4" name="Slide Number Placeholder 3"/>
          <p:cNvSpPr>
            <a:spLocks noGrp="1"/>
          </p:cNvSpPr>
          <p:nvPr>
            <p:ph type="sldNum" sz="quarter" idx="10"/>
          </p:nvPr>
        </p:nvSpPr>
        <p:spPr/>
        <p:txBody>
          <a:bodyPr/>
          <a:lstStyle/>
          <a:p>
            <a:fld id="{DE3D3940-2CDC-4597-991B-77C391ACF274}" type="slidenum">
              <a:rPr lang="en-US" smtClean="0"/>
              <a:t>54</a:t>
            </a:fld>
            <a:endParaRPr lang="en-US"/>
          </a:p>
        </p:txBody>
      </p:sp>
    </p:spTree>
    <p:extLst>
      <p:ext uri="{BB962C8B-B14F-4D97-AF65-F5344CB8AC3E}">
        <p14:creationId xmlns:p14="http://schemas.microsoft.com/office/powerpoint/2010/main" val="4607898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time and a half </a:t>
            </a:r>
          </a:p>
          <a:p>
            <a:r>
              <a:rPr lang="en-US" dirty="0"/>
              <a:t>Depends on vision and hearing loss and difficulty of material</a:t>
            </a:r>
          </a:p>
          <a:p>
            <a:r>
              <a:rPr lang="en-US" dirty="0"/>
              <a:t>May need to customize tasks – assigned half the questions or problems to equalize length of time spent on homework or in class assignments</a:t>
            </a:r>
          </a:p>
        </p:txBody>
      </p:sp>
      <p:sp>
        <p:nvSpPr>
          <p:cNvPr id="4" name="Slide Number Placeholder 3"/>
          <p:cNvSpPr>
            <a:spLocks noGrp="1"/>
          </p:cNvSpPr>
          <p:nvPr>
            <p:ph type="sldNum" sz="quarter" idx="10"/>
          </p:nvPr>
        </p:nvSpPr>
        <p:spPr/>
        <p:txBody>
          <a:bodyPr/>
          <a:lstStyle/>
          <a:p>
            <a:fld id="{DE3D3940-2CDC-4597-991B-77C391ACF274}" type="slidenum">
              <a:rPr lang="en-US" smtClean="0"/>
              <a:t>56</a:t>
            </a:fld>
            <a:endParaRPr lang="en-US"/>
          </a:p>
        </p:txBody>
      </p:sp>
    </p:spTree>
    <p:extLst>
      <p:ext uri="{BB962C8B-B14F-4D97-AF65-F5344CB8AC3E}">
        <p14:creationId xmlns:p14="http://schemas.microsoft.com/office/powerpoint/2010/main" val="42948003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Usually only people with weak immune systems are affected</a:t>
            </a:r>
          </a:p>
        </p:txBody>
      </p:sp>
      <p:sp>
        <p:nvSpPr>
          <p:cNvPr id="4" name="Slide Number Placeholder 3"/>
          <p:cNvSpPr>
            <a:spLocks noGrp="1"/>
          </p:cNvSpPr>
          <p:nvPr>
            <p:ph type="sldNum" sz="quarter" idx="10"/>
          </p:nvPr>
        </p:nvSpPr>
        <p:spPr/>
        <p:txBody>
          <a:bodyPr/>
          <a:lstStyle/>
          <a:p>
            <a:fld id="{DE3D3940-2CDC-4597-991B-77C391ACF274}" type="slidenum">
              <a:rPr lang="en-US" smtClean="0"/>
              <a:t>60</a:t>
            </a:fld>
            <a:endParaRPr lang="en-US"/>
          </a:p>
        </p:txBody>
      </p:sp>
    </p:spTree>
    <p:extLst>
      <p:ext uri="{BB962C8B-B14F-4D97-AF65-F5344CB8AC3E}">
        <p14:creationId xmlns:p14="http://schemas.microsoft.com/office/powerpoint/2010/main" val="1705109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https://nationaldb.org/library/page/1944</a:t>
            </a:r>
          </a:p>
        </p:txBody>
      </p:sp>
      <p:sp>
        <p:nvSpPr>
          <p:cNvPr id="4" name="Slide Number Placeholder 3"/>
          <p:cNvSpPr>
            <a:spLocks noGrp="1"/>
          </p:cNvSpPr>
          <p:nvPr>
            <p:ph type="sldNum" sz="quarter" idx="10"/>
          </p:nvPr>
        </p:nvSpPr>
        <p:spPr/>
        <p:txBody>
          <a:bodyPr/>
          <a:lstStyle/>
          <a:p>
            <a:fld id="{DE3D3940-2CDC-4597-991B-77C391ACF274}" type="slidenum">
              <a:rPr lang="en-US" smtClean="0"/>
              <a:t>6</a:t>
            </a:fld>
            <a:endParaRPr lang="en-US"/>
          </a:p>
        </p:txBody>
      </p:sp>
    </p:spTree>
    <p:extLst>
      <p:ext uri="{BB962C8B-B14F-4D97-AF65-F5344CB8AC3E}">
        <p14:creationId xmlns:p14="http://schemas.microsoft.com/office/powerpoint/2010/main" val="3108064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https://nationaldb.org/library/page/1944</a:t>
            </a:r>
          </a:p>
        </p:txBody>
      </p:sp>
      <p:sp>
        <p:nvSpPr>
          <p:cNvPr id="4" name="Slide Number Placeholder 3"/>
          <p:cNvSpPr>
            <a:spLocks noGrp="1"/>
          </p:cNvSpPr>
          <p:nvPr>
            <p:ph type="sldNum" sz="quarter" idx="10"/>
          </p:nvPr>
        </p:nvSpPr>
        <p:spPr/>
        <p:txBody>
          <a:bodyPr/>
          <a:lstStyle/>
          <a:p>
            <a:fld id="{DE3D3940-2CDC-4597-991B-77C391ACF274}" type="slidenum">
              <a:rPr lang="en-US" smtClean="0"/>
              <a:t>7</a:t>
            </a:fld>
            <a:endParaRPr lang="en-US"/>
          </a:p>
        </p:txBody>
      </p:sp>
    </p:spTree>
    <p:extLst>
      <p:ext uri="{BB962C8B-B14F-4D97-AF65-F5344CB8AC3E}">
        <p14:creationId xmlns:p14="http://schemas.microsoft.com/office/powerpoint/2010/main" val="4132738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treat the flu differently than a skinned knee</a:t>
            </a:r>
          </a:p>
          <a:p>
            <a:r>
              <a:rPr lang="en-US" dirty="0"/>
              <a:t>But it’s a label. For MU kids may limit the way the child is viewed by parents, by others – lower expectations, individuality lost in the label(s)</a:t>
            </a:r>
          </a:p>
        </p:txBody>
      </p:sp>
      <p:sp>
        <p:nvSpPr>
          <p:cNvPr id="4" name="Slide Number Placeholder 3"/>
          <p:cNvSpPr>
            <a:spLocks noGrp="1"/>
          </p:cNvSpPr>
          <p:nvPr>
            <p:ph type="sldNum" sz="quarter" idx="10"/>
          </p:nvPr>
        </p:nvSpPr>
        <p:spPr/>
        <p:txBody>
          <a:bodyPr/>
          <a:lstStyle/>
          <a:p>
            <a:fld id="{DE3D3940-2CDC-4597-991B-77C391ACF274}" type="slidenum">
              <a:rPr lang="en-US" smtClean="0"/>
              <a:t>9</a:t>
            </a:fld>
            <a:endParaRPr lang="en-US"/>
          </a:p>
        </p:txBody>
      </p:sp>
    </p:spTree>
    <p:extLst>
      <p:ext uri="{BB962C8B-B14F-4D97-AF65-F5344CB8AC3E}">
        <p14:creationId xmlns:p14="http://schemas.microsoft.com/office/powerpoint/2010/main" val="229200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b="1" dirty="0"/>
              <a:t>Late preterm,</a:t>
            </a:r>
            <a:r>
              <a:rPr lang="en-US" dirty="0"/>
              <a:t> born between 34 and 36 completed weeks of pregnancy</a:t>
            </a:r>
          </a:p>
          <a:p>
            <a:pPr>
              <a:buFont typeface="Arial" panose="020B0604020202020204" pitchFamily="34" charset="0"/>
              <a:buChar char="•"/>
            </a:pPr>
            <a:r>
              <a:rPr lang="en-US" b="1" dirty="0"/>
              <a:t>Moderately preterm,</a:t>
            </a:r>
            <a:r>
              <a:rPr lang="en-US" dirty="0"/>
              <a:t> born between 32 and 34 weeks of pregnancy</a:t>
            </a:r>
          </a:p>
          <a:p>
            <a:pPr>
              <a:buFont typeface="Arial" panose="020B0604020202020204" pitchFamily="34" charset="0"/>
              <a:buChar char="•"/>
            </a:pPr>
            <a:r>
              <a:rPr lang="en-US" b="1" dirty="0"/>
              <a:t>Very preterm,</a:t>
            </a:r>
            <a:r>
              <a:rPr lang="en-US" dirty="0"/>
              <a:t> born at less than 32 weeks of pregnancy</a:t>
            </a:r>
          </a:p>
          <a:p>
            <a:pPr>
              <a:buFont typeface="Arial" panose="020B0604020202020204" pitchFamily="34" charset="0"/>
              <a:buChar char="•"/>
            </a:pPr>
            <a:r>
              <a:rPr lang="en-US" b="1" dirty="0"/>
              <a:t>Extremely preterm,</a:t>
            </a:r>
            <a:r>
              <a:rPr lang="en-US" dirty="0"/>
              <a:t> born at or before 25 weeks of pregnancy https://www.mayoclinic.org/diseases-conditions/premature-birth/symptoms-causes/syc-20376730</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DE3D3940-2CDC-4597-991B-77C391ACF274}" type="slidenum">
              <a:rPr lang="en-US" smtClean="0"/>
              <a:t>11</a:t>
            </a:fld>
            <a:endParaRPr lang="en-US"/>
          </a:p>
        </p:txBody>
      </p:sp>
    </p:spTree>
    <p:extLst>
      <p:ext uri="{BB962C8B-B14F-4D97-AF65-F5344CB8AC3E}">
        <p14:creationId xmlns:p14="http://schemas.microsoft.com/office/powerpoint/2010/main" val="3381880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Heart murmur may be long term</a:t>
            </a:r>
          </a:p>
          <a:p>
            <a:r>
              <a:rPr lang="en-US" dirty="0"/>
              <a:t>Burn energy just to stay warm</a:t>
            </a:r>
          </a:p>
        </p:txBody>
      </p:sp>
      <p:sp>
        <p:nvSpPr>
          <p:cNvPr id="4" name="Slide Number Placeholder 3"/>
          <p:cNvSpPr>
            <a:spLocks noGrp="1"/>
          </p:cNvSpPr>
          <p:nvPr>
            <p:ph type="sldNum" sz="quarter" idx="10"/>
          </p:nvPr>
        </p:nvSpPr>
        <p:spPr/>
        <p:txBody>
          <a:bodyPr/>
          <a:lstStyle/>
          <a:p>
            <a:fld id="{DE3D3940-2CDC-4597-991B-77C391ACF274}" type="slidenum">
              <a:rPr lang="en-US" smtClean="0"/>
              <a:t>12</a:t>
            </a:fld>
            <a:endParaRPr lang="en-US"/>
          </a:p>
        </p:txBody>
      </p:sp>
    </p:spTree>
    <p:extLst>
      <p:ext uri="{BB962C8B-B14F-4D97-AF65-F5344CB8AC3E}">
        <p14:creationId xmlns:p14="http://schemas.microsoft.com/office/powerpoint/2010/main" val="1732776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Being Born Early – Developed by Barbara Purvis, NTAC (NCDB) https://nationaldb.org/materials/page/146/8</a:t>
            </a:r>
          </a:p>
        </p:txBody>
      </p:sp>
      <p:sp>
        <p:nvSpPr>
          <p:cNvPr id="4" name="Slide Number Placeholder 3"/>
          <p:cNvSpPr>
            <a:spLocks noGrp="1"/>
          </p:cNvSpPr>
          <p:nvPr>
            <p:ph type="sldNum" sz="quarter" idx="10"/>
          </p:nvPr>
        </p:nvSpPr>
        <p:spPr/>
        <p:txBody>
          <a:bodyPr/>
          <a:lstStyle/>
          <a:p>
            <a:fld id="{DE3D3940-2CDC-4597-991B-77C391ACF274}" type="slidenum">
              <a:rPr lang="en-US" smtClean="0"/>
              <a:t>15</a:t>
            </a:fld>
            <a:endParaRPr lang="en-US"/>
          </a:p>
        </p:txBody>
      </p:sp>
    </p:spTree>
    <p:extLst>
      <p:ext uri="{BB962C8B-B14F-4D97-AF65-F5344CB8AC3E}">
        <p14:creationId xmlns:p14="http://schemas.microsoft.com/office/powerpoint/2010/main" val="1246167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Cornea – transparent, covers iris, pupil, and anterior chamber. Provides most of the optical power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Pupil – regulates light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Iris – Controls light by varying the pupil opening. Eye color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Lens – focusing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Macula – Central part of retina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Fovea – Located in the macula, produces sharpest vision and color discrimination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Retina – light sensitive area that converts images from the eye into electrical impulses that are sent to the brain via the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Optic nerve – carries impulses from retina to the brain</a:t>
            </a:r>
          </a:p>
          <a:p>
            <a:endParaRPr lang="en-US" dirty="0"/>
          </a:p>
        </p:txBody>
      </p:sp>
      <p:sp>
        <p:nvSpPr>
          <p:cNvPr id="4" name="Slide Number Placeholder 3"/>
          <p:cNvSpPr>
            <a:spLocks noGrp="1"/>
          </p:cNvSpPr>
          <p:nvPr>
            <p:ph type="sldNum" sz="quarter" idx="10"/>
          </p:nvPr>
        </p:nvSpPr>
        <p:spPr/>
        <p:txBody>
          <a:bodyPr/>
          <a:lstStyle/>
          <a:p>
            <a:fld id="{DE3D3940-2CDC-4597-991B-77C391ACF274}" type="slidenum">
              <a:rPr lang="en-US" smtClean="0"/>
              <a:t>16</a:t>
            </a:fld>
            <a:endParaRPr lang="en-US"/>
          </a:p>
        </p:txBody>
      </p:sp>
    </p:spTree>
    <p:extLst>
      <p:ext uri="{BB962C8B-B14F-4D97-AF65-F5344CB8AC3E}">
        <p14:creationId xmlns:p14="http://schemas.microsoft.com/office/powerpoint/2010/main" val="2757042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40099-376C-4D1B-AF7E-2FEEAD4B8F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C84A84-C478-4878-BFB0-16F9E7B2D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EA2458-6CC9-4592-BF92-6F79030AC4F9}"/>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5" name="Footer Placeholder 4">
            <a:extLst>
              <a:ext uri="{FF2B5EF4-FFF2-40B4-BE49-F238E27FC236}">
                <a16:creationId xmlns:a16="http://schemas.microsoft.com/office/drawing/2014/main" id="{6DD0FBE0-DBC7-4E17-B382-260F2688BE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B64AD-50B2-4098-B89A-0A727A975F52}"/>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128543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E1839-B634-4313-BD08-E7A021C436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D087C6-9C75-4AEB-AD02-1F9B57F5140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29967A-9038-4587-BA34-E9666DEE0762}"/>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5" name="Footer Placeholder 4">
            <a:extLst>
              <a:ext uri="{FF2B5EF4-FFF2-40B4-BE49-F238E27FC236}">
                <a16:creationId xmlns:a16="http://schemas.microsoft.com/office/drawing/2014/main" id="{868BD83D-2497-41B9-93D7-4B42CC1E8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461AB-E1D7-4FE2-BC88-84A8E7754F21}"/>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1519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C3EDFA-0CF1-4147-B5CB-1026892238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79AB1A-6A5D-4CC8-AC08-9CA901089F6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76E29-A784-4842-B9DC-16180940E378}"/>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5" name="Footer Placeholder 4">
            <a:extLst>
              <a:ext uri="{FF2B5EF4-FFF2-40B4-BE49-F238E27FC236}">
                <a16:creationId xmlns:a16="http://schemas.microsoft.com/office/drawing/2014/main" id="{AF107D6D-C21F-4AFA-80E4-70C58A43C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986A23-D600-47C0-A084-4B2B4E4B82B4}"/>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28761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655A8-E4D2-42D5-9997-44BB285A4C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9D5BF4-2A4B-4284-9B00-B6DDB6EAFF4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D4CBDC-AA0C-4793-B9D4-EDD84FE54DA3}"/>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5" name="Footer Placeholder 4">
            <a:extLst>
              <a:ext uri="{FF2B5EF4-FFF2-40B4-BE49-F238E27FC236}">
                <a16:creationId xmlns:a16="http://schemas.microsoft.com/office/drawing/2014/main" id="{F5F23B19-779B-4FE8-8F2B-2F7F7DD9CD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08CD54-E278-4C4E-9C01-34CFC493D397}"/>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542737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4D8BD-4553-46DE-8303-0AD832675B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FD5F51-276A-4979-A771-82FEB39EBD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D266656-9B83-4349-8CD0-FCFE112A279E}"/>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5" name="Footer Placeholder 4">
            <a:extLst>
              <a:ext uri="{FF2B5EF4-FFF2-40B4-BE49-F238E27FC236}">
                <a16:creationId xmlns:a16="http://schemas.microsoft.com/office/drawing/2014/main" id="{8290BCE5-2B3A-4FA8-9CEC-B0A3012A44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403EA-70DB-439D-94D4-D44D8D4CBC90}"/>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2601430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963C-B075-445E-875D-0F2CD449BB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7C52DF-A56E-46B4-87EF-BA37A0696A6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D78F7A-ADC7-4BBA-B56C-8B49C25EC0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E1B7CA-7446-43AA-B2FD-AAC7EAC3EC35}"/>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6" name="Footer Placeholder 5">
            <a:extLst>
              <a:ext uri="{FF2B5EF4-FFF2-40B4-BE49-F238E27FC236}">
                <a16:creationId xmlns:a16="http://schemas.microsoft.com/office/drawing/2014/main" id="{E52FEDCA-86E8-4A1E-9662-70FF24575E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6207D0-5765-4B56-90C7-46F3365528BC}"/>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241085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71090-A98D-4BE4-942A-27EBC4E13E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ED3B21-FD8E-46BE-B508-771C6835D5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B6C9CCD-3853-44B8-AF5B-6B949B0FD6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CB31EC-A28B-4E8F-9A2D-3BBC9FC506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1CE323F-F472-40FA-AF51-13EB57646D7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44FE83-72AC-4990-9FB7-43705EE5508B}"/>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8" name="Footer Placeholder 7">
            <a:extLst>
              <a:ext uri="{FF2B5EF4-FFF2-40B4-BE49-F238E27FC236}">
                <a16:creationId xmlns:a16="http://schemas.microsoft.com/office/drawing/2014/main" id="{61F77D85-FF3A-4986-A6B7-41297BEB3E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EBED52-F271-4BF2-8F95-7C0EB7BDF638}"/>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2280788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4DC04-566E-4F09-AE96-CD2AA2D8AB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968CFA-2A8D-486E-AD37-A9AFEF04137F}"/>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4" name="Footer Placeholder 3">
            <a:extLst>
              <a:ext uri="{FF2B5EF4-FFF2-40B4-BE49-F238E27FC236}">
                <a16:creationId xmlns:a16="http://schemas.microsoft.com/office/drawing/2014/main" id="{03F43CAD-97B8-45A0-9090-5C0EF33C09A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03E5A6-2B46-4116-8F6C-7A6513EF5A64}"/>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152824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5F60DC-0466-42DF-8402-3FA5D37F5FC1}"/>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3" name="Footer Placeholder 2">
            <a:extLst>
              <a:ext uri="{FF2B5EF4-FFF2-40B4-BE49-F238E27FC236}">
                <a16:creationId xmlns:a16="http://schemas.microsoft.com/office/drawing/2014/main" id="{87BFEDE9-52FA-417E-A84F-BBF9289531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8E7BCC-BA4F-4D60-8CB9-D2C1C2DBE6F3}"/>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291017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0053-88FA-4C16-9661-D0FCD29EB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2A58C2-7DF5-4369-8C27-3B84BD923D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0BDA71-FFDF-4E57-989C-96852887EF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47A88D6-7179-4F1F-B2C1-BB683F463354}"/>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6" name="Footer Placeholder 5">
            <a:extLst>
              <a:ext uri="{FF2B5EF4-FFF2-40B4-BE49-F238E27FC236}">
                <a16:creationId xmlns:a16="http://schemas.microsoft.com/office/drawing/2014/main" id="{673DF30F-43B8-45DE-8D9B-3600C49E7E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A8F72A-31F8-43CD-846C-29FF33B2B42F}"/>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48384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B732-0485-4A04-B3F2-3B0D88F3F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8D3D60-AD54-4259-905A-7CCCB178DF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84FA41-0850-4BF5-BD9C-ABAF433B88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234D16-FC99-45C2-9CEC-34354F96270B}"/>
              </a:ext>
            </a:extLst>
          </p:cNvPr>
          <p:cNvSpPr>
            <a:spLocks noGrp="1"/>
          </p:cNvSpPr>
          <p:nvPr>
            <p:ph type="dt" sz="half" idx="10"/>
          </p:nvPr>
        </p:nvSpPr>
        <p:spPr/>
        <p:txBody>
          <a:bodyPr/>
          <a:lstStyle/>
          <a:p>
            <a:fld id="{3162E4CE-8891-4C32-B550-566B792419DB}" type="datetimeFigureOut">
              <a:rPr lang="en-US" smtClean="0"/>
              <a:t>4/11/2018</a:t>
            </a:fld>
            <a:endParaRPr lang="en-US"/>
          </a:p>
        </p:txBody>
      </p:sp>
      <p:sp>
        <p:nvSpPr>
          <p:cNvPr id="6" name="Footer Placeholder 5">
            <a:extLst>
              <a:ext uri="{FF2B5EF4-FFF2-40B4-BE49-F238E27FC236}">
                <a16:creationId xmlns:a16="http://schemas.microsoft.com/office/drawing/2014/main" id="{9F69164B-2C63-4A16-84B4-83D29815A2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8C4F64-A11B-4E53-BB3E-AF971F91F106}"/>
              </a:ext>
            </a:extLst>
          </p:cNvPr>
          <p:cNvSpPr>
            <a:spLocks noGrp="1"/>
          </p:cNvSpPr>
          <p:nvPr>
            <p:ph type="sldNum" sz="quarter" idx="12"/>
          </p:nvPr>
        </p:nvSpPr>
        <p:spPr/>
        <p:txBody>
          <a:bodyPr/>
          <a:lstStyle/>
          <a:p>
            <a:fld id="{A2CA2C57-2995-4890-9B2F-8FE6E11D2D2B}" type="slidenum">
              <a:rPr lang="en-US" smtClean="0"/>
              <a:t>‹#›</a:t>
            </a:fld>
            <a:endParaRPr lang="en-US"/>
          </a:p>
        </p:txBody>
      </p:sp>
    </p:spTree>
    <p:extLst>
      <p:ext uri="{BB962C8B-B14F-4D97-AF65-F5344CB8AC3E}">
        <p14:creationId xmlns:p14="http://schemas.microsoft.com/office/powerpoint/2010/main" val="3550833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E0E239-B7A9-4F2A-AF20-2AA76670C1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09E046-5ECD-4000-A81E-5D5589298B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BD8734-C4D3-43D5-9C20-5FA0BF13A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E4CE-8891-4C32-B550-566B792419DB}" type="datetimeFigureOut">
              <a:rPr lang="en-US" smtClean="0"/>
              <a:t>4/11/2018</a:t>
            </a:fld>
            <a:endParaRPr lang="en-US"/>
          </a:p>
        </p:txBody>
      </p:sp>
      <p:sp>
        <p:nvSpPr>
          <p:cNvPr id="5" name="Footer Placeholder 4">
            <a:extLst>
              <a:ext uri="{FF2B5EF4-FFF2-40B4-BE49-F238E27FC236}">
                <a16:creationId xmlns:a16="http://schemas.microsoft.com/office/drawing/2014/main" id="{76D536B3-C5DA-417D-B4A2-FC0F0BB387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2EE18F7-E21D-43DB-9384-6F7F7C956B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CA2C57-2995-4890-9B2F-8FE6E11D2D2B}" type="slidenum">
              <a:rPr lang="en-US" smtClean="0"/>
              <a:t>‹#›</a:t>
            </a:fld>
            <a:endParaRPr lang="en-US"/>
          </a:p>
        </p:txBody>
      </p:sp>
    </p:spTree>
    <p:extLst>
      <p:ext uri="{BB962C8B-B14F-4D97-AF65-F5344CB8AC3E}">
        <p14:creationId xmlns:p14="http://schemas.microsoft.com/office/powerpoint/2010/main" val="35367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nationaldb.org/materials/page/146/8" TargetMode="External"/><Relationship Id="rId2" Type="http://schemas.openxmlformats.org/officeDocument/2006/relationships/hyperlink" Target="https://www.mayoclinic.org/diseases-conditions/premature-birth/symptoms-causes/syc-2037673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mailto:Ashley.Benton@dhhs.nc.gov" TargetMode="External"/><Relationship Id="rId2" Type="http://schemas.openxmlformats.org/officeDocument/2006/relationships/hyperlink" Target="https://www.usher-syndrome.org/our-story/blog/all-you-need-to-know-about-usher5.html" TargetMode="External"/><Relationship Id="rId1" Type="http://schemas.openxmlformats.org/officeDocument/2006/relationships/slideLayout" Target="../slideLayouts/slideLayout2.xml"/><Relationship Id="rId4" Type="http://schemas.openxmlformats.org/officeDocument/2006/relationships/hyperlink" Target="https://www.unr.edu/ndsip/secpagesEnglish/usher/usher.html"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www.mayoclinic.org/diseases-conditions/cmv/symptoms-causes/syc-20355358" TargetMode="External"/><Relationship Id="rId2" Type="http://schemas.openxmlformats.org/officeDocument/2006/relationships/hyperlink" Target="https://www.cdc.gov/cmv/overview.html"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mailto:Dorothy.Snyder@dpi.nc.go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AC67E-24DE-49E1-9C48-CAFF62DEB010}"/>
              </a:ext>
            </a:extLst>
          </p:cNvPr>
          <p:cNvSpPr>
            <a:spLocks noGrp="1"/>
          </p:cNvSpPr>
          <p:nvPr>
            <p:ph type="ctrTitle"/>
          </p:nvPr>
        </p:nvSpPr>
        <p:spPr/>
        <p:txBody>
          <a:bodyPr/>
          <a:lstStyle/>
          <a:p>
            <a:r>
              <a:rPr lang="en-US" dirty="0"/>
              <a:t>ETIOLOGIES and DEAF-BLINDNESS</a:t>
            </a:r>
          </a:p>
        </p:txBody>
      </p:sp>
      <p:sp>
        <p:nvSpPr>
          <p:cNvPr id="3" name="Subtitle 2">
            <a:extLst>
              <a:ext uri="{FF2B5EF4-FFF2-40B4-BE49-F238E27FC236}">
                <a16:creationId xmlns:a16="http://schemas.microsoft.com/office/drawing/2014/main" id="{43F7F70F-3382-48C7-AC88-79FFAF4E0464}"/>
              </a:ext>
            </a:extLst>
          </p:cNvPr>
          <p:cNvSpPr>
            <a:spLocks noGrp="1"/>
          </p:cNvSpPr>
          <p:nvPr>
            <p:ph type="subTitle" idx="1"/>
          </p:nvPr>
        </p:nvSpPr>
        <p:spPr/>
        <p:txBody>
          <a:bodyPr/>
          <a:lstStyle/>
          <a:p>
            <a:r>
              <a:rPr lang="en-US" dirty="0"/>
              <a:t>Dottie Snyder</a:t>
            </a:r>
          </a:p>
          <a:p>
            <a:r>
              <a:rPr lang="en-US" dirty="0"/>
              <a:t>April 11, 2018</a:t>
            </a:r>
          </a:p>
        </p:txBody>
      </p:sp>
    </p:spTree>
    <p:extLst>
      <p:ext uri="{BB962C8B-B14F-4D97-AF65-F5344CB8AC3E}">
        <p14:creationId xmlns:p14="http://schemas.microsoft.com/office/powerpoint/2010/main" val="994503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53E67-B3FB-4EC4-A8DE-025EC0391E39}"/>
              </a:ext>
            </a:extLst>
          </p:cNvPr>
          <p:cNvSpPr>
            <a:spLocks noGrp="1"/>
          </p:cNvSpPr>
          <p:nvPr>
            <p:ph type="title"/>
          </p:nvPr>
        </p:nvSpPr>
        <p:spPr/>
        <p:txBody>
          <a:bodyPr/>
          <a:lstStyle/>
          <a:p>
            <a:r>
              <a:rPr lang="en-US" dirty="0"/>
              <a:t>Complications of Prematurity</a:t>
            </a:r>
          </a:p>
        </p:txBody>
      </p:sp>
    </p:spTree>
    <p:extLst>
      <p:ext uri="{BB962C8B-B14F-4D97-AF65-F5344CB8AC3E}">
        <p14:creationId xmlns:p14="http://schemas.microsoft.com/office/powerpoint/2010/main" val="612889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40A26-5B62-43B7-920F-56741ED85D20}"/>
              </a:ext>
            </a:extLst>
          </p:cNvPr>
          <p:cNvSpPr>
            <a:spLocks noGrp="1"/>
          </p:cNvSpPr>
          <p:nvPr>
            <p:ph type="title"/>
          </p:nvPr>
        </p:nvSpPr>
        <p:spPr/>
        <p:txBody>
          <a:bodyPr/>
          <a:lstStyle/>
          <a:p>
            <a:r>
              <a:rPr lang="en-US" dirty="0"/>
              <a:t>General Information</a:t>
            </a:r>
          </a:p>
        </p:txBody>
      </p:sp>
      <p:sp>
        <p:nvSpPr>
          <p:cNvPr id="3" name="Content Placeholder 2">
            <a:extLst>
              <a:ext uri="{FF2B5EF4-FFF2-40B4-BE49-F238E27FC236}">
                <a16:creationId xmlns:a16="http://schemas.microsoft.com/office/drawing/2014/main" id="{9755B0D5-9271-4540-B17C-4C20115617BC}"/>
              </a:ext>
            </a:extLst>
          </p:cNvPr>
          <p:cNvSpPr>
            <a:spLocks noGrp="1"/>
          </p:cNvSpPr>
          <p:nvPr>
            <p:ph idx="1"/>
          </p:nvPr>
        </p:nvSpPr>
        <p:spPr/>
        <p:txBody>
          <a:bodyPr/>
          <a:lstStyle/>
          <a:p>
            <a:r>
              <a:rPr lang="en-US" dirty="0"/>
              <a:t>Born between 34 to 36 weeks</a:t>
            </a:r>
          </a:p>
          <a:p>
            <a:r>
              <a:rPr lang="en-US" dirty="0"/>
              <a:t>The earlier the baby is born, the higher the risk of complications</a:t>
            </a:r>
          </a:p>
          <a:p>
            <a:r>
              <a:rPr lang="en-US" dirty="0"/>
              <a:t>Birth weight can be a factor as well</a:t>
            </a:r>
          </a:p>
          <a:p>
            <a:r>
              <a:rPr lang="en-US" dirty="0"/>
              <a:t>Complications determine length of stay in the neonatal intensive care unit (NICU)</a:t>
            </a:r>
          </a:p>
          <a:p>
            <a:r>
              <a:rPr lang="en-US" dirty="0"/>
              <a:t>Risk of short term and/or long term complications</a:t>
            </a:r>
          </a:p>
          <a:p>
            <a:r>
              <a:rPr lang="en-US" dirty="0"/>
              <a:t>Development of sensory system may be impacted</a:t>
            </a:r>
          </a:p>
        </p:txBody>
      </p:sp>
    </p:spTree>
    <p:extLst>
      <p:ext uri="{BB962C8B-B14F-4D97-AF65-F5344CB8AC3E}">
        <p14:creationId xmlns:p14="http://schemas.microsoft.com/office/powerpoint/2010/main" val="1074629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B7DEE-DF93-45D1-BBA4-CB8429D06314}"/>
              </a:ext>
            </a:extLst>
          </p:cNvPr>
          <p:cNvSpPr>
            <a:spLocks noGrp="1"/>
          </p:cNvSpPr>
          <p:nvPr>
            <p:ph type="title"/>
          </p:nvPr>
        </p:nvSpPr>
        <p:spPr/>
        <p:txBody>
          <a:bodyPr/>
          <a:lstStyle/>
          <a:p>
            <a:r>
              <a:rPr lang="en-US" dirty="0"/>
              <a:t>Short Term Complications</a:t>
            </a:r>
          </a:p>
        </p:txBody>
      </p:sp>
      <p:sp>
        <p:nvSpPr>
          <p:cNvPr id="3" name="Content Placeholder 2">
            <a:extLst>
              <a:ext uri="{FF2B5EF4-FFF2-40B4-BE49-F238E27FC236}">
                <a16:creationId xmlns:a16="http://schemas.microsoft.com/office/drawing/2014/main" id="{1E9DF645-AD4F-44B8-AF1C-36789C3B5B0D}"/>
              </a:ext>
            </a:extLst>
          </p:cNvPr>
          <p:cNvSpPr>
            <a:spLocks noGrp="1"/>
          </p:cNvSpPr>
          <p:nvPr>
            <p:ph idx="1"/>
          </p:nvPr>
        </p:nvSpPr>
        <p:spPr/>
        <p:txBody>
          <a:bodyPr/>
          <a:lstStyle/>
          <a:p>
            <a:r>
              <a:rPr lang="en-US" dirty="0"/>
              <a:t>Breathing –lungs don’t expand</a:t>
            </a:r>
          </a:p>
          <a:p>
            <a:r>
              <a:rPr lang="en-US" dirty="0"/>
              <a:t>Heart – low blood pressure, failure, murmur</a:t>
            </a:r>
          </a:p>
          <a:p>
            <a:r>
              <a:rPr lang="en-US" dirty="0"/>
              <a:t>Brain – bleeding (short term effect vs permanent damage)</a:t>
            </a:r>
          </a:p>
          <a:p>
            <a:r>
              <a:rPr lang="en-US" dirty="0"/>
              <a:t>Temperature – low core body temperature</a:t>
            </a:r>
          </a:p>
          <a:p>
            <a:r>
              <a:rPr lang="en-US" dirty="0"/>
              <a:t>Blood – anemia, jaundice</a:t>
            </a:r>
          </a:p>
          <a:p>
            <a:r>
              <a:rPr lang="en-US" dirty="0"/>
              <a:t>Immune system - infections</a:t>
            </a:r>
          </a:p>
          <a:p>
            <a:endParaRPr lang="en-US" dirty="0"/>
          </a:p>
          <a:p>
            <a:endParaRPr lang="en-US" dirty="0"/>
          </a:p>
        </p:txBody>
      </p:sp>
    </p:spTree>
    <p:extLst>
      <p:ext uri="{BB962C8B-B14F-4D97-AF65-F5344CB8AC3E}">
        <p14:creationId xmlns:p14="http://schemas.microsoft.com/office/powerpoint/2010/main" val="194068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F8C7B-03F0-4643-AC59-6D9CC3DA4001}"/>
              </a:ext>
            </a:extLst>
          </p:cNvPr>
          <p:cNvSpPr>
            <a:spLocks noGrp="1"/>
          </p:cNvSpPr>
          <p:nvPr>
            <p:ph type="title"/>
          </p:nvPr>
        </p:nvSpPr>
        <p:spPr/>
        <p:txBody>
          <a:bodyPr/>
          <a:lstStyle/>
          <a:p>
            <a:r>
              <a:rPr lang="en-US" dirty="0"/>
              <a:t>Long Term Complications</a:t>
            </a:r>
          </a:p>
        </p:txBody>
      </p:sp>
      <p:sp>
        <p:nvSpPr>
          <p:cNvPr id="3" name="Content Placeholder 2">
            <a:extLst>
              <a:ext uri="{FF2B5EF4-FFF2-40B4-BE49-F238E27FC236}">
                <a16:creationId xmlns:a16="http://schemas.microsoft.com/office/drawing/2014/main" id="{57245AA8-24B0-433B-AA64-9273E16EC541}"/>
              </a:ext>
            </a:extLst>
          </p:cNvPr>
          <p:cNvSpPr>
            <a:spLocks noGrp="1"/>
          </p:cNvSpPr>
          <p:nvPr>
            <p:ph idx="1"/>
          </p:nvPr>
        </p:nvSpPr>
        <p:spPr/>
        <p:txBody>
          <a:bodyPr/>
          <a:lstStyle/>
          <a:p>
            <a:r>
              <a:rPr lang="en-US" dirty="0"/>
              <a:t>Cerebral Palsy – movement and muscle tone</a:t>
            </a:r>
          </a:p>
          <a:p>
            <a:r>
              <a:rPr lang="en-US" dirty="0"/>
              <a:t>Learning – developmentally delayed, learning disabilities</a:t>
            </a:r>
          </a:p>
          <a:p>
            <a:r>
              <a:rPr lang="en-US" dirty="0"/>
              <a:t>Chronic health issues – infections, feeding, and asthma</a:t>
            </a:r>
          </a:p>
          <a:p>
            <a:r>
              <a:rPr lang="en-US" dirty="0"/>
              <a:t>Behavior and Psychological problems – </a:t>
            </a:r>
          </a:p>
          <a:p>
            <a:r>
              <a:rPr lang="en-US" dirty="0"/>
              <a:t>Vision – Retinopathy of Prematurity</a:t>
            </a:r>
          </a:p>
          <a:p>
            <a:r>
              <a:rPr lang="en-US" dirty="0"/>
              <a:t>Hearing – at risk for some hearing loss</a:t>
            </a:r>
          </a:p>
        </p:txBody>
      </p:sp>
    </p:spTree>
    <p:extLst>
      <p:ext uri="{BB962C8B-B14F-4D97-AF65-F5344CB8AC3E}">
        <p14:creationId xmlns:p14="http://schemas.microsoft.com/office/powerpoint/2010/main" val="216926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C2FC1-1F93-4EC9-B900-C58D0DB06690}"/>
              </a:ext>
            </a:extLst>
          </p:cNvPr>
          <p:cNvSpPr>
            <a:spLocks noGrp="1"/>
          </p:cNvSpPr>
          <p:nvPr>
            <p:ph type="title"/>
          </p:nvPr>
        </p:nvSpPr>
        <p:spPr/>
        <p:txBody>
          <a:bodyPr/>
          <a:lstStyle/>
          <a:p>
            <a:r>
              <a:rPr lang="en-US" dirty="0"/>
              <a:t>Prematurity and vision and hearing loss </a:t>
            </a:r>
          </a:p>
        </p:txBody>
      </p:sp>
      <p:sp>
        <p:nvSpPr>
          <p:cNvPr id="3" name="Content Placeholder 2">
            <a:extLst>
              <a:ext uri="{FF2B5EF4-FFF2-40B4-BE49-F238E27FC236}">
                <a16:creationId xmlns:a16="http://schemas.microsoft.com/office/drawing/2014/main" id="{DB9159DD-7121-4A2B-8DF1-5489F5B669FB}"/>
              </a:ext>
            </a:extLst>
          </p:cNvPr>
          <p:cNvSpPr>
            <a:spLocks noGrp="1"/>
          </p:cNvSpPr>
          <p:nvPr>
            <p:ph idx="1"/>
          </p:nvPr>
        </p:nvSpPr>
        <p:spPr/>
        <p:txBody>
          <a:bodyPr/>
          <a:lstStyle/>
          <a:p>
            <a:r>
              <a:rPr lang="en-US" dirty="0"/>
              <a:t>Impact of combined vision and hearing loss</a:t>
            </a:r>
          </a:p>
          <a:p>
            <a:r>
              <a:rPr lang="en-US" dirty="0"/>
              <a:t>Loss of access to people, things, places, activities, </a:t>
            </a:r>
          </a:p>
          <a:p>
            <a:r>
              <a:rPr lang="en-US" dirty="0"/>
              <a:t>Limited incidental learning</a:t>
            </a:r>
          </a:p>
          <a:p>
            <a:r>
              <a:rPr lang="en-US" dirty="0"/>
              <a:t>Concept development delayed, distorted, or doesn’t happen</a:t>
            </a:r>
          </a:p>
        </p:txBody>
      </p:sp>
    </p:spTree>
    <p:extLst>
      <p:ext uri="{BB962C8B-B14F-4D97-AF65-F5344CB8AC3E}">
        <p14:creationId xmlns:p14="http://schemas.microsoft.com/office/powerpoint/2010/main" val="2393790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B33DFC9-6410-4276-9046-CB36D24B2718}"/>
              </a:ext>
            </a:extLst>
          </p:cNvPr>
          <p:cNvPicPr>
            <a:picLocks noChangeAspect="1"/>
          </p:cNvPicPr>
          <p:nvPr/>
        </p:nvPicPr>
        <p:blipFill>
          <a:blip r:embed="rId3"/>
          <a:stretch>
            <a:fillRect/>
          </a:stretch>
        </p:blipFill>
        <p:spPr>
          <a:xfrm>
            <a:off x="304800" y="228600"/>
            <a:ext cx="11668125" cy="6153150"/>
          </a:xfrm>
          <a:prstGeom prst="rect">
            <a:avLst/>
          </a:prstGeom>
        </p:spPr>
      </p:pic>
    </p:spTree>
    <p:extLst>
      <p:ext uri="{BB962C8B-B14F-4D97-AF65-F5344CB8AC3E}">
        <p14:creationId xmlns:p14="http://schemas.microsoft.com/office/powerpoint/2010/main" val="758056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F9FBFBF-294A-402E-99E8-3A959F7F1DCF}"/>
              </a:ext>
            </a:extLst>
          </p:cNvPr>
          <p:cNvPicPr>
            <a:picLocks noChangeAspect="1"/>
          </p:cNvPicPr>
          <p:nvPr/>
        </p:nvPicPr>
        <p:blipFill>
          <a:blip r:embed="rId3"/>
          <a:stretch>
            <a:fillRect/>
          </a:stretch>
        </p:blipFill>
        <p:spPr>
          <a:xfrm>
            <a:off x="1744134" y="609600"/>
            <a:ext cx="8866716" cy="5753099"/>
          </a:xfrm>
          <a:prstGeom prst="rect">
            <a:avLst/>
          </a:prstGeom>
        </p:spPr>
      </p:pic>
    </p:spTree>
    <p:extLst>
      <p:ext uri="{BB962C8B-B14F-4D97-AF65-F5344CB8AC3E}">
        <p14:creationId xmlns:p14="http://schemas.microsoft.com/office/powerpoint/2010/main" val="416059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4A14D-7405-4B01-9279-125C2D9C068C}"/>
              </a:ext>
            </a:extLst>
          </p:cNvPr>
          <p:cNvSpPr>
            <a:spLocks noGrp="1"/>
          </p:cNvSpPr>
          <p:nvPr>
            <p:ph type="title"/>
          </p:nvPr>
        </p:nvSpPr>
        <p:spPr/>
        <p:txBody>
          <a:bodyPr/>
          <a:lstStyle/>
          <a:p>
            <a:r>
              <a:rPr lang="en-US" dirty="0"/>
              <a:t>Retinopathy of Prematurity (ROP)</a:t>
            </a:r>
          </a:p>
        </p:txBody>
      </p:sp>
      <p:sp>
        <p:nvSpPr>
          <p:cNvPr id="3" name="Content Placeholder 2">
            <a:extLst>
              <a:ext uri="{FF2B5EF4-FFF2-40B4-BE49-F238E27FC236}">
                <a16:creationId xmlns:a16="http://schemas.microsoft.com/office/drawing/2014/main" id="{33179B57-E8C4-4DCD-AAF6-5D98CED3BF90}"/>
              </a:ext>
            </a:extLst>
          </p:cNvPr>
          <p:cNvSpPr>
            <a:spLocks noGrp="1"/>
          </p:cNvSpPr>
          <p:nvPr>
            <p:ph idx="1"/>
          </p:nvPr>
        </p:nvSpPr>
        <p:spPr/>
        <p:txBody>
          <a:bodyPr/>
          <a:lstStyle/>
          <a:p>
            <a:r>
              <a:rPr lang="en-US" dirty="0"/>
              <a:t>Underdeveloped blood vessels </a:t>
            </a:r>
          </a:p>
          <a:p>
            <a:pPr lvl="1"/>
            <a:r>
              <a:rPr lang="en-US" dirty="0"/>
              <a:t>bleeding – blood vessels leak</a:t>
            </a:r>
          </a:p>
          <a:p>
            <a:pPr lvl="1"/>
            <a:r>
              <a:rPr lang="en-US" dirty="0"/>
              <a:t>scarring – tissue build-up</a:t>
            </a:r>
          </a:p>
          <a:p>
            <a:pPr lvl="1"/>
            <a:r>
              <a:rPr lang="en-US" dirty="0"/>
              <a:t>retinal detachment – retina detaches from underlying membrane</a:t>
            </a:r>
          </a:p>
          <a:p>
            <a:r>
              <a:rPr lang="en-US" dirty="0"/>
              <a:t>Possible effect on vision</a:t>
            </a:r>
          </a:p>
          <a:p>
            <a:pPr lvl="1"/>
            <a:r>
              <a:rPr lang="en-US" dirty="0"/>
              <a:t>decreased visual acuity</a:t>
            </a:r>
          </a:p>
          <a:p>
            <a:pPr lvl="1"/>
            <a:r>
              <a:rPr lang="en-US" dirty="0"/>
              <a:t>severe myopia (near sighted) </a:t>
            </a:r>
          </a:p>
          <a:p>
            <a:pPr lvl="1"/>
            <a:r>
              <a:rPr lang="en-US" dirty="0"/>
              <a:t>field loss</a:t>
            </a:r>
          </a:p>
          <a:p>
            <a:pPr lvl="1"/>
            <a:r>
              <a:rPr lang="en-US" dirty="0"/>
              <a:t>Strabismus</a:t>
            </a:r>
          </a:p>
          <a:p>
            <a:pPr lvl="1"/>
            <a:r>
              <a:rPr lang="en-US" dirty="0"/>
              <a:t>glaucoma</a:t>
            </a:r>
          </a:p>
          <a:p>
            <a:endParaRPr lang="en-US" dirty="0"/>
          </a:p>
        </p:txBody>
      </p:sp>
    </p:spTree>
    <p:extLst>
      <p:ext uri="{BB962C8B-B14F-4D97-AF65-F5344CB8AC3E}">
        <p14:creationId xmlns:p14="http://schemas.microsoft.com/office/powerpoint/2010/main" val="1112573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58E2F-99F2-4C4C-8F5D-4ED7DB2DD2B7}"/>
              </a:ext>
            </a:extLst>
          </p:cNvPr>
          <p:cNvSpPr>
            <a:spLocks noGrp="1"/>
          </p:cNvSpPr>
          <p:nvPr>
            <p:ph type="title"/>
          </p:nvPr>
        </p:nvSpPr>
        <p:spPr/>
        <p:txBody>
          <a:bodyPr/>
          <a:lstStyle/>
          <a:p>
            <a:r>
              <a:rPr lang="en-US" dirty="0"/>
              <a:t>Vision</a:t>
            </a:r>
          </a:p>
        </p:txBody>
      </p:sp>
      <p:sp>
        <p:nvSpPr>
          <p:cNvPr id="3" name="Content Placeholder 2">
            <a:extLst>
              <a:ext uri="{FF2B5EF4-FFF2-40B4-BE49-F238E27FC236}">
                <a16:creationId xmlns:a16="http://schemas.microsoft.com/office/drawing/2014/main" id="{835D8E89-900A-494A-83C5-BD19EED198C5}"/>
              </a:ext>
            </a:extLst>
          </p:cNvPr>
          <p:cNvSpPr>
            <a:spLocks noGrp="1"/>
          </p:cNvSpPr>
          <p:nvPr>
            <p:ph idx="1"/>
          </p:nvPr>
        </p:nvSpPr>
        <p:spPr/>
        <p:txBody>
          <a:bodyPr/>
          <a:lstStyle/>
          <a:p>
            <a:r>
              <a:rPr lang="en-US" dirty="0"/>
              <a:t>Visual acuity – ability to distinguish object details and shape at specified distances (20 feet for distance, 16 inches near vision)</a:t>
            </a:r>
          </a:p>
          <a:p>
            <a:r>
              <a:rPr lang="en-US" dirty="0"/>
              <a:t>Severe myopia – inability to see at distances</a:t>
            </a:r>
          </a:p>
          <a:p>
            <a:pPr lvl="5"/>
            <a:r>
              <a:rPr lang="en-US" sz="2800" dirty="0"/>
              <a:t>Corrective lenses or contact lenses</a:t>
            </a:r>
          </a:p>
          <a:p>
            <a:pPr lvl="5"/>
            <a:r>
              <a:rPr lang="en-US" sz="2800" dirty="0"/>
              <a:t>High lighting</a:t>
            </a:r>
          </a:p>
          <a:p>
            <a:pPr lvl="5"/>
            <a:r>
              <a:rPr lang="en-US" sz="2800" dirty="0"/>
              <a:t>Minimal glare</a:t>
            </a:r>
          </a:p>
          <a:p>
            <a:r>
              <a:rPr lang="en-US" dirty="0"/>
              <a:t>Field loss – ability to use indirect vision to see to the side, upper, and lower fields</a:t>
            </a:r>
          </a:p>
          <a:p>
            <a:pPr marL="0" indent="0">
              <a:buNone/>
            </a:pPr>
            <a:endParaRPr lang="en-US" dirty="0"/>
          </a:p>
        </p:txBody>
      </p:sp>
    </p:spTree>
    <p:extLst>
      <p:ext uri="{BB962C8B-B14F-4D97-AF65-F5344CB8AC3E}">
        <p14:creationId xmlns:p14="http://schemas.microsoft.com/office/powerpoint/2010/main" val="4197393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2A67E7-EAEF-4A69-8E6D-E67D2E23F484}"/>
              </a:ext>
            </a:extLst>
          </p:cNvPr>
          <p:cNvSpPr>
            <a:spLocks noGrp="1"/>
          </p:cNvSpPr>
          <p:nvPr>
            <p:ph idx="1"/>
          </p:nvPr>
        </p:nvSpPr>
        <p:spPr>
          <a:xfrm>
            <a:off x="838200" y="1315616"/>
            <a:ext cx="10515600" cy="4861347"/>
          </a:xfrm>
        </p:spPr>
        <p:txBody>
          <a:bodyPr>
            <a:normAutofit/>
          </a:bodyPr>
          <a:lstStyle/>
          <a:p>
            <a:r>
              <a:rPr lang="en-US" dirty="0"/>
              <a:t>Strabismus – eyes do not focus on an object at the same time</a:t>
            </a:r>
          </a:p>
          <a:p>
            <a:pPr lvl="1"/>
            <a:r>
              <a:rPr lang="en-US" dirty="0"/>
              <a:t>Esophoria – one or both eyes turn inward</a:t>
            </a:r>
          </a:p>
          <a:p>
            <a:pPr lvl="1"/>
            <a:r>
              <a:rPr lang="en-US" dirty="0"/>
              <a:t>Esotropia – “crossed eyes”</a:t>
            </a:r>
          </a:p>
          <a:p>
            <a:pPr lvl="1"/>
            <a:r>
              <a:rPr lang="en-US" dirty="0" err="1"/>
              <a:t>Exophoria</a:t>
            </a:r>
            <a:r>
              <a:rPr lang="en-US" dirty="0"/>
              <a:t> – one or both eyes turn outward</a:t>
            </a:r>
          </a:p>
          <a:p>
            <a:pPr lvl="1"/>
            <a:r>
              <a:rPr lang="en-US" dirty="0"/>
              <a:t>Hypertropia – one or both eyes turn upward</a:t>
            </a:r>
          </a:p>
          <a:p>
            <a:pPr lvl="1"/>
            <a:r>
              <a:rPr lang="en-US" dirty="0"/>
              <a:t>Hypophoria – one or both eyes turn downward</a:t>
            </a:r>
          </a:p>
          <a:p>
            <a:pPr lvl="5"/>
            <a:r>
              <a:rPr lang="en-US" dirty="0" err="1"/>
              <a:t>Prisim</a:t>
            </a:r>
            <a:r>
              <a:rPr lang="en-US" dirty="0"/>
              <a:t> glasses                                              </a:t>
            </a:r>
          </a:p>
          <a:p>
            <a:pPr lvl="5"/>
            <a:r>
              <a:rPr lang="en-US" dirty="0" err="1"/>
              <a:t>Eccecntric</a:t>
            </a:r>
            <a:r>
              <a:rPr lang="en-US" dirty="0"/>
              <a:t> viewing</a:t>
            </a:r>
          </a:p>
          <a:p>
            <a:pPr lvl="5"/>
            <a:r>
              <a:rPr lang="en-US" dirty="0"/>
              <a:t>Use one eye for distance, one eye for near tasks</a:t>
            </a:r>
          </a:p>
          <a:p>
            <a:pPr lvl="5"/>
            <a:r>
              <a:rPr lang="en-US" dirty="0"/>
              <a:t>Eye strain, blurring of print, loss of place when reading</a:t>
            </a:r>
          </a:p>
          <a:p>
            <a:pPr lvl="5"/>
            <a:r>
              <a:rPr lang="en-US" dirty="0"/>
              <a:t>Preferential seating</a:t>
            </a:r>
          </a:p>
          <a:p>
            <a:pPr lvl="5" algn="r"/>
            <a:r>
              <a:rPr lang="en-US" sz="1400" dirty="0"/>
              <a:t>Source: Horizontal Refraction Glasses Bed Prism - Eyewear Traders</a:t>
            </a:r>
          </a:p>
          <a:p>
            <a:r>
              <a:rPr lang="en-US" dirty="0"/>
              <a:t> </a:t>
            </a:r>
          </a:p>
          <a:p>
            <a:endParaRPr lang="en-US" dirty="0"/>
          </a:p>
          <a:p>
            <a:endParaRPr lang="en-US" dirty="0"/>
          </a:p>
        </p:txBody>
      </p:sp>
      <p:pic>
        <p:nvPicPr>
          <p:cNvPr id="4" name="Picture 3">
            <a:extLst>
              <a:ext uri="{FF2B5EF4-FFF2-40B4-BE49-F238E27FC236}">
                <a16:creationId xmlns:a16="http://schemas.microsoft.com/office/drawing/2014/main" id="{46BFAB34-D82C-4AF5-970D-1983169CB802}"/>
              </a:ext>
            </a:extLst>
          </p:cNvPr>
          <p:cNvPicPr>
            <a:picLocks noChangeAspect="1"/>
          </p:cNvPicPr>
          <p:nvPr/>
        </p:nvPicPr>
        <p:blipFill>
          <a:blip r:embed="rId2"/>
          <a:stretch>
            <a:fillRect/>
          </a:stretch>
        </p:blipFill>
        <p:spPr>
          <a:xfrm>
            <a:off x="7648574" y="3362324"/>
            <a:ext cx="1304926" cy="962025"/>
          </a:xfrm>
          <a:prstGeom prst="rect">
            <a:avLst/>
          </a:prstGeom>
        </p:spPr>
      </p:pic>
    </p:spTree>
    <p:extLst>
      <p:ext uri="{BB962C8B-B14F-4D97-AF65-F5344CB8AC3E}">
        <p14:creationId xmlns:p14="http://schemas.microsoft.com/office/powerpoint/2010/main" val="403721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6EEAF-1207-4EAF-9B4B-55DA935A7C1C}"/>
              </a:ext>
            </a:extLst>
          </p:cNvPr>
          <p:cNvSpPr>
            <a:spLocks noGrp="1"/>
          </p:cNvSpPr>
          <p:nvPr>
            <p:ph type="title"/>
          </p:nvPr>
        </p:nvSpPr>
        <p:spPr/>
        <p:txBody>
          <a:bodyPr/>
          <a:lstStyle/>
          <a:p>
            <a:r>
              <a:rPr lang="en-US" dirty="0"/>
              <a:t>Vision and hearing</a:t>
            </a:r>
          </a:p>
        </p:txBody>
      </p:sp>
      <p:sp>
        <p:nvSpPr>
          <p:cNvPr id="3" name="Content Placeholder 2">
            <a:extLst>
              <a:ext uri="{FF2B5EF4-FFF2-40B4-BE49-F238E27FC236}">
                <a16:creationId xmlns:a16="http://schemas.microsoft.com/office/drawing/2014/main" id="{AFB0947F-A81D-41D4-9A04-8BDEC522E6BC}"/>
              </a:ext>
            </a:extLst>
          </p:cNvPr>
          <p:cNvSpPr>
            <a:spLocks noGrp="1"/>
          </p:cNvSpPr>
          <p:nvPr>
            <p:ph idx="1"/>
          </p:nvPr>
        </p:nvSpPr>
        <p:spPr/>
        <p:txBody>
          <a:bodyPr/>
          <a:lstStyle/>
          <a:p>
            <a:r>
              <a:rPr lang="en-US" dirty="0"/>
              <a:t>80% or more of learning occurs through vision</a:t>
            </a:r>
          </a:p>
          <a:p>
            <a:r>
              <a:rPr lang="en-US" dirty="0"/>
              <a:t>All learning takes place through movement</a:t>
            </a:r>
          </a:p>
          <a:p>
            <a:r>
              <a:rPr lang="en-US" dirty="0"/>
              <a:t>Dual sensory loss limits access to people, places, and things</a:t>
            </a:r>
          </a:p>
          <a:p>
            <a:r>
              <a:rPr lang="en-US" dirty="0"/>
              <a:t>Impact on learning is HUGE</a:t>
            </a:r>
          </a:p>
          <a:p>
            <a:r>
              <a:rPr lang="en-US" dirty="0"/>
              <a:t>Incidental learning is limited</a:t>
            </a:r>
          </a:p>
          <a:p>
            <a:r>
              <a:rPr lang="en-US" dirty="0"/>
              <a:t>Distorted input visually and </a:t>
            </a:r>
            <a:r>
              <a:rPr lang="en-US" dirty="0" err="1"/>
              <a:t>auditorially</a:t>
            </a:r>
            <a:endParaRPr lang="en-US" dirty="0"/>
          </a:p>
          <a:p>
            <a:r>
              <a:rPr lang="en-US" dirty="0"/>
              <a:t>If no direct interaction, no engagement</a:t>
            </a:r>
          </a:p>
          <a:p>
            <a:endParaRPr lang="en-US" dirty="0"/>
          </a:p>
        </p:txBody>
      </p:sp>
    </p:spTree>
    <p:extLst>
      <p:ext uri="{BB962C8B-B14F-4D97-AF65-F5344CB8AC3E}">
        <p14:creationId xmlns:p14="http://schemas.microsoft.com/office/powerpoint/2010/main" val="3001422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CF467E-9771-4578-9D0D-B129AF85A61B}"/>
              </a:ext>
            </a:extLst>
          </p:cNvPr>
          <p:cNvSpPr>
            <a:spLocks noGrp="1"/>
          </p:cNvSpPr>
          <p:nvPr>
            <p:ph idx="1"/>
          </p:nvPr>
        </p:nvSpPr>
        <p:spPr>
          <a:xfrm>
            <a:off x="838200" y="886408"/>
            <a:ext cx="10515600" cy="5290555"/>
          </a:xfrm>
        </p:spPr>
        <p:txBody>
          <a:bodyPr/>
          <a:lstStyle/>
          <a:p>
            <a:r>
              <a:rPr lang="en-US" dirty="0"/>
              <a:t>Glaucoma – increased eye pressure </a:t>
            </a:r>
          </a:p>
          <a:p>
            <a:pPr lvl="1"/>
            <a:r>
              <a:rPr lang="en-US" dirty="0"/>
              <a:t> </a:t>
            </a:r>
            <a:r>
              <a:rPr lang="en-US" dirty="0" err="1"/>
              <a:t>flucuating</a:t>
            </a:r>
            <a:r>
              <a:rPr lang="en-US" dirty="0"/>
              <a:t> vision</a:t>
            </a:r>
          </a:p>
          <a:p>
            <a:pPr lvl="1"/>
            <a:r>
              <a:rPr lang="en-US" dirty="0"/>
              <a:t> peripheral loss</a:t>
            </a:r>
          </a:p>
          <a:p>
            <a:pPr lvl="1"/>
            <a:r>
              <a:rPr lang="en-US" dirty="0"/>
              <a:t> poor night vision</a:t>
            </a:r>
          </a:p>
          <a:p>
            <a:pPr lvl="1"/>
            <a:r>
              <a:rPr lang="en-US" dirty="0"/>
              <a:t> light sensitivity</a:t>
            </a:r>
          </a:p>
          <a:p>
            <a:pPr lvl="1"/>
            <a:r>
              <a:rPr lang="en-US" dirty="0"/>
              <a:t>near vision problems</a:t>
            </a:r>
          </a:p>
          <a:p>
            <a:pPr lvl="1"/>
            <a:r>
              <a:rPr lang="en-US" dirty="0"/>
              <a:t>decreased contrast sensitivity</a:t>
            </a:r>
          </a:p>
          <a:p>
            <a:pPr lvl="1"/>
            <a:r>
              <a:rPr lang="en-US" dirty="0"/>
              <a:t>headache</a:t>
            </a:r>
          </a:p>
          <a:p>
            <a:pPr lvl="1"/>
            <a:r>
              <a:rPr lang="en-US" dirty="0"/>
              <a:t>red eyes </a:t>
            </a:r>
          </a:p>
          <a:p>
            <a:pPr lvl="1"/>
            <a:r>
              <a:rPr lang="en-US" dirty="0"/>
              <a:t>dizziness</a:t>
            </a:r>
          </a:p>
          <a:p>
            <a:pPr lvl="1"/>
            <a:r>
              <a:rPr lang="en-US" dirty="0"/>
              <a:t>cloudy cornea</a:t>
            </a:r>
          </a:p>
          <a:p>
            <a:pPr lvl="1"/>
            <a:r>
              <a:rPr lang="en-US" dirty="0"/>
              <a:t>degeneration of optic disc</a:t>
            </a:r>
          </a:p>
          <a:p>
            <a:endParaRPr lang="en-US" dirty="0"/>
          </a:p>
        </p:txBody>
      </p:sp>
    </p:spTree>
    <p:extLst>
      <p:ext uri="{BB962C8B-B14F-4D97-AF65-F5344CB8AC3E}">
        <p14:creationId xmlns:p14="http://schemas.microsoft.com/office/powerpoint/2010/main" val="1404093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3FF1A-A211-4D75-ACA6-9864EB58A830}"/>
              </a:ext>
            </a:extLst>
          </p:cNvPr>
          <p:cNvSpPr>
            <a:spLocks noGrp="1"/>
          </p:cNvSpPr>
          <p:nvPr>
            <p:ph type="title"/>
          </p:nvPr>
        </p:nvSpPr>
        <p:spPr/>
        <p:txBody>
          <a:bodyPr/>
          <a:lstStyle/>
          <a:p>
            <a:r>
              <a:rPr lang="en-US" dirty="0"/>
              <a:t>Adaptations/Considerations</a:t>
            </a:r>
          </a:p>
        </p:txBody>
      </p:sp>
      <p:sp>
        <p:nvSpPr>
          <p:cNvPr id="3" name="Content Placeholder 2">
            <a:extLst>
              <a:ext uri="{FF2B5EF4-FFF2-40B4-BE49-F238E27FC236}">
                <a16:creationId xmlns:a16="http://schemas.microsoft.com/office/drawing/2014/main" id="{FC8D0878-3DE1-484E-815F-9B4A4579EB81}"/>
              </a:ext>
            </a:extLst>
          </p:cNvPr>
          <p:cNvSpPr>
            <a:spLocks noGrp="1"/>
          </p:cNvSpPr>
          <p:nvPr>
            <p:ph idx="1"/>
          </p:nvPr>
        </p:nvSpPr>
        <p:spPr/>
        <p:txBody>
          <a:bodyPr>
            <a:normAutofit lnSpcReduction="10000"/>
          </a:bodyPr>
          <a:lstStyle/>
          <a:p>
            <a:pPr lvl="4"/>
            <a:r>
              <a:rPr lang="en-US" sz="3200" dirty="0"/>
              <a:t>Sunglasses</a:t>
            </a:r>
          </a:p>
          <a:p>
            <a:pPr lvl="4"/>
            <a:r>
              <a:rPr lang="en-US" sz="3200" dirty="0"/>
              <a:t>Adjustable lighting</a:t>
            </a:r>
          </a:p>
          <a:p>
            <a:pPr lvl="4"/>
            <a:r>
              <a:rPr lang="en-US" sz="3200" dirty="0"/>
              <a:t>No glare</a:t>
            </a:r>
          </a:p>
          <a:p>
            <a:pPr lvl="4"/>
            <a:r>
              <a:rPr lang="en-US" sz="3200" dirty="0"/>
              <a:t>Good contrast</a:t>
            </a:r>
          </a:p>
          <a:p>
            <a:pPr lvl="4"/>
            <a:r>
              <a:rPr lang="en-US" sz="3200" dirty="0"/>
              <a:t>Magnifiers</a:t>
            </a:r>
          </a:p>
          <a:p>
            <a:pPr lvl="4"/>
            <a:r>
              <a:rPr lang="en-US" sz="3200" dirty="0"/>
              <a:t>Closed-circuit television (CCTV)</a:t>
            </a:r>
          </a:p>
          <a:p>
            <a:pPr lvl="4"/>
            <a:r>
              <a:rPr lang="en-US" sz="3200" dirty="0"/>
              <a:t>Be aware of fluctuation in vision performance</a:t>
            </a:r>
          </a:p>
          <a:p>
            <a:pPr lvl="4"/>
            <a:r>
              <a:rPr lang="en-US" sz="3200" dirty="0"/>
              <a:t>Be aware of pain</a:t>
            </a:r>
          </a:p>
          <a:p>
            <a:pPr lvl="4"/>
            <a:r>
              <a:rPr lang="en-US" sz="3200" dirty="0"/>
              <a:t>Travel assistance in unfamiliar areas</a:t>
            </a:r>
          </a:p>
          <a:p>
            <a:endParaRPr lang="en-US" dirty="0"/>
          </a:p>
        </p:txBody>
      </p:sp>
    </p:spTree>
    <p:extLst>
      <p:ext uri="{BB962C8B-B14F-4D97-AF65-F5344CB8AC3E}">
        <p14:creationId xmlns:p14="http://schemas.microsoft.com/office/powerpoint/2010/main" val="2743914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5220D-16E7-4767-923C-132E4BCA0A81}"/>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DC9DA679-1DB1-4717-9DD1-1E1184A5FA61}"/>
              </a:ext>
            </a:extLst>
          </p:cNvPr>
          <p:cNvSpPr>
            <a:spLocks noGrp="1"/>
          </p:cNvSpPr>
          <p:nvPr>
            <p:ph idx="1"/>
          </p:nvPr>
        </p:nvSpPr>
        <p:spPr/>
        <p:txBody>
          <a:bodyPr/>
          <a:lstStyle/>
          <a:p>
            <a:r>
              <a:rPr lang="en-US" dirty="0"/>
              <a:t>Receptive language  - understand language before they speak (comprehension)</a:t>
            </a:r>
          </a:p>
          <a:p>
            <a:r>
              <a:rPr lang="en-US" dirty="0"/>
              <a:t>Expressive language – ability to speak</a:t>
            </a:r>
          </a:p>
          <a:p>
            <a:r>
              <a:rPr lang="en-US" dirty="0"/>
              <a:t>May talk late</a:t>
            </a:r>
          </a:p>
        </p:txBody>
      </p:sp>
    </p:spTree>
    <p:extLst>
      <p:ext uri="{BB962C8B-B14F-4D97-AF65-F5344CB8AC3E}">
        <p14:creationId xmlns:p14="http://schemas.microsoft.com/office/powerpoint/2010/main" val="2268404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DC6E6-B28C-4555-AD0A-797A0D2A03FA}"/>
              </a:ext>
            </a:extLst>
          </p:cNvPr>
          <p:cNvSpPr>
            <a:spLocks noGrp="1"/>
          </p:cNvSpPr>
          <p:nvPr>
            <p:ph type="title"/>
          </p:nvPr>
        </p:nvSpPr>
        <p:spPr/>
        <p:txBody>
          <a:bodyPr/>
          <a:lstStyle/>
          <a:p>
            <a:r>
              <a:rPr lang="en-US" dirty="0"/>
              <a:t>The Premature child goes to school </a:t>
            </a:r>
          </a:p>
        </p:txBody>
      </p:sp>
      <p:sp>
        <p:nvSpPr>
          <p:cNvPr id="3" name="Content Placeholder 2">
            <a:extLst>
              <a:ext uri="{FF2B5EF4-FFF2-40B4-BE49-F238E27FC236}">
                <a16:creationId xmlns:a16="http://schemas.microsoft.com/office/drawing/2014/main" id="{0FC0BD1A-0D18-4BC9-BD76-CB2913DE5E48}"/>
              </a:ext>
            </a:extLst>
          </p:cNvPr>
          <p:cNvSpPr>
            <a:spLocks noGrp="1"/>
          </p:cNvSpPr>
          <p:nvPr>
            <p:ph idx="1"/>
          </p:nvPr>
        </p:nvSpPr>
        <p:spPr/>
        <p:txBody>
          <a:bodyPr>
            <a:normAutofit lnSpcReduction="10000"/>
          </a:bodyPr>
          <a:lstStyle/>
          <a:p>
            <a:r>
              <a:rPr lang="en-US" dirty="0"/>
              <a:t>Initially, may be all about health care depending on gestation</a:t>
            </a:r>
          </a:p>
          <a:p>
            <a:r>
              <a:rPr lang="en-US" dirty="0"/>
              <a:t>Early Intervention and sensory stimulation critical </a:t>
            </a:r>
          </a:p>
          <a:p>
            <a:r>
              <a:rPr lang="en-US" dirty="0"/>
              <a:t>OT, Speech/Language therapists, stimulating environments at home and EI settings</a:t>
            </a:r>
          </a:p>
          <a:p>
            <a:r>
              <a:rPr lang="en-US" dirty="0"/>
              <a:t>May lag behind through elementary school</a:t>
            </a:r>
          </a:p>
          <a:p>
            <a:r>
              <a:rPr lang="en-US" dirty="0"/>
              <a:t>On-going therapy and intervention</a:t>
            </a:r>
          </a:p>
          <a:p>
            <a:r>
              <a:rPr lang="en-US" dirty="0"/>
              <a:t>Work with child on strengths and weaknesses, build confidence</a:t>
            </a:r>
          </a:p>
          <a:p>
            <a:r>
              <a:rPr lang="en-US" dirty="0"/>
              <a:t>Tutoring and teacher/parent contact </a:t>
            </a:r>
          </a:p>
          <a:p>
            <a:r>
              <a:rPr lang="en-US" dirty="0"/>
              <a:t>May catch up in middle school, especially if focused on a goal</a:t>
            </a:r>
          </a:p>
        </p:txBody>
      </p:sp>
    </p:spTree>
    <p:extLst>
      <p:ext uri="{BB962C8B-B14F-4D97-AF65-F5344CB8AC3E}">
        <p14:creationId xmlns:p14="http://schemas.microsoft.com/office/powerpoint/2010/main" val="732581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C07BD-F944-49BC-A8B7-27C98D05A596}"/>
              </a:ext>
            </a:extLst>
          </p:cNvPr>
          <p:cNvSpPr>
            <a:spLocks noGrp="1"/>
          </p:cNvSpPr>
          <p:nvPr>
            <p:ph type="title"/>
          </p:nvPr>
        </p:nvSpPr>
        <p:spPr/>
        <p:txBody>
          <a:bodyPr/>
          <a:lstStyle/>
          <a:p>
            <a:r>
              <a:rPr lang="en-US" dirty="0"/>
              <a:t>RESOURCES ROP</a:t>
            </a:r>
          </a:p>
        </p:txBody>
      </p:sp>
      <p:sp>
        <p:nvSpPr>
          <p:cNvPr id="3" name="Content Placeholder 2">
            <a:extLst>
              <a:ext uri="{FF2B5EF4-FFF2-40B4-BE49-F238E27FC236}">
                <a16:creationId xmlns:a16="http://schemas.microsoft.com/office/drawing/2014/main" id="{A1FAD874-1530-4305-84AD-BAB91F788D9F}"/>
              </a:ext>
            </a:extLst>
          </p:cNvPr>
          <p:cNvSpPr>
            <a:spLocks noGrp="1"/>
          </p:cNvSpPr>
          <p:nvPr>
            <p:ph idx="1"/>
          </p:nvPr>
        </p:nvSpPr>
        <p:spPr/>
        <p:txBody>
          <a:bodyPr/>
          <a:lstStyle/>
          <a:p>
            <a:r>
              <a:rPr lang="en-US" dirty="0"/>
              <a:t>Premature Birth - </a:t>
            </a:r>
            <a:r>
              <a:rPr lang="en-US" dirty="0">
                <a:hlinkClick r:id="rId2"/>
              </a:rPr>
              <a:t>https://www.mayoclinic.org/diseases-conditions/premature-birth/symptoms-causes/syc-20376730</a:t>
            </a:r>
            <a:endParaRPr lang="en-US" dirty="0"/>
          </a:p>
          <a:p>
            <a:r>
              <a:rPr lang="en-US" dirty="0" err="1"/>
              <a:t>Levack</a:t>
            </a:r>
            <a:r>
              <a:rPr lang="en-US" dirty="0"/>
              <a:t>, N. (2001) Low Vision A Resource Guide with Adaptations for Students with Visual Impairments, 2</a:t>
            </a:r>
            <a:r>
              <a:rPr lang="en-US" baseline="30000" dirty="0"/>
              <a:t>nd</a:t>
            </a:r>
            <a:r>
              <a:rPr lang="en-US" dirty="0"/>
              <a:t> Edition, Texas School for the Blind and Visually Impaired</a:t>
            </a:r>
          </a:p>
          <a:p>
            <a:r>
              <a:rPr lang="en-US" dirty="0"/>
              <a:t>Being Born Early Means More than You Think </a:t>
            </a:r>
            <a:r>
              <a:rPr lang="en-US" dirty="0">
                <a:hlinkClick r:id="rId3"/>
              </a:rPr>
              <a:t>https://nationaldb.org/materials/page/146/8</a:t>
            </a:r>
            <a:endParaRPr lang="en-US" dirty="0"/>
          </a:p>
          <a:p>
            <a:r>
              <a:rPr lang="en-US" dirty="0"/>
              <a:t>Hear See Hope http://www.hearseehope.com/about-usher-syndrome/</a:t>
            </a:r>
          </a:p>
        </p:txBody>
      </p:sp>
    </p:spTree>
    <p:extLst>
      <p:ext uri="{BB962C8B-B14F-4D97-AF65-F5344CB8AC3E}">
        <p14:creationId xmlns:p14="http://schemas.microsoft.com/office/powerpoint/2010/main" val="329098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221CB-0F1F-42E7-9E88-213B004A9B6C}"/>
              </a:ext>
            </a:extLst>
          </p:cNvPr>
          <p:cNvSpPr>
            <a:spLocks noGrp="1"/>
          </p:cNvSpPr>
          <p:nvPr>
            <p:ph type="title"/>
          </p:nvPr>
        </p:nvSpPr>
        <p:spPr/>
        <p:txBody>
          <a:bodyPr/>
          <a:lstStyle/>
          <a:p>
            <a:r>
              <a:rPr lang="en-US" dirty="0"/>
              <a:t>Resources - ROP</a:t>
            </a:r>
          </a:p>
        </p:txBody>
      </p:sp>
      <p:sp>
        <p:nvSpPr>
          <p:cNvPr id="3" name="Content Placeholder 2">
            <a:extLst>
              <a:ext uri="{FF2B5EF4-FFF2-40B4-BE49-F238E27FC236}">
                <a16:creationId xmlns:a16="http://schemas.microsoft.com/office/drawing/2014/main" id="{65B16C01-6551-45EB-9D26-C55984EEE233}"/>
              </a:ext>
            </a:extLst>
          </p:cNvPr>
          <p:cNvSpPr>
            <a:spLocks noGrp="1"/>
          </p:cNvSpPr>
          <p:nvPr>
            <p:ph idx="1"/>
          </p:nvPr>
        </p:nvSpPr>
        <p:spPr/>
        <p:txBody>
          <a:bodyPr>
            <a:normAutofit/>
          </a:bodyPr>
          <a:lstStyle/>
          <a:p>
            <a:r>
              <a:rPr lang="en-US" sz="2400" dirty="0"/>
              <a:t>http://www.aboutkidshealth.ca/En/ResourceCentres/PrematureBabies/LookingAhead/OverviewofLearningandEducationinthePrematureBaby/Pages/Back-in-the-Classroom.aspx</a:t>
            </a:r>
          </a:p>
        </p:txBody>
      </p:sp>
    </p:spTree>
    <p:extLst>
      <p:ext uri="{BB962C8B-B14F-4D97-AF65-F5344CB8AC3E}">
        <p14:creationId xmlns:p14="http://schemas.microsoft.com/office/powerpoint/2010/main" val="2436766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2FA03-C0A9-4982-8DA7-D5A102EE74DB}"/>
              </a:ext>
            </a:extLst>
          </p:cNvPr>
          <p:cNvSpPr>
            <a:spLocks noGrp="1"/>
          </p:cNvSpPr>
          <p:nvPr>
            <p:ph type="title"/>
          </p:nvPr>
        </p:nvSpPr>
        <p:spPr/>
        <p:txBody>
          <a:bodyPr/>
          <a:lstStyle/>
          <a:p>
            <a:r>
              <a:rPr lang="en-US" dirty="0"/>
              <a:t>USHER SYNDROME</a:t>
            </a:r>
          </a:p>
        </p:txBody>
      </p:sp>
      <p:sp>
        <p:nvSpPr>
          <p:cNvPr id="3" name="Text Placeholder 2">
            <a:extLst>
              <a:ext uri="{FF2B5EF4-FFF2-40B4-BE49-F238E27FC236}">
                <a16:creationId xmlns:a16="http://schemas.microsoft.com/office/drawing/2014/main" id="{336B42D7-E0CB-4655-B91E-2A272468C1E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38130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D1B96-37CB-4520-8074-6036ACDED6C0}"/>
              </a:ext>
            </a:extLst>
          </p:cNvPr>
          <p:cNvSpPr>
            <a:spLocks noGrp="1"/>
          </p:cNvSpPr>
          <p:nvPr>
            <p:ph type="title"/>
          </p:nvPr>
        </p:nvSpPr>
        <p:spPr/>
        <p:txBody>
          <a:bodyPr/>
          <a:lstStyle/>
          <a:p>
            <a:r>
              <a:rPr lang="en-US" dirty="0"/>
              <a:t> Usher Syndrome</a:t>
            </a:r>
          </a:p>
        </p:txBody>
      </p:sp>
      <p:sp>
        <p:nvSpPr>
          <p:cNvPr id="3" name="Content Placeholder 2">
            <a:extLst>
              <a:ext uri="{FF2B5EF4-FFF2-40B4-BE49-F238E27FC236}">
                <a16:creationId xmlns:a16="http://schemas.microsoft.com/office/drawing/2014/main" id="{09D20D16-0543-4AC9-9147-8780687FFD3C}"/>
              </a:ext>
            </a:extLst>
          </p:cNvPr>
          <p:cNvSpPr>
            <a:spLocks noGrp="1"/>
          </p:cNvSpPr>
          <p:nvPr>
            <p:ph idx="1"/>
          </p:nvPr>
        </p:nvSpPr>
        <p:spPr/>
        <p:txBody>
          <a:bodyPr>
            <a:normAutofit/>
          </a:bodyPr>
          <a:lstStyle/>
          <a:p>
            <a:r>
              <a:rPr lang="en-US" dirty="0"/>
              <a:t>Is genetic with a hearing and vision loss</a:t>
            </a:r>
          </a:p>
          <a:p>
            <a:r>
              <a:rPr lang="en-US" dirty="0"/>
              <a:t>Vision loss – Retinitis pigmentosa</a:t>
            </a:r>
          </a:p>
          <a:p>
            <a:pPr lvl="1"/>
            <a:r>
              <a:rPr lang="en-US" dirty="0"/>
              <a:t>Retina deteriorates</a:t>
            </a:r>
          </a:p>
          <a:p>
            <a:pPr lvl="1"/>
            <a:r>
              <a:rPr lang="en-US" dirty="0"/>
              <a:t>Diagnosed by an ophthalmologist or an optometrist</a:t>
            </a:r>
          </a:p>
          <a:p>
            <a:r>
              <a:rPr lang="en-US" dirty="0"/>
              <a:t>Hearing loss – Sensorineural</a:t>
            </a:r>
          </a:p>
          <a:p>
            <a:pPr lvl="1"/>
            <a:r>
              <a:rPr lang="en-US" dirty="0"/>
              <a:t>Newborn screening identifies infants with hearing loss</a:t>
            </a:r>
          </a:p>
          <a:p>
            <a:r>
              <a:rPr lang="en-US" dirty="0"/>
              <a:t>Estimated that 1-6,000 to 1 -25,000 have US </a:t>
            </a:r>
            <a:r>
              <a:rPr lang="en-US" sz="1800" dirty="0"/>
              <a:t>https://www.usher-syndrome.org/our-story/blog/all-you-need-to-know-about-usher5.html</a:t>
            </a:r>
          </a:p>
          <a:p>
            <a:r>
              <a:rPr lang="en-US" dirty="0"/>
              <a:t>Usually normal intelligence</a:t>
            </a:r>
          </a:p>
        </p:txBody>
      </p:sp>
    </p:spTree>
    <p:extLst>
      <p:ext uri="{BB962C8B-B14F-4D97-AF65-F5344CB8AC3E}">
        <p14:creationId xmlns:p14="http://schemas.microsoft.com/office/powerpoint/2010/main" val="4163794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7BE54-6108-4FA7-9F99-CB82E8587928}"/>
              </a:ext>
            </a:extLst>
          </p:cNvPr>
          <p:cNvSpPr>
            <a:spLocks noGrp="1"/>
          </p:cNvSpPr>
          <p:nvPr>
            <p:ph type="title"/>
          </p:nvPr>
        </p:nvSpPr>
        <p:spPr/>
        <p:txBody>
          <a:bodyPr/>
          <a:lstStyle/>
          <a:p>
            <a:r>
              <a:rPr lang="en-US" dirty="0"/>
              <a:t>Usher Syndrome Type I</a:t>
            </a:r>
          </a:p>
        </p:txBody>
      </p:sp>
      <p:sp>
        <p:nvSpPr>
          <p:cNvPr id="3" name="Content Placeholder 2">
            <a:extLst>
              <a:ext uri="{FF2B5EF4-FFF2-40B4-BE49-F238E27FC236}">
                <a16:creationId xmlns:a16="http://schemas.microsoft.com/office/drawing/2014/main" id="{98461378-9C31-4E4B-9E58-2B852E3888FC}"/>
              </a:ext>
            </a:extLst>
          </p:cNvPr>
          <p:cNvSpPr>
            <a:spLocks noGrp="1"/>
          </p:cNvSpPr>
          <p:nvPr>
            <p:ph idx="1"/>
          </p:nvPr>
        </p:nvSpPr>
        <p:spPr/>
        <p:txBody>
          <a:bodyPr/>
          <a:lstStyle/>
          <a:p>
            <a:r>
              <a:rPr lang="en-US" dirty="0"/>
              <a:t>Born with severe to profound hearing loss</a:t>
            </a:r>
          </a:p>
          <a:p>
            <a:r>
              <a:rPr lang="en-US" dirty="0"/>
              <a:t>Poor balance – walk around 15 months</a:t>
            </a:r>
          </a:p>
          <a:p>
            <a:r>
              <a:rPr lang="en-US" dirty="0"/>
              <a:t>Night blindness – as early as age 5</a:t>
            </a:r>
          </a:p>
          <a:p>
            <a:r>
              <a:rPr lang="en-US" dirty="0"/>
              <a:t>Visual field loss – age 10, usually less than 20</a:t>
            </a:r>
            <a:r>
              <a:rPr lang="el-GR" dirty="0">
                <a:latin typeface="Cambria Math" panose="02040503050406030204" pitchFamily="18" charset="0"/>
                <a:ea typeface="Cambria Math" panose="02040503050406030204" pitchFamily="18" charset="0"/>
              </a:rPr>
              <a:t>°</a:t>
            </a:r>
            <a:r>
              <a:rPr lang="en-US" dirty="0">
                <a:latin typeface="Cambria Math" panose="02040503050406030204" pitchFamily="18" charset="0"/>
                <a:ea typeface="Cambria Math" panose="02040503050406030204" pitchFamily="18" charset="0"/>
              </a:rPr>
              <a:t> </a:t>
            </a:r>
            <a:r>
              <a:rPr lang="en-US" dirty="0">
                <a:latin typeface="Calibri" panose="020F0502020204030204" pitchFamily="34" charset="0"/>
                <a:ea typeface="Cambria Math" panose="02040503050406030204" pitchFamily="18" charset="0"/>
              </a:rPr>
              <a:t>by mid 20’s</a:t>
            </a:r>
          </a:p>
          <a:p>
            <a:r>
              <a:rPr lang="en-US" dirty="0">
                <a:latin typeface="Calibri" panose="020F0502020204030204" pitchFamily="34" charset="0"/>
                <a:ea typeface="Cambria Math" panose="02040503050406030204" pitchFamily="18" charset="0"/>
              </a:rPr>
              <a:t>Central vision – progressive loss, cataracts</a:t>
            </a:r>
          </a:p>
          <a:p>
            <a:r>
              <a:rPr lang="en-US" dirty="0">
                <a:latin typeface="Calibri" panose="020F0502020204030204" pitchFamily="34" charset="0"/>
                <a:ea typeface="Cambria Math" panose="02040503050406030204" pitchFamily="18" charset="0"/>
              </a:rPr>
              <a:t>Prognosis – varies, may have light perception</a:t>
            </a:r>
            <a:endParaRPr lang="en-US" dirty="0">
              <a:latin typeface="Calibri" panose="020F0502020204030204" pitchFamily="34" charset="0"/>
            </a:endParaRPr>
          </a:p>
        </p:txBody>
      </p:sp>
    </p:spTree>
    <p:extLst>
      <p:ext uri="{BB962C8B-B14F-4D97-AF65-F5344CB8AC3E}">
        <p14:creationId xmlns:p14="http://schemas.microsoft.com/office/powerpoint/2010/main" val="2146693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FF084-80BA-4AF2-8DBE-D4573A4A7FAB}"/>
              </a:ext>
            </a:extLst>
          </p:cNvPr>
          <p:cNvSpPr>
            <a:spLocks noGrp="1"/>
          </p:cNvSpPr>
          <p:nvPr>
            <p:ph type="title"/>
          </p:nvPr>
        </p:nvSpPr>
        <p:spPr/>
        <p:txBody>
          <a:bodyPr/>
          <a:lstStyle/>
          <a:p>
            <a:r>
              <a:rPr lang="en-US" dirty="0"/>
              <a:t>Type I  Implications</a:t>
            </a:r>
          </a:p>
        </p:txBody>
      </p:sp>
      <p:sp>
        <p:nvSpPr>
          <p:cNvPr id="3" name="Content Placeholder 2">
            <a:extLst>
              <a:ext uri="{FF2B5EF4-FFF2-40B4-BE49-F238E27FC236}">
                <a16:creationId xmlns:a16="http://schemas.microsoft.com/office/drawing/2014/main" id="{37EABE66-576D-4923-AF4D-A9A6C12E5AB8}"/>
              </a:ext>
            </a:extLst>
          </p:cNvPr>
          <p:cNvSpPr>
            <a:spLocks noGrp="1"/>
          </p:cNvSpPr>
          <p:nvPr>
            <p:ph idx="1"/>
          </p:nvPr>
        </p:nvSpPr>
        <p:spPr/>
        <p:txBody>
          <a:bodyPr/>
          <a:lstStyle/>
          <a:p>
            <a:r>
              <a:rPr lang="en-US" dirty="0"/>
              <a:t>RP may not be diagnosed until early teens</a:t>
            </a:r>
          </a:p>
          <a:p>
            <a:r>
              <a:rPr lang="en-US" dirty="0"/>
              <a:t>Many children attend schools for the deaf</a:t>
            </a:r>
          </a:p>
          <a:p>
            <a:r>
              <a:rPr lang="en-US" dirty="0"/>
              <a:t>ASL is usually the primary communication mode</a:t>
            </a:r>
          </a:p>
          <a:p>
            <a:r>
              <a:rPr lang="en-US" dirty="0"/>
              <a:t>Cochlear Implants may help</a:t>
            </a:r>
          </a:p>
          <a:p>
            <a:r>
              <a:rPr lang="en-US" dirty="0"/>
              <a:t>Many consider themselves members of the deaf community</a:t>
            </a:r>
          </a:p>
          <a:p>
            <a:r>
              <a:rPr lang="en-US" dirty="0"/>
              <a:t>Acceptance is individual </a:t>
            </a:r>
          </a:p>
        </p:txBody>
      </p:sp>
    </p:spTree>
    <p:extLst>
      <p:ext uri="{BB962C8B-B14F-4D97-AF65-F5344CB8AC3E}">
        <p14:creationId xmlns:p14="http://schemas.microsoft.com/office/powerpoint/2010/main" val="252837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EE98F-39BE-406E-A220-4A582763A080}"/>
              </a:ext>
            </a:extLst>
          </p:cNvPr>
          <p:cNvSpPr>
            <a:spLocks noGrp="1"/>
          </p:cNvSpPr>
          <p:nvPr>
            <p:ph type="title"/>
          </p:nvPr>
        </p:nvSpPr>
        <p:spPr>
          <a:xfrm>
            <a:off x="838200" y="365126"/>
            <a:ext cx="10515600" cy="957648"/>
          </a:xfrm>
        </p:spPr>
        <p:txBody>
          <a:bodyPr/>
          <a:lstStyle/>
          <a:p>
            <a:r>
              <a:rPr lang="en-US" dirty="0"/>
              <a:t>Common Causes</a:t>
            </a:r>
          </a:p>
        </p:txBody>
      </p:sp>
      <p:sp>
        <p:nvSpPr>
          <p:cNvPr id="3" name="Content Placeholder 2">
            <a:extLst>
              <a:ext uri="{FF2B5EF4-FFF2-40B4-BE49-F238E27FC236}">
                <a16:creationId xmlns:a16="http://schemas.microsoft.com/office/drawing/2014/main" id="{32710CCB-5188-4CA3-B4C2-BC95FC38B8BB}"/>
              </a:ext>
            </a:extLst>
          </p:cNvPr>
          <p:cNvSpPr>
            <a:spLocks noGrp="1"/>
          </p:cNvSpPr>
          <p:nvPr>
            <p:ph idx="1"/>
          </p:nvPr>
        </p:nvSpPr>
        <p:spPr>
          <a:xfrm>
            <a:off x="838200" y="1482571"/>
            <a:ext cx="10515600" cy="4694392"/>
          </a:xfrm>
        </p:spPr>
        <p:txBody>
          <a:bodyPr>
            <a:normAutofit fontScale="25000" lnSpcReduction="20000"/>
          </a:bodyPr>
          <a:lstStyle/>
          <a:p>
            <a:r>
              <a:rPr lang="en-US" sz="6400" dirty="0"/>
              <a:t>Over 50 etiologies that include vision and hearing loss</a:t>
            </a:r>
          </a:p>
          <a:p>
            <a:pPr lvl="1"/>
            <a:r>
              <a:rPr lang="en-US" sz="6400" dirty="0"/>
              <a:t>Most common</a:t>
            </a:r>
          </a:p>
          <a:p>
            <a:pPr lvl="1"/>
            <a:r>
              <a:rPr lang="en-US" sz="6400" dirty="0"/>
              <a:t>Usher syndrome and other genetic condition</a:t>
            </a:r>
          </a:p>
          <a:p>
            <a:pPr lvl="1"/>
            <a:r>
              <a:rPr lang="en-US" sz="6400" dirty="0"/>
              <a:t>Rubella Syndrome</a:t>
            </a:r>
          </a:p>
          <a:p>
            <a:pPr lvl="1"/>
            <a:r>
              <a:rPr lang="en-US" sz="6400" dirty="0"/>
              <a:t>Meningitis and similar illnesses</a:t>
            </a:r>
          </a:p>
          <a:p>
            <a:pPr lvl="1"/>
            <a:r>
              <a:rPr lang="en-US" sz="6400" dirty="0"/>
              <a:t>Injury – auto accident, falls</a:t>
            </a:r>
          </a:p>
          <a:p>
            <a:pPr lvl="1"/>
            <a:r>
              <a:rPr lang="en-US" sz="6400" dirty="0"/>
              <a:t>Aging</a:t>
            </a:r>
          </a:p>
          <a:p>
            <a:pPr marL="0" indent="0">
              <a:buNone/>
            </a:pPr>
            <a:r>
              <a:rPr lang="en-US" sz="6400" dirty="0"/>
              <a:t>Congenital blindness with acquired hearing loss</a:t>
            </a:r>
          </a:p>
          <a:p>
            <a:pPr marL="457200" lvl="1" indent="0">
              <a:buNone/>
            </a:pPr>
            <a:r>
              <a:rPr lang="en-US" sz="6400" dirty="0"/>
              <a:t>Kidney failure</a:t>
            </a:r>
          </a:p>
          <a:p>
            <a:pPr marL="457200" lvl="1" indent="0">
              <a:buNone/>
            </a:pPr>
            <a:r>
              <a:rPr lang="en-US" sz="6400" dirty="0"/>
              <a:t>Prescription or illegal drugs</a:t>
            </a:r>
          </a:p>
          <a:p>
            <a:pPr marL="457200" lvl="1" indent="0">
              <a:buNone/>
            </a:pPr>
            <a:r>
              <a:rPr lang="en-US" sz="6400" dirty="0"/>
              <a:t>Loud noise</a:t>
            </a:r>
          </a:p>
          <a:p>
            <a:pPr marL="457200" lvl="1" indent="0">
              <a:buNone/>
            </a:pPr>
            <a:endParaRPr lang="en-US" sz="6400" dirty="0"/>
          </a:p>
          <a:p>
            <a:pPr marL="0" indent="0">
              <a:buNone/>
            </a:pPr>
            <a:r>
              <a:rPr lang="en-US" sz="6400" dirty="0"/>
              <a:t>Congenital hearing loss with acquired vision loss</a:t>
            </a:r>
          </a:p>
          <a:p>
            <a:pPr marL="457200" lvl="1" indent="0">
              <a:buNone/>
            </a:pPr>
            <a:r>
              <a:rPr lang="en-US" sz="6400" dirty="0"/>
              <a:t>Macular degeneration</a:t>
            </a:r>
          </a:p>
          <a:p>
            <a:pPr marL="457200" lvl="1" indent="0">
              <a:buNone/>
            </a:pPr>
            <a:r>
              <a:rPr lang="en-US" sz="6400" dirty="0"/>
              <a:t>Cataracts</a:t>
            </a:r>
          </a:p>
          <a:p>
            <a:pPr marL="457200" lvl="1" indent="0">
              <a:buNone/>
            </a:pPr>
            <a:r>
              <a:rPr lang="en-US" sz="6400" dirty="0"/>
              <a:t>Diabetic neuropathy</a:t>
            </a:r>
          </a:p>
          <a:p>
            <a:pPr marL="457200" lvl="1" indent="0">
              <a:buNone/>
            </a:pPr>
            <a:r>
              <a:rPr lang="en-US" sz="6400" dirty="0"/>
              <a:t>Glaucoma</a:t>
            </a:r>
          </a:p>
          <a:p>
            <a:pPr marL="457200" lvl="1" indent="0">
              <a:buNone/>
            </a:pPr>
            <a:r>
              <a:rPr lang="en-US" sz="6400" dirty="0"/>
              <a:t>Tumors</a:t>
            </a:r>
          </a:p>
          <a:p>
            <a:endParaRPr lang="en-US" sz="6400" dirty="0"/>
          </a:p>
          <a:p>
            <a:endParaRPr lang="en-US" sz="6400" dirty="0"/>
          </a:p>
          <a:p>
            <a:r>
              <a:rPr lang="en-US" sz="6400" dirty="0"/>
              <a:t>http://www.deaf-blind.org/about-us</a:t>
            </a:r>
          </a:p>
          <a:p>
            <a:endParaRPr lang="en-US" dirty="0"/>
          </a:p>
          <a:p>
            <a:endParaRPr lang="en-US" dirty="0"/>
          </a:p>
          <a:p>
            <a:endParaRPr lang="en-US" dirty="0"/>
          </a:p>
          <a:p>
            <a:endParaRPr lang="en-US" dirty="0"/>
          </a:p>
          <a:p>
            <a:pPr algn="r"/>
            <a:r>
              <a:rPr lang="en-US" sz="2000" dirty="0"/>
              <a:t>http://www.deaf-blind.org/about-us</a:t>
            </a:r>
          </a:p>
        </p:txBody>
      </p:sp>
    </p:spTree>
    <p:extLst>
      <p:ext uri="{BB962C8B-B14F-4D97-AF65-F5344CB8AC3E}">
        <p14:creationId xmlns:p14="http://schemas.microsoft.com/office/powerpoint/2010/main" val="3304553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F00BE-97EE-4CBC-B4E6-F28BC17F33E2}"/>
              </a:ext>
            </a:extLst>
          </p:cNvPr>
          <p:cNvSpPr>
            <a:spLocks noGrp="1"/>
          </p:cNvSpPr>
          <p:nvPr>
            <p:ph type="title"/>
          </p:nvPr>
        </p:nvSpPr>
        <p:spPr/>
        <p:txBody>
          <a:bodyPr/>
          <a:lstStyle/>
          <a:p>
            <a:r>
              <a:rPr lang="en-US" dirty="0"/>
              <a:t>Usher Syndrome Type 2</a:t>
            </a:r>
          </a:p>
        </p:txBody>
      </p:sp>
      <p:sp>
        <p:nvSpPr>
          <p:cNvPr id="3" name="Content Placeholder 2">
            <a:extLst>
              <a:ext uri="{FF2B5EF4-FFF2-40B4-BE49-F238E27FC236}">
                <a16:creationId xmlns:a16="http://schemas.microsoft.com/office/drawing/2014/main" id="{43C391FD-ABCD-42D1-8B40-EC0CCA160F1D}"/>
              </a:ext>
            </a:extLst>
          </p:cNvPr>
          <p:cNvSpPr>
            <a:spLocks noGrp="1"/>
          </p:cNvSpPr>
          <p:nvPr>
            <p:ph idx="1"/>
          </p:nvPr>
        </p:nvSpPr>
        <p:spPr/>
        <p:txBody>
          <a:bodyPr/>
          <a:lstStyle/>
          <a:p>
            <a:r>
              <a:rPr lang="en-US" dirty="0"/>
              <a:t>Hearing loss – at birth, may be mild</a:t>
            </a:r>
          </a:p>
          <a:p>
            <a:r>
              <a:rPr lang="en-US" dirty="0"/>
              <a:t>Language delay or speech irregularity may be first sign</a:t>
            </a:r>
          </a:p>
          <a:p>
            <a:r>
              <a:rPr lang="en-US" dirty="0"/>
              <a:t>Balance – normal</a:t>
            </a:r>
          </a:p>
          <a:p>
            <a:r>
              <a:rPr lang="en-US" dirty="0"/>
              <a:t>Night blindness – teens to 20’s</a:t>
            </a:r>
          </a:p>
          <a:p>
            <a:r>
              <a:rPr lang="en-US" dirty="0"/>
              <a:t>Visual field loss – late teens, slow progression</a:t>
            </a:r>
          </a:p>
          <a:p>
            <a:r>
              <a:rPr lang="en-US" dirty="0"/>
              <a:t>Central vision – late teens through early adulthood</a:t>
            </a:r>
          </a:p>
          <a:p>
            <a:r>
              <a:rPr lang="en-US" dirty="0"/>
              <a:t>Prognosis – varies, fair vision in daylight through 20’s to middle age or later, possible only light perception around age 60+</a:t>
            </a:r>
          </a:p>
          <a:p>
            <a:endParaRPr lang="en-US" dirty="0"/>
          </a:p>
        </p:txBody>
      </p:sp>
    </p:spTree>
    <p:extLst>
      <p:ext uri="{BB962C8B-B14F-4D97-AF65-F5344CB8AC3E}">
        <p14:creationId xmlns:p14="http://schemas.microsoft.com/office/powerpoint/2010/main" val="3188232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5CE8-A851-4889-BB0C-5924A7B8FDAB}"/>
              </a:ext>
            </a:extLst>
          </p:cNvPr>
          <p:cNvSpPr>
            <a:spLocks noGrp="1"/>
          </p:cNvSpPr>
          <p:nvPr>
            <p:ph type="title"/>
          </p:nvPr>
        </p:nvSpPr>
        <p:spPr/>
        <p:txBody>
          <a:bodyPr/>
          <a:lstStyle/>
          <a:p>
            <a:r>
              <a:rPr lang="en-US" dirty="0"/>
              <a:t>Type II Implications</a:t>
            </a:r>
          </a:p>
        </p:txBody>
      </p:sp>
      <p:sp>
        <p:nvSpPr>
          <p:cNvPr id="3" name="Content Placeholder 2">
            <a:extLst>
              <a:ext uri="{FF2B5EF4-FFF2-40B4-BE49-F238E27FC236}">
                <a16:creationId xmlns:a16="http://schemas.microsoft.com/office/drawing/2014/main" id="{367DE0FB-DAE0-45DA-83F7-90088BC768DF}"/>
              </a:ext>
            </a:extLst>
          </p:cNvPr>
          <p:cNvSpPr>
            <a:spLocks noGrp="1"/>
          </p:cNvSpPr>
          <p:nvPr>
            <p:ph idx="1"/>
          </p:nvPr>
        </p:nvSpPr>
        <p:spPr/>
        <p:txBody>
          <a:bodyPr/>
          <a:lstStyle/>
          <a:p>
            <a:r>
              <a:rPr lang="en-US" dirty="0"/>
              <a:t>US may not be apparent or suspected at birth</a:t>
            </a:r>
          </a:p>
          <a:p>
            <a:r>
              <a:rPr lang="en-US" dirty="0"/>
              <a:t>Hearing loss at birth  through early childhood may be very mild</a:t>
            </a:r>
          </a:p>
          <a:p>
            <a:r>
              <a:rPr lang="en-US" dirty="0"/>
              <a:t>Hearing aids may be beneficial, especially from diagnosis to late middle age</a:t>
            </a:r>
          </a:p>
          <a:p>
            <a:r>
              <a:rPr lang="en-US" dirty="0"/>
              <a:t>RP may not be diagnosed until mid-teens or later</a:t>
            </a:r>
          </a:p>
          <a:p>
            <a:r>
              <a:rPr lang="en-US" dirty="0"/>
              <a:t>Acceptance may be more difficult – life changes</a:t>
            </a:r>
          </a:p>
          <a:p>
            <a:r>
              <a:rPr lang="en-US" dirty="0"/>
              <a:t>Finding support and information may be challenging for the family and individual</a:t>
            </a:r>
          </a:p>
        </p:txBody>
      </p:sp>
    </p:spTree>
    <p:extLst>
      <p:ext uri="{BB962C8B-B14F-4D97-AF65-F5344CB8AC3E}">
        <p14:creationId xmlns:p14="http://schemas.microsoft.com/office/powerpoint/2010/main" val="2135124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CDB65-1156-41D4-94B0-0974583EC9F9}"/>
              </a:ext>
            </a:extLst>
          </p:cNvPr>
          <p:cNvSpPr>
            <a:spLocks noGrp="1"/>
          </p:cNvSpPr>
          <p:nvPr>
            <p:ph type="title"/>
          </p:nvPr>
        </p:nvSpPr>
        <p:spPr/>
        <p:txBody>
          <a:bodyPr/>
          <a:lstStyle/>
          <a:p>
            <a:r>
              <a:rPr lang="en-US" dirty="0"/>
              <a:t>Usher Syndrome Type III</a:t>
            </a:r>
          </a:p>
        </p:txBody>
      </p:sp>
      <p:sp>
        <p:nvSpPr>
          <p:cNvPr id="3" name="Content Placeholder 2">
            <a:extLst>
              <a:ext uri="{FF2B5EF4-FFF2-40B4-BE49-F238E27FC236}">
                <a16:creationId xmlns:a16="http://schemas.microsoft.com/office/drawing/2014/main" id="{3BA784C4-9D28-4877-9ABB-0E13BDA511FE}"/>
              </a:ext>
            </a:extLst>
          </p:cNvPr>
          <p:cNvSpPr>
            <a:spLocks noGrp="1"/>
          </p:cNvSpPr>
          <p:nvPr>
            <p:ph idx="1"/>
          </p:nvPr>
        </p:nvSpPr>
        <p:spPr/>
        <p:txBody>
          <a:bodyPr/>
          <a:lstStyle/>
          <a:p>
            <a:r>
              <a:rPr lang="en-US" dirty="0"/>
              <a:t>Normal or near normal hearing at birth</a:t>
            </a:r>
          </a:p>
          <a:p>
            <a:r>
              <a:rPr lang="en-US" dirty="0"/>
              <a:t>Hearing loss noticeable in the teens</a:t>
            </a:r>
          </a:p>
          <a:p>
            <a:r>
              <a:rPr lang="en-US" dirty="0"/>
              <a:t>Significant hearing loss to deafness by late adulthood</a:t>
            </a:r>
          </a:p>
          <a:p>
            <a:r>
              <a:rPr lang="en-US" dirty="0"/>
              <a:t>Vision may be normal</a:t>
            </a:r>
          </a:p>
          <a:p>
            <a:r>
              <a:rPr lang="en-US" dirty="0"/>
              <a:t>Blind spots in the late teens to early adulthood</a:t>
            </a:r>
          </a:p>
          <a:p>
            <a:r>
              <a:rPr lang="en-US" dirty="0"/>
              <a:t>Legally blind in mid-adulthood</a:t>
            </a:r>
          </a:p>
          <a:p>
            <a:r>
              <a:rPr lang="en-US" dirty="0"/>
              <a:t>Onset varies from person to person</a:t>
            </a:r>
          </a:p>
        </p:txBody>
      </p:sp>
    </p:spTree>
    <p:extLst>
      <p:ext uri="{BB962C8B-B14F-4D97-AF65-F5344CB8AC3E}">
        <p14:creationId xmlns:p14="http://schemas.microsoft.com/office/powerpoint/2010/main" val="1905982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19824-D809-4C01-A4FF-D80E191097BF}"/>
              </a:ext>
            </a:extLst>
          </p:cNvPr>
          <p:cNvSpPr>
            <a:spLocks noGrp="1"/>
          </p:cNvSpPr>
          <p:nvPr>
            <p:ph type="title"/>
          </p:nvPr>
        </p:nvSpPr>
        <p:spPr/>
        <p:txBody>
          <a:bodyPr/>
          <a:lstStyle/>
          <a:p>
            <a:r>
              <a:rPr lang="en-US" dirty="0"/>
              <a:t>Audiograms</a:t>
            </a:r>
          </a:p>
        </p:txBody>
      </p:sp>
      <p:pic>
        <p:nvPicPr>
          <p:cNvPr id="4" name="Content Placeholder 3">
            <a:extLst>
              <a:ext uri="{FF2B5EF4-FFF2-40B4-BE49-F238E27FC236}">
                <a16:creationId xmlns:a16="http://schemas.microsoft.com/office/drawing/2014/main" id="{E80B81C6-F2E4-4851-8DC6-D111E26F1F4A}"/>
              </a:ext>
            </a:extLst>
          </p:cNvPr>
          <p:cNvPicPr>
            <a:picLocks noGrp="1" noChangeAspect="1"/>
          </p:cNvPicPr>
          <p:nvPr>
            <p:ph idx="1"/>
          </p:nvPr>
        </p:nvPicPr>
        <p:blipFill>
          <a:blip r:embed="rId3"/>
          <a:stretch>
            <a:fillRect/>
          </a:stretch>
        </p:blipFill>
        <p:spPr>
          <a:xfrm>
            <a:off x="2537926" y="1489902"/>
            <a:ext cx="6363477" cy="4724286"/>
          </a:xfrm>
          <a:prstGeom prst="rect">
            <a:avLst/>
          </a:prstGeom>
        </p:spPr>
      </p:pic>
    </p:spTree>
    <p:extLst>
      <p:ext uri="{BB962C8B-B14F-4D97-AF65-F5344CB8AC3E}">
        <p14:creationId xmlns:p14="http://schemas.microsoft.com/office/powerpoint/2010/main" val="22424635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63EC4-4243-42BB-828B-91AE607ED33F}"/>
              </a:ext>
            </a:extLst>
          </p:cNvPr>
          <p:cNvSpPr>
            <a:spLocks noGrp="1"/>
          </p:cNvSpPr>
          <p:nvPr>
            <p:ph type="title"/>
          </p:nvPr>
        </p:nvSpPr>
        <p:spPr/>
        <p:txBody>
          <a:bodyPr/>
          <a:lstStyle/>
          <a:p>
            <a:r>
              <a:rPr lang="en-US" dirty="0"/>
              <a:t>Audiogram – Type I – Check copyright</a:t>
            </a:r>
          </a:p>
        </p:txBody>
      </p:sp>
      <p:pic>
        <p:nvPicPr>
          <p:cNvPr id="4" name="Content Placeholder 3">
            <a:extLst>
              <a:ext uri="{FF2B5EF4-FFF2-40B4-BE49-F238E27FC236}">
                <a16:creationId xmlns:a16="http://schemas.microsoft.com/office/drawing/2014/main" id="{E1F21703-2D70-40CC-8B46-66F0F8E0132F}"/>
              </a:ext>
            </a:extLst>
          </p:cNvPr>
          <p:cNvPicPr>
            <a:picLocks noGrp="1" noChangeAspect="1"/>
          </p:cNvPicPr>
          <p:nvPr>
            <p:ph idx="1"/>
          </p:nvPr>
        </p:nvPicPr>
        <p:blipFill>
          <a:blip r:embed="rId3"/>
          <a:stretch>
            <a:fillRect/>
          </a:stretch>
        </p:blipFill>
        <p:spPr>
          <a:xfrm>
            <a:off x="4071937" y="2248694"/>
            <a:ext cx="4048125" cy="3505200"/>
          </a:xfrm>
          <a:prstGeom prst="rect">
            <a:avLst/>
          </a:prstGeom>
        </p:spPr>
      </p:pic>
    </p:spTree>
    <p:extLst>
      <p:ext uri="{BB962C8B-B14F-4D97-AF65-F5344CB8AC3E}">
        <p14:creationId xmlns:p14="http://schemas.microsoft.com/office/powerpoint/2010/main" val="3713930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EE290-67A1-4D71-9269-165DA188E1A2}"/>
              </a:ext>
            </a:extLst>
          </p:cNvPr>
          <p:cNvSpPr>
            <a:spLocks noGrp="1"/>
          </p:cNvSpPr>
          <p:nvPr>
            <p:ph type="title"/>
          </p:nvPr>
        </p:nvSpPr>
        <p:spPr/>
        <p:txBody>
          <a:bodyPr/>
          <a:lstStyle/>
          <a:p>
            <a:r>
              <a:rPr lang="en-US" dirty="0"/>
              <a:t>Type II</a:t>
            </a:r>
          </a:p>
        </p:txBody>
      </p:sp>
      <p:pic>
        <p:nvPicPr>
          <p:cNvPr id="4" name="Content Placeholder 3">
            <a:extLst>
              <a:ext uri="{FF2B5EF4-FFF2-40B4-BE49-F238E27FC236}">
                <a16:creationId xmlns:a16="http://schemas.microsoft.com/office/drawing/2014/main" id="{B910353E-8AEB-44AB-B9FD-D1D7D04683AE}"/>
              </a:ext>
            </a:extLst>
          </p:cNvPr>
          <p:cNvPicPr>
            <a:picLocks noGrp="1" noChangeAspect="1"/>
          </p:cNvPicPr>
          <p:nvPr>
            <p:ph idx="1"/>
          </p:nvPr>
        </p:nvPicPr>
        <p:blipFill>
          <a:blip r:embed="rId3"/>
          <a:stretch>
            <a:fillRect/>
          </a:stretch>
        </p:blipFill>
        <p:spPr>
          <a:xfrm>
            <a:off x="4071937" y="2248694"/>
            <a:ext cx="4048125" cy="3505200"/>
          </a:xfrm>
          <a:prstGeom prst="rect">
            <a:avLst/>
          </a:prstGeom>
        </p:spPr>
      </p:pic>
    </p:spTree>
    <p:extLst>
      <p:ext uri="{BB962C8B-B14F-4D97-AF65-F5344CB8AC3E}">
        <p14:creationId xmlns:p14="http://schemas.microsoft.com/office/powerpoint/2010/main" val="3256956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3AA12-FA90-4F63-A760-379CE940FD76}"/>
              </a:ext>
            </a:extLst>
          </p:cNvPr>
          <p:cNvSpPr>
            <a:spLocks noGrp="1"/>
          </p:cNvSpPr>
          <p:nvPr>
            <p:ph type="title"/>
          </p:nvPr>
        </p:nvSpPr>
        <p:spPr/>
        <p:txBody>
          <a:bodyPr/>
          <a:lstStyle/>
          <a:p>
            <a:r>
              <a:rPr lang="en-US" dirty="0"/>
              <a:t>Audiogram Type III</a:t>
            </a:r>
          </a:p>
        </p:txBody>
      </p:sp>
      <p:pic>
        <p:nvPicPr>
          <p:cNvPr id="4" name="Content Placeholder 3">
            <a:extLst>
              <a:ext uri="{FF2B5EF4-FFF2-40B4-BE49-F238E27FC236}">
                <a16:creationId xmlns:a16="http://schemas.microsoft.com/office/drawing/2014/main" id="{00DBD289-45D7-4488-ACDB-754E185FC713}"/>
              </a:ext>
            </a:extLst>
          </p:cNvPr>
          <p:cNvPicPr>
            <a:picLocks noGrp="1" noChangeAspect="1"/>
          </p:cNvPicPr>
          <p:nvPr>
            <p:ph idx="1"/>
          </p:nvPr>
        </p:nvPicPr>
        <p:blipFill>
          <a:blip r:embed="rId3"/>
          <a:stretch>
            <a:fillRect/>
          </a:stretch>
        </p:blipFill>
        <p:spPr>
          <a:xfrm>
            <a:off x="3524249" y="2477294"/>
            <a:ext cx="4333875" cy="3048000"/>
          </a:xfrm>
          <a:prstGeom prst="rect">
            <a:avLst/>
          </a:prstGeom>
        </p:spPr>
      </p:pic>
    </p:spTree>
    <p:extLst>
      <p:ext uri="{BB962C8B-B14F-4D97-AF65-F5344CB8AC3E}">
        <p14:creationId xmlns:p14="http://schemas.microsoft.com/office/powerpoint/2010/main" val="30922398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83CFF-E52B-415D-9698-FD4E9A60C56D}"/>
              </a:ext>
            </a:extLst>
          </p:cNvPr>
          <p:cNvSpPr>
            <a:spLocks noGrp="1"/>
          </p:cNvSpPr>
          <p:nvPr>
            <p:ph type="title"/>
          </p:nvPr>
        </p:nvSpPr>
        <p:spPr/>
        <p:txBody>
          <a:bodyPr/>
          <a:lstStyle/>
          <a:p>
            <a:r>
              <a:rPr lang="en-US" dirty="0"/>
              <a:t>Retinitis Pigmentosa (RP)</a:t>
            </a:r>
          </a:p>
        </p:txBody>
      </p:sp>
      <p:sp>
        <p:nvSpPr>
          <p:cNvPr id="3" name="Content Placeholder 2">
            <a:extLst>
              <a:ext uri="{FF2B5EF4-FFF2-40B4-BE49-F238E27FC236}">
                <a16:creationId xmlns:a16="http://schemas.microsoft.com/office/drawing/2014/main" id="{F1FAE72B-851C-46C2-826A-2D0D09C26039}"/>
              </a:ext>
            </a:extLst>
          </p:cNvPr>
          <p:cNvSpPr>
            <a:spLocks noGrp="1"/>
          </p:cNvSpPr>
          <p:nvPr>
            <p:ph idx="1"/>
          </p:nvPr>
        </p:nvSpPr>
        <p:spPr/>
        <p:txBody>
          <a:bodyPr/>
          <a:lstStyle/>
          <a:p>
            <a:r>
              <a:rPr lang="en-US" dirty="0"/>
              <a:t>Retina is affected</a:t>
            </a:r>
          </a:p>
          <a:p>
            <a:r>
              <a:rPr lang="en-US" dirty="0"/>
              <a:t>Degeneration of photoreceptor cells in the retina</a:t>
            </a:r>
          </a:p>
          <a:p>
            <a:pPr lvl="1"/>
            <a:r>
              <a:rPr lang="en-US" dirty="0"/>
              <a:t>Rods – light sensitive receptor cell that works in low light</a:t>
            </a:r>
          </a:p>
          <a:p>
            <a:pPr lvl="1"/>
            <a:r>
              <a:rPr lang="en-US" dirty="0"/>
              <a:t>Cones – light sensitive receptor providing sharp visual acuity and color discrimination</a:t>
            </a:r>
          </a:p>
          <a:p>
            <a:r>
              <a:rPr lang="en-US" dirty="0"/>
              <a:t>As receptors die, vision is lost</a:t>
            </a:r>
          </a:p>
        </p:txBody>
      </p:sp>
    </p:spTree>
    <p:extLst>
      <p:ext uri="{BB962C8B-B14F-4D97-AF65-F5344CB8AC3E}">
        <p14:creationId xmlns:p14="http://schemas.microsoft.com/office/powerpoint/2010/main" val="13145649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051B2-E1D3-4B55-8D6C-2745F8BDBF23}"/>
              </a:ext>
            </a:extLst>
          </p:cNvPr>
          <p:cNvSpPr>
            <a:spLocks noGrp="1"/>
          </p:cNvSpPr>
          <p:nvPr>
            <p:ph type="title"/>
          </p:nvPr>
        </p:nvSpPr>
        <p:spPr/>
        <p:txBody>
          <a:bodyPr/>
          <a:lstStyle/>
          <a:p>
            <a:r>
              <a:rPr lang="en-US" dirty="0"/>
              <a:t>RP Symptoms</a:t>
            </a:r>
          </a:p>
        </p:txBody>
      </p:sp>
      <p:sp>
        <p:nvSpPr>
          <p:cNvPr id="3" name="Content Placeholder 2">
            <a:extLst>
              <a:ext uri="{FF2B5EF4-FFF2-40B4-BE49-F238E27FC236}">
                <a16:creationId xmlns:a16="http://schemas.microsoft.com/office/drawing/2014/main" id="{63B8103B-1367-4CFB-A97D-37EF3512772D}"/>
              </a:ext>
            </a:extLst>
          </p:cNvPr>
          <p:cNvSpPr>
            <a:spLocks noGrp="1"/>
          </p:cNvSpPr>
          <p:nvPr>
            <p:ph idx="1"/>
          </p:nvPr>
        </p:nvSpPr>
        <p:spPr/>
        <p:txBody>
          <a:bodyPr/>
          <a:lstStyle/>
          <a:p>
            <a:r>
              <a:rPr lang="en-US" dirty="0"/>
              <a:t>Difficulty seeing at night</a:t>
            </a:r>
          </a:p>
          <a:p>
            <a:r>
              <a:rPr lang="en-US" dirty="0"/>
              <a:t>Difficulty seeing in low light</a:t>
            </a:r>
          </a:p>
          <a:p>
            <a:r>
              <a:rPr lang="en-US" dirty="0"/>
              <a:t>Loss of peripheral vision</a:t>
            </a:r>
          </a:p>
          <a:p>
            <a:r>
              <a:rPr lang="en-US" dirty="0"/>
              <a:t>May take many years to progress to blindness</a:t>
            </a:r>
          </a:p>
        </p:txBody>
      </p:sp>
    </p:spTree>
    <p:extLst>
      <p:ext uri="{BB962C8B-B14F-4D97-AF65-F5344CB8AC3E}">
        <p14:creationId xmlns:p14="http://schemas.microsoft.com/office/powerpoint/2010/main" val="1430676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FC9D-A529-4EF9-ACF6-E7332D236953}"/>
              </a:ext>
            </a:extLst>
          </p:cNvPr>
          <p:cNvSpPr>
            <a:spLocks noGrp="1"/>
          </p:cNvSpPr>
          <p:nvPr>
            <p:ph type="title"/>
          </p:nvPr>
        </p:nvSpPr>
        <p:spPr/>
        <p:txBody>
          <a:bodyPr/>
          <a:lstStyle/>
          <a:p>
            <a:r>
              <a:rPr lang="en-US" dirty="0"/>
              <a:t>When it is not Usher’s Syndrome</a:t>
            </a:r>
          </a:p>
        </p:txBody>
      </p:sp>
      <p:sp>
        <p:nvSpPr>
          <p:cNvPr id="3" name="Content Placeholder 2">
            <a:extLst>
              <a:ext uri="{FF2B5EF4-FFF2-40B4-BE49-F238E27FC236}">
                <a16:creationId xmlns:a16="http://schemas.microsoft.com/office/drawing/2014/main" id="{719864AC-402A-400D-B710-B7E71B98D700}"/>
              </a:ext>
            </a:extLst>
          </p:cNvPr>
          <p:cNvSpPr>
            <a:spLocks noGrp="1"/>
          </p:cNvSpPr>
          <p:nvPr>
            <p:ph idx="1"/>
          </p:nvPr>
        </p:nvSpPr>
        <p:spPr/>
        <p:txBody>
          <a:bodyPr/>
          <a:lstStyle/>
          <a:p>
            <a:r>
              <a:rPr lang="en-US" dirty="0"/>
              <a:t>Possible to have RP and bilateral hearing loss and NOT US</a:t>
            </a:r>
          </a:p>
          <a:p>
            <a:r>
              <a:rPr lang="en-US" dirty="0" err="1"/>
              <a:t>Alstrom</a:t>
            </a:r>
            <a:r>
              <a:rPr lang="en-US" dirty="0"/>
              <a:t> Syndrome		Bardet-</a:t>
            </a:r>
            <a:r>
              <a:rPr lang="en-US" dirty="0" err="1"/>
              <a:t>Biedel</a:t>
            </a:r>
            <a:r>
              <a:rPr lang="en-US" dirty="0"/>
              <a:t> Syndrome</a:t>
            </a:r>
          </a:p>
          <a:p>
            <a:r>
              <a:rPr lang="en-US" dirty="0"/>
              <a:t>Cockayne Syndrome		</a:t>
            </a:r>
            <a:r>
              <a:rPr lang="en-US" dirty="0" err="1"/>
              <a:t>Refsum</a:t>
            </a:r>
            <a:r>
              <a:rPr lang="en-US" dirty="0"/>
              <a:t> Syndrome</a:t>
            </a:r>
          </a:p>
          <a:p>
            <a:r>
              <a:rPr lang="en-US" dirty="0"/>
              <a:t>Flynn-</a:t>
            </a:r>
            <a:r>
              <a:rPr lang="en-US" dirty="0" err="1"/>
              <a:t>Aird</a:t>
            </a:r>
            <a:r>
              <a:rPr lang="en-US" dirty="0"/>
              <a:t> Syndrome</a:t>
            </a:r>
          </a:p>
          <a:p>
            <a:r>
              <a:rPr lang="en-US" dirty="0"/>
              <a:t>Sometimes US is incorrectly diagnosed</a:t>
            </a:r>
          </a:p>
          <a:p>
            <a:r>
              <a:rPr lang="en-US" dirty="0"/>
              <a:t>Retinal specialist can verify</a:t>
            </a:r>
          </a:p>
          <a:p>
            <a:endParaRPr lang="en-US" dirty="0"/>
          </a:p>
        </p:txBody>
      </p:sp>
    </p:spTree>
    <p:extLst>
      <p:ext uri="{BB962C8B-B14F-4D97-AF65-F5344CB8AC3E}">
        <p14:creationId xmlns:p14="http://schemas.microsoft.com/office/powerpoint/2010/main" val="3009356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C93F5-0F21-4D25-92C7-26579A9FEE3E}"/>
              </a:ext>
            </a:extLst>
          </p:cNvPr>
          <p:cNvSpPr>
            <a:spLocks noGrp="1"/>
          </p:cNvSpPr>
          <p:nvPr>
            <p:ph type="title"/>
          </p:nvPr>
        </p:nvSpPr>
        <p:spPr/>
        <p:txBody>
          <a:bodyPr/>
          <a:lstStyle/>
          <a:p>
            <a:r>
              <a:rPr lang="en-US" dirty="0"/>
              <a:t>NC Annual Child Count</a:t>
            </a:r>
          </a:p>
        </p:txBody>
      </p:sp>
      <p:sp>
        <p:nvSpPr>
          <p:cNvPr id="3" name="Content Placeholder 2">
            <a:extLst>
              <a:ext uri="{FF2B5EF4-FFF2-40B4-BE49-F238E27FC236}">
                <a16:creationId xmlns:a16="http://schemas.microsoft.com/office/drawing/2014/main" id="{1E5E4076-43F2-4EC2-A7BF-10366818187B}"/>
              </a:ext>
            </a:extLst>
          </p:cNvPr>
          <p:cNvSpPr>
            <a:spLocks noGrp="1"/>
          </p:cNvSpPr>
          <p:nvPr>
            <p:ph idx="1"/>
          </p:nvPr>
        </p:nvSpPr>
        <p:spPr/>
        <p:txBody>
          <a:bodyPr/>
          <a:lstStyle/>
          <a:p>
            <a:r>
              <a:rPr lang="en-US" dirty="0"/>
              <a:t>Unknown/Undetermined –  most common entry</a:t>
            </a:r>
          </a:p>
          <a:p>
            <a:r>
              <a:rPr lang="en-US" dirty="0"/>
              <a:t>Complications due to Prematurity (45)</a:t>
            </a:r>
          </a:p>
          <a:p>
            <a:r>
              <a:rPr lang="en-US" dirty="0"/>
              <a:t>CHARGE Syndrome (28)</a:t>
            </a:r>
          </a:p>
          <a:p>
            <a:r>
              <a:rPr lang="en-US" dirty="0"/>
              <a:t>Head/Traumatic Brain Injury (8)</a:t>
            </a:r>
          </a:p>
          <a:p>
            <a:r>
              <a:rPr lang="en-US" dirty="0"/>
              <a:t>Usher Syndrome (8)</a:t>
            </a:r>
          </a:p>
          <a:p>
            <a:r>
              <a:rPr lang="en-US" dirty="0"/>
              <a:t>Cytomegalovirus (CMV) (8)</a:t>
            </a:r>
          </a:p>
          <a:p>
            <a:r>
              <a:rPr lang="en-US" dirty="0"/>
              <a:t>Hydrocephalus or Microcephalus</a:t>
            </a:r>
          </a:p>
          <a:p>
            <a:pPr lvl="1" algn="r"/>
            <a:r>
              <a:rPr lang="en-US" sz="1400" dirty="0"/>
              <a:t>http://nationaldb.org/reports/national-child-count-2016/etiologies</a:t>
            </a:r>
          </a:p>
          <a:p>
            <a:endParaRPr lang="en-US" dirty="0"/>
          </a:p>
          <a:p>
            <a:endParaRPr lang="en-US" dirty="0"/>
          </a:p>
        </p:txBody>
      </p:sp>
    </p:spTree>
    <p:extLst>
      <p:ext uri="{BB962C8B-B14F-4D97-AF65-F5344CB8AC3E}">
        <p14:creationId xmlns:p14="http://schemas.microsoft.com/office/powerpoint/2010/main" val="1404058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AEB23-54C7-4974-BA7F-B5B8D72842F0}"/>
              </a:ext>
            </a:extLst>
          </p:cNvPr>
          <p:cNvSpPr>
            <a:spLocks noGrp="1"/>
          </p:cNvSpPr>
          <p:nvPr>
            <p:ph type="title"/>
          </p:nvPr>
        </p:nvSpPr>
        <p:spPr/>
        <p:txBody>
          <a:bodyPr/>
          <a:lstStyle/>
          <a:p>
            <a:r>
              <a:rPr lang="en-US" dirty="0"/>
              <a:t>Usher Screening- Back in the day . . . .</a:t>
            </a:r>
          </a:p>
        </p:txBody>
      </p:sp>
      <p:sp>
        <p:nvSpPr>
          <p:cNvPr id="3" name="Content Placeholder 2">
            <a:extLst>
              <a:ext uri="{FF2B5EF4-FFF2-40B4-BE49-F238E27FC236}">
                <a16:creationId xmlns:a16="http://schemas.microsoft.com/office/drawing/2014/main" id="{169EAA9F-B9F3-4D7D-A0DD-A4787912EF31}"/>
              </a:ext>
            </a:extLst>
          </p:cNvPr>
          <p:cNvSpPr>
            <a:spLocks noGrp="1"/>
          </p:cNvSpPr>
          <p:nvPr>
            <p:ph idx="1"/>
          </p:nvPr>
        </p:nvSpPr>
        <p:spPr/>
        <p:txBody>
          <a:bodyPr/>
          <a:lstStyle/>
          <a:p>
            <a:r>
              <a:rPr lang="en-US" dirty="0"/>
              <a:t>Student questionnaire</a:t>
            </a:r>
          </a:p>
          <a:p>
            <a:r>
              <a:rPr lang="en-US" dirty="0"/>
              <a:t>Low contrast</a:t>
            </a:r>
          </a:p>
          <a:p>
            <a:r>
              <a:rPr lang="en-US" dirty="0"/>
              <a:t>Cone adaptation                                           </a:t>
            </a:r>
          </a:p>
          <a:p>
            <a:r>
              <a:rPr lang="en-US" dirty="0"/>
              <a:t>Balance</a:t>
            </a:r>
          </a:p>
          <a:p>
            <a:r>
              <a:rPr lang="en-US" dirty="0"/>
              <a:t>Field – Hand Disc Perimeter</a:t>
            </a:r>
          </a:p>
        </p:txBody>
      </p:sp>
    </p:spTree>
    <p:extLst>
      <p:ext uri="{BB962C8B-B14F-4D97-AF65-F5344CB8AC3E}">
        <p14:creationId xmlns:p14="http://schemas.microsoft.com/office/powerpoint/2010/main" val="3426380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ECD6C-A413-4ED3-8500-471587EAD096}"/>
              </a:ext>
            </a:extLst>
          </p:cNvPr>
          <p:cNvSpPr>
            <a:spLocks noGrp="1"/>
          </p:cNvSpPr>
          <p:nvPr>
            <p:ph type="title"/>
          </p:nvPr>
        </p:nvSpPr>
        <p:spPr/>
        <p:txBody>
          <a:bodyPr/>
          <a:lstStyle/>
          <a:p>
            <a:r>
              <a:rPr lang="en-US" dirty="0"/>
              <a:t>Students who passed</a:t>
            </a:r>
          </a:p>
        </p:txBody>
      </p:sp>
      <p:sp>
        <p:nvSpPr>
          <p:cNvPr id="3" name="Content Placeholder 2">
            <a:extLst>
              <a:ext uri="{FF2B5EF4-FFF2-40B4-BE49-F238E27FC236}">
                <a16:creationId xmlns:a16="http://schemas.microsoft.com/office/drawing/2014/main" id="{8879B9FB-4362-4B6E-B652-ADB8D6FBB705}"/>
              </a:ext>
            </a:extLst>
          </p:cNvPr>
          <p:cNvSpPr>
            <a:spLocks noGrp="1"/>
          </p:cNvSpPr>
          <p:nvPr>
            <p:ph idx="1"/>
          </p:nvPr>
        </p:nvSpPr>
        <p:spPr/>
        <p:txBody>
          <a:bodyPr/>
          <a:lstStyle/>
          <a:p>
            <a:r>
              <a:rPr lang="en-US" dirty="0"/>
              <a:t>Legitimate – Vision was fine, no Usher Syndrome</a:t>
            </a:r>
          </a:p>
          <a:p>
            <a:r>
              <a:rPr lang="en-US" dirty="0"/>
              <a:t>Knew how to answer questions, perform tasks</a:t>
            </a:r>
          </a:p>
          <a:p>
            <a:r>
              <a:rPr lang="en-US" dirty="0"/>
              <a:t>Laid-back evaluator </a:t>
            </a:r>
          </a:p>
          <a:p>
            <a:r>
              <a:rPr lang="en-US" dirty="0"/>
              <a:t>Unqualified evaluator</a:t>
            </a:r>
          </a:p>
          <a:p>
            <a:r>
              <a:rPr lang="en-US" dirty="0"/>
              <a:t>Young adults (aged 11 - 21) with Usher’s Syndrome</a:t>
            </a:r>
          </a:p>
        </p:txBody>
      </p:sp>
    </p:spTree>
    <p:extLst>
      <p:ext uri="{BB962C8B-B14F-4D97-AF65-F5344CB8AC3E}">
        <p14:creationId xmlns:p14="http://schemas.microsoft.com/office/powerpoint/2010/main" val="3702585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EB19-E987-4016-909A-8B47F0E2FBF1}"/>
              </a:ext>
            </a:extLst>
          </p:cNvPr>
          <p:cNvSpPr>
            <a:spLocks noGrp="1"/>
          </p:cNvSpPr>
          <p:nvPr>
            <p:ph type="title"/>
          </p:nvPr>
        </p:nvSpPr>
        <p:spPr/>
        <p:txBody>
          <a:bodyPr/>
          <a:lstStyle/>
          <a:p>
            <a:r>
              <a:rPr lang="en-US" dirty="0"/>
              <a:t>Students who failed US screening</a:t>
            </a:r>
          </a:p>
        </p:txBody>
      </p:sp>
      <p:sp>
        <p:nvSpPr>
          <p:cNvPr id="3" name="Content Placeholder 2">
            <a:extLst>
              <a:ext uri="{FF2B5EF4-FFF2-40B4-BE49-F238E27FC236}">
                <a16:creationId xmlns:a16="http://schemas.microsoft.com/office/drawing/2014/main" id="{A7475929-98B9-4142-8566-10CCAEA4D3FF}"/>
              </a:ext>
            </a:extLst>
          </p:cNvPr>
          <p:cNvSpPr>
            <a:spLocks noGrp="1"/>
          </p:cNvSpPr>
          <p:nvPr>
            <p:ph idx="1"/>
          </p:nvPr>
        </p:nvSpPr>
        <p:spPr/>
        <p:txBody>
          <a:bodyPr/>
          <a:lstStyle/>
          <a:p>
            <a:r>
              <a:rPr lang="en-US" dirty="0"/>
              <a:t>Vision problems (acuity)</a:t>
            </a:r>
          </a:p>
          <a:p>
            <a:r>
              <a:rPr lang="en-US" dirty="0"/>
              <a:t>Didn’t understand the directions</a:t>
            </a:r>
          </a:p>
          <a:p>
            <a:r>
              <a:rPr lang="en-US" dirty="0"/>
              <a:t>Evaluator didn’t understand the directions</a:t>
            </a:r>
          </a:p>
          <a:p>
            <a:r>
              <a:rPr lang="en-US" dirty="0"/>
              <a:t>Wanted to go with staff for eye appointment</a:t>
            </a:r>
          </a:p>
        </p:txBody>
      </p:sp>
    </p:spTree>
    <p:extLst>
      <p:ext uri="{BB962C8B-B14F-4D97-AF65-F5344CB8AC3E}">
        <p14:creationId xmlns:p14="http://schemas.microsoft.com/office/powerpoint/2010/main" val="30747057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8CD32-83F5-47D5-9C3A-DE1630CF8D04}"/>
              </a:ext>
            </a:extLst>
          </p:cNvPr>
          <p:cNvSpPr>
            <a:spLocks noGrp="1"/>
          </p:cNvSpPr>
          <p:nvPr>
            <p:ph type="title"/>
          </p:nvPr>
        </p:nvSpPr>
        <p:spPr/>
        <p:txBody>
          <a:bodyPr/>
          <a:lstStyle/>
          <a:p>
            <a:r>
              <a:rPr lang="en-US" dirty="0"/>
              <a:t>Classroom implications </a:t>
            </a:r>
          </a:p>
        </p:txBody>
      </p:sp>
      <p:sp>
        <p:nvSpPr>
          <p:cNvPr id="3" name="Content Placeholder 2">
            <a:extLst>
              <a:ext uri="{FF2B5EF4-FFF2-40B4-BE49-F238E27FC236}">
                <a16:creationId xmlns:a16="http://schemas.microsoft.com/office/drawing/2014/main" id="{AF0B4F7F-79A6-4967-B4F7-BDEAE33D245B}"/>
              </a:ext>
            </a:extLst>
          </p:cNvPr>
          <p:cNvSpPr>
            <a:spLocks noGrp="1"/>
          </p:cNvSpPr>
          <p:nvPr>
            <p:ph idx="1"/>
          </p:nvPr>
        </p:nvSpPr>
        <p:spPr/>
        <p:txBody>
          <a:bodyPr/>
          <a:lstStyle/>
          <a:p>
            <a:r>
              <a:rPr lang="en-US" dirty="0"/>
              <a:t>Lighting – good lighting with minimal glare</a:t>
            </a:r>
          </a:p>
          <a:p>
            <a:r>
              <a:rPr lang="en-US" dirty="0"/>
              <a:t>Seating</a:t>
            </a:r>
          </a:p>
          <a:p>
            <a:pPr lvl="1"/>
            <a:r>
              <a:rPr lang="en-US" dirty="0"/>
              <a:t>Non-cluttered background</a:t>
            </a:r>
          </a:p>
          <a:p>
            <a:pPr lvl="1"/>
            <a:r>
              <a:rPr lang="en-US" dirty="0"/>
              <a:t>Avoid excessive movement</a:t>
            </a:r>
          </a:p>
          <a:p>
            <a:pPr lvl="1"/>
            <a:r>
              <a:rPr lang="en-US" dirty="0"/>
              <a:t>Windows behind student</a:t>
            </a:r>
          </a:p>
          <a:p>
            <a:pPr lvl="1"/>
            <a:r>
              <a:rPr lang="en-US" dirty="0"/>
              <a:t>Easy access to areas in the classroom</a:t>
            </a:r>
          </a:p>
          <a:p>
            <a:pPr lvl="1"/>
            <a:r>
              <a:rPr lang="en-US" dirty="0"/>
              <a:t>Keep drawers and doors closed</a:t>
            </a:r>
          </a:p>
          <a:p>
            <a:r>
              <a:rPr lang="en-US" dirty="0"/>
              <a:t>Environment </a:t>
            </a:r>
          </a:p>
          <a:p>
            <a:pPr lvl="1"/>
            <a:r>
              <a:rPr lang="en-US" dirty="0"/>
              <a:t>Boards – clean, high contrast marker</a:t>
            </a:r>
          </a:p>
          <a:p>
            <a:pPr lvl="1"/>
            <a:r>
              <a:rPr lang="en-US" dirty="0"/>
              <a:t>Neutral colors</a:t>
            </a:r>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41785255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F30E-C400-4211-ACD5-69DCFDDAC0A9}"/>
              </a:ext>
            </a:extLst>
          </p:cNvPr>
          <p:cNvSpPr>
            <a:spLocks noGrp="1"/>
          </p:cNvSpPr>
          <p:nvPr>
            <p:ph type="title"/>
          </p:nvPr>
        </p:nvSpPr>
        <p:spPr/>
        <p:txBody>
          <a:bodyPr/>
          <a:lstStyle/>
          <a:p>
            <a:r>
              <a:rPr lang="en-US" dirty="0"/>
              <a:t>Travel - Inside</a:t>
            </a:r>
          </a:p>
        </p:txBody>
      </p:sp>
      <p:sp>
        <p:nvSpPr>
          <p:cNvPr id="3" name="Content Placeholder 2">
            <a:extLst>
              <a:ext uri="{FF2B5EF4-FFF2-40B4-BE49-F238E27FC236}">
                <a16:creationId xmlns:a16="http://schemas.microsoft.com/office/drawing/2014/main" id="{3ED78142-0376-40F1-9C26-04DF8181AB3F}"/>
              </a:ext>
            </a:extLst>
          </p:cNvPr>
          <p:cNvSpPr>
            <a:spLocks noGrp="1"/>
          </p:cNvSpPr>
          <p:nvPr>
            <p:ph idx="1"/>
          </p:nvPr>
        </p:nvSpPr>
        <p:spPr/>
        <p:txBody>
          <a:bodyPr/>
          <a:lstStyle/>
          <a:p>
            <a:r>
              <a:rPr lang="en-US" dirty="0"/>
              <a:t>Travel – obstacles, hazards, familiar, and unfamiliar</a:t>
            </a:r>
          </a:p>
          <a:p>
            <a:r>
              <a:rPr lang="en-US" dirty="0"/>
              <a:t>Arrangement of furniture</a:t>
            </a:r>
          </a:p>
          <a:p>
            <a:r>
              <a:rPr lang="en-US" dirty="0"/>
              <a:t>Trailing rails</a:t>
            </a:r>
          </a:p>
          <a:p>
            <a:r>
              <a:rPr lang="en-US" dirty="0"/>
              <a:t>Keep drawers and cupboard doors closed</a:t>
            </a:r>
          </a:p>
          <a:p>
            <a:r>
              <a:rPr lang="en-US" dirty="0"/>
              <a:t>Contrast – wall, floors, furniture</a:t>
            </a:r>
          </a:p>
          <a:p>
            <a:r>
              <a:rPr lang="en-US" dirty="0"/>
              <a:t>Textures/Cues – stairs, classrooms </a:t>
            </a:r>
          </a:p>
          <a:p>
            <a:r>
              <a:rPr lang="en-US" dirty="0"/>
              <a:t>Steps – Color contrast, textures   </a:t>
            </a:r>
          </a:p>
          <a:p>
            <a:r>
              <a:rPr lang="en-US" dirty="0"/>
              <a:t>Glare </a:t>
            </a:r>
          </a:p>
        </p:txBody>
      </p:sp>
      <p:pic>
        <p:nvPicPr>
          <p:cNvPr id="4" name="Picture 3">
            <a:extLst>
              <a:ext uri="{FF2B5EF4-FFF2-40B4-BE49-F238E27FC236}">
                <a16:creationId xmlns:a16="http://schemas.microsoft.com/office/drawing/2014/main" id="{89A6AB6A-8FD2-4EF1-8C2D-22540EE4D26E}"/>
              </a:ext>
            </a:extLst>
          </p:cNvPr>
          <p:cNvPicPr>
            <a:picLocks noChangeAspect="1"/>
          </p:cNvPicPr>
          <p:nvPr/>
        </p:nvPicPr>
        <p:blipFill>
          <a:blip r:embed="rId3"/>
          <a:stretch>
            <a:fillRect/>
          </a:stretch>
        </p:blipFill>
        <p:spPr>
          <a:xfrm>
            <a:off x="7380513" y="2890838"/>
            <a:ext cx="1380931" cy="1335930"/>
          </a:xfrm>
          <a:prstGeom prst="rect">
            <a:avLst/>
          </a:prstGeom>
        </p:spPr>
      </p:pic>
    </p:spTree>
    <p:extLst>
      <p:ext uri="{BB962C8B-B14F-4D97-AF65-F5344CB8AC3E}">
        <p14:creationId xmlns:p14="http://schemas.microsoft.com/office/powerpoint/2010/main" val="1655137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813E5-C918-485C-A162-E6DB35DD1B91}"/>
              </a:ext>
            </a:extLst>
          </p:cNvPr>
          <p:cNvSpPr>
            <a:spLocks noGrp="1"/>
          </p:cNvSpPr>
          <p:nvPr>
            <p:ph type="title"/>
          </p:nvPr>
        </p:nvSpPr>
        <p:spPr/>
        <p:txBody>
          <a:bodyPr/>
          <a:lstStyle/>
          <a:p>
            <a:r>
              <a:rPr lang="en-US" dirty="0"/>
              <a:t>Travel - Outside</a:t>
            </a:r>
          </a:p>
        </p:txBody>
      </p:sp>
      <p:sp>
        <p:nvSpPr>
          <p:cNvPr id="3" name="Content Placeholder 2">
            <a:extLst>
              <a:ext uri="{FF2B5EF4-FFF2-40B4-BE49-F238E27FC236}">
                <a16:creationId xmlns:a16="http://schemas.microsoft.com/office/drawing/2014/main" id="{D979D41A-89B8-4520-B60F-1FC9FBEA700F}"/>
              </a:ext>
            </a:extLst>
          </p:cNvPr>
          <p:cNvSpPr>
            <a:spLocks noGrp="1"/>
          </p:cNvSpPr>
          <p:nvPr>
            <p:ph idx="1"/>
          </p:nvPr>
        </p:nvSpPr>
        <p:spPr/>
        <p:txBody>
          <a:bodyPr/>
          <a:lstStyle/>
          <a:p>
            <a:r>
              <a:rPr lang="en-US" dirty="0"/>
              <a:t>Night travel </a:t>
            </a:r>
          </a:p>
          <a:p>
            <a:r>
              <a:rPr lang="en-US" dirty="0"/>
              <a:t>Lighted pathways</a:t>
            </a:r>
          </a:p>
          <a:p>
            <a:r>
              <a:rPr lang="en-US" dirty="0"/>
              <a:t>Tactual guide strips </a:t>
            </a:r>
          </a:p>
          <a:p>
            <a:r>
              <a:rPr lang="en-US" dirty="0"/>
              <a:t>Adequate lighting on buildings – name, doors, numbers</a:t>
            </a:r>
          </a:p>
          <a:p>
            <a:r>
              <a:rPr lang="en-US" dirty="0"/>
              <a:t>Placement of planters and other potential hazards</a:t>
            </a:r>
          </a:p>
          <a:p>
            <a:r>
              <a:rPr lang="en-US" dirty="0"/>
              <a:t>Placement of informational signs (speed, do not enter)</a:t>
            </a:r>
          </a:p>
          <a:p>
            <a:r>
              <a:rPr lang="en-US" dirty="0"/>
              <a:t>Use of human or dog guide</a:t>
            </a:r>
          </a:p>
        </p:txBody>
      </p:sp>
    </p:spTree>
    <p:extLst>
      <p:ext uri="{BB962C8B-B14F-4D97-AF65-F5344CB8AC3E}">
        <p14:creationId xmlns:p14="http://schemas.microsoft.com/office/powerpoint/2010/main" val="25849646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D7347-E9E4-469A-8755-8A645370DA3F}"/>
              </a:ext>
            </a:extLst>
          </p:cNvPr>
          <p:cNvSpPr>
            <a:spLocks noGrp="1"/>
          </p:cNvSpPr>
          <p:nvPr>
            <p:ph type="title"/>
          </p:nvPr>
        </p:nvSpPr>
        <p:spPr/>
        <p:txBody>
          <a:bodyPr/>
          <a:lstStyle/>
          <a:p>
            <a:r>
              <a:rPr lang="en-US" dirty="0"/>
              <a:t>Label the rooms</a:t>
            </a:r>
          </a:p>
        </p:txBody>
      </p:sp>
      <p:sp>
        <p:nvSpPr>
          <p:cNvPr id="3" name="Content Placeholder 2">
            <a:extLst>
              <a:ext uri="{FF2B5EF4-FFF2-40B4-BE49-F238E27FC236}">
                <a16:creationId xmlns:a16="http://schemas.microsoft.com/office/drawing/2014/main" id="{FA4A699A-C83A-4AA1-98A8-E51B05DB6EDB}"/>
              </a:ext>
            </a:extLst>
          </p:cNvPr>
          <p:cNvSpPr>
            <a:spLocks noGrp="1"/>
          </p:cNvSpPr>
          <p:nvPr>
            <p:ph idx="1"/>
          </p:nvPr>
        </p:nvSpPr>
        <p:spPr/>
        <p:txBody>
          <a:bodyPr/>
          <a:lstStyle/>
          <a:p>
            <a:r>
              <a:rPr lang="en-US" dirty="0"/>
              <a:t>Print – 2 inches high</a:t>
            </a:r>
          </a:p>
          <a:p>
            <a:r>
              <a:rPr lang="en-US" dirty="0"/>
              <a:t>Color </a:t>
            </a:r>
          </a:p>
          <a:p>
            <a:r>
              <a:rPr lang="en-US" dirty="0"/>
              <a:t>Contrast </a:t>
            </a:r>
          </a:p>
          <a:p>
            <a:r>
              <a:rPr lang="en-US" dirty="0"/>
              <a:t>Placement – on the wall by the door. Consistent</a:t>
            </a:r>
          </a:p>
          <a:p>
            <a:r>
              <a:rPr lang="en-US" dirty="0"/>
              <a:t>Braille</a:t>
            </a:r>
          </a:p>
          <a:p>
            <a:r>
              <a:rPr lang="en-US" dirty="0"/>
              <a:t>Consider raised numbers and letters</a:t>
            </a:r>
          </a:p>
          <a:p>
            <a:endParaRPr lang="en-US" dirty="0"/>
          </a:p>
        </p:txBody>
      </p:sp>
    </p:spTree>
    <p:extLst>
      <p:ext uri="{BB962C8B-B14F-4D97-AF65-F5344CB8AC3E}">
        <p14:creationId xmlns:p14="http://schemas.microsoft.com/office/powerpoint/2010/main" val="39540759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9F789-7982-4404-A944-1BE12CEFA8DF}"/>
              </a:ext>
            </a:extLst>
          </p:cNvPr>
          <p:cNvSpPr>
            <a:spLocks noGrp="1"/>
          </p:cNvSpPr>
          <p:nvPr>
            <p:ph type="title"/>
          </p:nvPr>
        </p:nvSpPr>
        <p:spPr/>
        <p:txBody>
          <a:bodyPr/>
          <a:lstStyle/>
          <a:p>
            <a:r>
              <a:rPr lang="en-US" dirty="0"/>
              <a:t>Materials</a:t>
            </a:r>
          </a:p>
        </p:txBody>
      </p:sp>
      <p:sp>
        <p:nvSpPr>
          <p:cNvPr id="3" name="Content Placeholder 2">
            <a:extLst>
              <a:ext uri="{FF2B5EF4-FFF2-40B4-BE49-F238E27FC236}">
                <a16:creationId xmlns:a16="http://schemas.microsoft.com/office/drawing/2014/main" id="{D5BEE176-56B2-45BE-B4B7-F5A889418F62}"/>
              </a:ext>
            </a:extLst>
          </p:cNvPr>
          <p:cNvSpPr>
            <a:spLocks noGrp="1"/>
          </p:cNvSpPr>
          <p:nvPr>
            <p:ph idx="1"/>
          </p:nvPr>
        </p:nvSpPr>
        <p:spPr>
          <a:xfrm>
            <a:off x="838200" y="1539551"/>
            <a:ext cx="10515600" cy="4879910"/>
          </a:xfrm>
        </p:spPr>
        <p:txBody>
          <a:bodyPr>
            <a:normAutofit/>
          </a:bodyPr>
          <a:lstStyle/>
          <a:p>
            <a:r>
              <a:rPr lang="en-US" dirty="0"/>
              <a:t>Learning Media Assessment (LMA)</a:t>
            </a:r>
          </a:p>
          <a:p>
            <a:r>
              <a:rPr lang="en-US" dirty="0"/>
              <a:t>Print or braille?</a:t>
            </a:r>
          </a:p>
          <a:p>
            <a:pPr lvl="1"/>
            <a:r>
              <a:rPr lang="en-US" dirty="0"/>
              <a:t>Print – contrast </a:t>
            </a:r>
            <a:r>
              <a:rPr lang="en-US" dirty="0" err="1">
                <a:solidFill>
                  <a:schemeClr val="bg1">
                    <a:lumMod val="95000"/>
                  </a:schemeClr>
                </a:solidFill>
              </a:rPr>
              <a:t>contrast</a:t>
            </a:r>
            <a:endParaRPr lang="en-US" dirty="0">
              <a:solidFill>
                <a:schemeClr val="bg1">
                  <a:lumMod val="95000"/>
                </a:schemeClr>
              </a:solidFill>
            </a:endParaRPr>
          </a:p>
          <a:p>
            <a:pPr marL="457200" lvl="1" indent="0">
              <a:buNone/>
            </a:pPr>
            <a:r>
              <a:rPr lang="en-US" dirty="0"/>
              <a:t>Size </a:t>
            </a:r>
            <a:r>
              <a:rPr lang="en-US" sz="800" dirty="0" err="1"/>
              <a:t>size</a:t>
            </a:r>
            <a:r>
              <a:rPr lang="en-US" dirty="0"/>
              <a:t> </a:t>
            </a:r>
            <a:r>
              <a:rPr lang="en-US" sz="600" dirty="0" err="1"/>
              <a:t>size</a:t>
            </a:r>
            <a:r>
              <a:rPr lang="en-US" dirty="0"/>
              <a:t> </a:t>
            </a:r>
            <a:r>
              <a:rPr lang="en-US" dirty="0">
                <a:latin typeface="Arial" panose="020B0604020202020204" pitchFamily="34" charset="0"/>
                <a:cs typeface="Arial" panose="020B0604020202020204" pitchFamily="34" charset="0"/>
              </a:rPr>
              <a:t>font</a:t>
            </a:r>
            <a:r>
              <a:rPr lang="en-US" dirty="0"/>
              <a:t> </a:t>
            </a:r>
            <a:r>
              <a:rPr lang="en-US" dirty="0" err="1">
                <a:latin typeface="Times New Roman" panose="02020603050405020304" pitchFamily="18" charset="0"/>
                <a:cs typeface="Times New Roman" panose="02020603050405020304" pitchFamily="18" charset="0"/>
              </a:rPr>
              <a:t>font</a:t>
            </a:r>
            <a:endParaRPr lang="en-US" dirty="0">
              <a:cs typeface="Times New Roman" panose="02020603050405020304" pitchFamily="18" charset="0"/>
            </a:endParaRPr>
          </a:p>
          <a:p>
            <a:pPr marL="457200" lvl="1" indent="0">
              <a:buNone/>
            </a:pPr>
            <a:r>
              <a:rPr lang="en-US" dirty="0">
                <a:cs typeface="Times New Roman" panose="02020603050405020304" pitchFamily="18" charset="0"/>
              </a:rPr>
              <a:t>Tactile skill development</a:t>
            </a:r>
          </a:p>
          <a:p>
            <a:pPr marL="0" indent="0">
              <a:buNone/>
            </a:pPr>
            <a:r>
              <a:rPr lang="en-US" dirty="0">
                <a:cs typeface="Times New Roman" panose="02020603050405020304" pitchFamily="18" charset="0"/>
              </a:rPr>
              <a:t>Individual Materials vs Universal Design</a:t>
            </a:r>
          </a:p>
          <a:p>
            <a:pPr marL="457200" lvl="1" indent="0">
              <a:buNone/>
            </a:pPr>
            <a:r>
              <a:rPr lang="en-US" dirty="0">
                <a:cs typeface="Times New Roman" panose="02020603050405020304" pitchFamily="18" charset="0"/>
              </a:rPr>
              <a:t>Graphs or charts</a:t>
            </a:r>
          </a:p>
          <a:p>
            <a:pPr marL="457200" lvl="1" indent="0">
              <a:buNone/>
            </a:pPr>
            <a:r>
              <a:rPr lang="en-US" dirty="0">
                <a:cs typeface="Times New Roman" panose="02020603050405020304" pitchFamily="18" charset="0"/>
              </a:rPr>
              <a:t>Tests</a:t>
            </a:r>
          </a:p>
          <a:p>
            <a:pPr marL="0" indent="0">
              <a:buNone/>
            </a:pPr>
            <a:r>
              <a:rPr lang="en-US" dirty="0">
                <a:cs typeface="Times New Roman" panose="02020603050405020304" pitchFamily="18" charset="0"/>
              </a:rPr>
              <a:t>Assistive Technology</a:t>
            </a:r>
          </a:p>
          <a:p>
            <a:pPr marL="457200" lvl="1" indent="0">
              <a:buNone/>
            </a:pPr>
            <a:r>
              <a:rPr lang="en-US" dirty="0">
                <a:cs typeface="Times New Roman" panose="02020603050405020304" pitchFamily="18" charset="0"/>
              </a:rPr>
              <a:t>Low vision aids</a:t>
            </a:r>
          </a:p>
          <a:p>
            <a:pPr marL="457200" lvl="1" indent="0">
              <a:buNone/>
            </a:pPr>
            <a:r>
              <a:rPr lang="en-US" dirty="0">
                <a:cs typeface="Times New Roman" panose="02020603050405020304" pitchFamily="18" charset="0"/>
              </a:rPr>
              <a:t>FM system</a:t>
            </a:r>
          </a:p>
          <a:p>
            <a:pPr marL="0" indent="0">
              <a:buNone/>
            </a:pPr>
            <a:endParaRPr lang="en-US" dirty="0">
              <a:cs typeface="Times New Roman" panose="02020603050405020304" pitchFamily="18" charset="0"/>
            </a:endParaRPr>
          </a:p>
        </p:txBody>
      </p:sp>
    </p:spTree>
    <p:extLst>
      <p:ext uri="{BB962C8B-B14F-4D97-AF65-F5344CB8AC3E}">
        <p14:creationId xmlns:p14="http://schemas.microsoft.com/office/powerpoint/2010/main" val="1874665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26882-76B7-4499-872B-D563A818D10E}"/>
              </a:ext>
            </a:extLst>
          </p:cNvPr>
          <p:cNvSpPr>
            <a:spLocks noGrp="1"/>
          </p:cNvSpPr>
          <p:nvPr>
            <p:ph type="title"/>
          </p:nvPr>
        </p:nvSpPr>
        <p:spPr/>
        <p:txBody>
          <a:bodyPr/>
          <a:lstStyle/>
          <a:p>
            <a:r>
              <a:rPr lang="en-US" dirty="0"/>
              <a:t>TESTS to identify RP</a:t>
            </a:r>
          </a:p>
        </p:txBody>
      </p:sp>
      <p:sp>
        <p:nvSpPr>
          <p:cNvPr id="3" name="Content Placeholder 2">
            <a:extLst>
              <a:ext uri="{FF2B5EF4-FFF2-40B4-BE49-F238E27FC236}">
                <a16:creationId xmlns:a16="http://schemas.microsoft.com/office/drawing/2014/main" id="{D3BEED2D-3136-408D-B9F6-59829E802CAD}"/>
              </a:ext>
            </a:extLst>
          </p:cNvPr>
          <p:cNvSpPr>
            <a:spLocks noGrp="1"/>
          </p:cNvSpPr>
          <p:nvPr>
            <p:ph idx="1"/>
          </p:nvPr>
        </p:nvSpPr>
        <p:spPr/>
        <p:txBody>
          <a:bodyPr/>
          <a:lstStyle/>
          <a:p>
            <a:r>
              <a:rPr lang="en-US" b="1" dirty="0" err="1"/>
              <a:t>Elctroretinogram</a:t>
            </a:r>
            <a:r>
              <a:rPr lang="en-US" b="1" dirty="0"/>
              <a:t> (ERG)</a:t>
            </a:r>
            <a:endParaRPr lang="en-US" dirty="0"/>
          </a:p>
          <a:p>
            <a:r>
              <a:rPr lang="en-US" dirty="0"/>
              <a:t>The definitive test for RP, however, is the </a:t>
            </a:r>
            <a:r>
              <a:rPr lang="en-US" dirty="0" err="1"/>
              <a:t>the</a:t>
            </a:r>
            <a:r>
              <a:rPr lang="en-US" dirty="0"/>
              <a:t> electroretinogram (ERG), which has been found to be 95 percent accurate. The test must be administered by an ophthalmologist. An ERG measures the </a:t>
            </a:r>
            <a:r>
              <a:rPr lang="en-US" dirty="0" err="1"/>
              <a:t>elecricity</a:t>
            </a:r>
            <a:r>
              <a:rPr lang="en-US" dirty="0"/>
              <a:t> given off by nerve impulses in the retina of the eye. The patient sits in a dark room until the eyes adjust to the darkness. One eye is then patched and the other fitted with a special contact lens. The test, which is painless, measures the electrical response of the uncovered eye as it is exposed to flashing lights.</a:t>
            </a:r>
          </a:p>
          <a:p>
            <a:pPr algn="r"/>
            <a:r>
              <a:rPr lang="en-US" sz="1400" dirty="0"/>
              <a:t>https://www.unr.edu/ndsip/secpagesEnglish/usher/usher.html</a:t>
            </a:r>
          </a:p>
        </p:txBody>
      </p:sp>
    </p:spTree>
    <p:extLst>
      <p:ext uri="{BB962C8B-B14F-4D97-AF65-F5344CB8AC3E}">
        <p14:creationId xmlns:p14="http://schemas.microsoft.com/office/powerpoint/2010/main" val="15444993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A9378-96E6-4B89-8742-0D1E244090AF}"/>
              </a:ext>
            </a:extLst>
          </p:cNvPr>
          <p:cNvSpPr>
            <a:spLocks noGrp="1"/>
          </p:cNvSpPr>
          <p:nvPr>
            <p:ph type="title"/>
          </p:nvPr>
        </p:nvSpPr>
        <p:spPr/>
        <p:txBody>
          <a:bodyPr/>
          <a:lstStyle/>
          <a:p>
            <a:r>
              <a:rPr lang="en-US" b="1" dirty="0"/>
              <a:t>Electronystagmography (ENG)</a:t>
            </a:r>
            <a:br>
              <a:rPr lang="en-US" dirty="0"/>
            </a:br>
            <a:endParaRPr lang="en-US" dirty="0"/>
          </a:p>
        </p:txBody>
      </p:sp>
      <p:sp>
        <p:nvSpPr>
          <p:cNvPr id="3" name="Content Placeholder 2">
            <a:extLst>
              <a:ext uri="{FF2B5EF4-FFF2-40B4-BE49-F238E27FC236}">
                <a16:creationId xmlns:a16="http://schemas.microsoft.com/office/drawing/2014/main" id="{CDD1550A-6EC8-481B-B343-9CF06D56A755}"/>
              </a:ext>
            </a:extLst>
          </p:cNvPr>
          <p:cNvSpPr>
            <a:spLocks noGrp="1"/>
          </p:cNvSpPr>
          <p:nvPr>
            <p:ph idx="1"/>
          </p:nvPr>
        </p:nvSpPr>
        <p:spPr/>
        <p:txBody>
          <a:bodyPr>
            <a:normAutofit lnSpcReduction="10000"/>
          </a:bodyPr>
          <a:lstStyle/>
          <a:p>
            <a:r>
              <a:rPr lang="en-US" dirty="0"/>
              <a:t>This test is considered the “gold standard” for diagnosing ear disorders affecting one ear at a time. This test is used to determine whether or not an individual’s dizziness or vertigo is caused by inner ear disease. This test involves carefully measuring the eye’s involuntary movements while the individual’s balance is stimulated in a variety of ways. The test is composed of four separate parts: (1) the calibration test, which will assess rapid eye movements, (2) the tracking test, which will assess the eye’s movements as it tracks a visual target, (3) the positional test, which will measure dizziness depending on the posture of the head, and (4) the caloric test, which will measure the ear’s response to varying temperatures of water run through the ear in small tubes.</a:t>
            </a:r>
          </a:p>
          <a:p>
            <a:endParaRPr lang="en-US" dirty="0"/>
          </a:p>
        </p:txBody>
      </p:sp>
    </p:spTree>
    <p:extLst>
      <p:ext uri="{BB962C8B-B14F-4D97-AF65-F5344CB8AC3E}">
        <p14:creationId xmlns:p14="http://schemas.microsoft.com/office/powerpoint/2010/main" val="1457860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44E86-395C-44EE-9BFB-55D0E4EC1A80}"/>
              </a:ext>
            </a:extLst>
          </p:cNvPr>
          <p:cNvSpPr>
            <a:spLocks noGrp="1"/>
          </p:cNvSpPr>
          <p:nvPr>
            <p:ph type="title"/>
          </p:nvPr>
        </p:nvSpPr>
        <p:spPr/>
        <p:txBody>
          <a:bodyPr/>
          <a:lstStyle/>
          <a:p>
            <a:r>
              <a:rPr lang="en-US" dirty="0"/>
              <a:t>Hereditary Syndromes and Disorders</a:t>
            </a:r>
          </a:p>
        </p:txBody>
      </p:sp>
      <p:graphicFrame>
        <p:nvGraphicFramePr>
          <p:cNvPr id="7" name="Content Placeholder 6">
            <a:extLst>
              <a:ext uri="{FF2B5EF4-FFF2-40B4-BE49-F238E27FC236}">
                <a16:creationId xmlns:a16="http://schemas.microsoft.com/office/drawing/2014/main" id="{4EA02A0E-6602-4439-B9ED-1E2BEA477214}"/>
              </a:ext>
            </a:extLst>
          </p:cNvPr>
          <p:cNvGraphicFramePr>
            <a:graphicFrameLocks noGrp="1"/>
          </p:cNvGraphicFramePr>
          <p:nvPr>
            <p:ph idx="1"/>
            <p:extLst>
              <p:ext uri="{D42A27DB-BD31-4B8C-83A1-F6EECF244321}">
                <p14:modId xmlns:p14="http://schemas.microsoft.com/office/powerpoint/2010/main" val="3659518889"/>
              </p:ext>
            </p:extLst>
          </p:nvPr>
        </p:nvGraphicFramePr>
        <p:xfrm>
          <a:off x="838200" y="1690688"/>
          <a:ext cx="10515600" cy="4458190"/>
        </p:xfrm>
        <a:graphic>
          <a:graphicData uri="http://schemas.openxmlformats.org/drawingml/2006/table">
            <a:tbl>
              <a:tblPr/>
              <a:tblGrid>
                <a:gridCol w="5257800">
                  <a:extLst>
                    <a:ext uri="{9D8B030D-6E8A-4147-A177-3AD203B41FA5}">
                      <a16:colId xmlns:a16="http://schemas.microsoft.com/office/drawing/2014/main" val="21804012"/>
                    </a:ext>
                  </a:extLst>
                </a:gridCol>
                <a:gridCol w="5257800">
                  <a:extLst>
                    <a:ext uri="{9D8B030D-6E8A-4147-A177-3AD203B41FA5}">
                      <a16:colId xmlns:a16="http://schemas.microsoft.com/office/drawing/2014/main" val="2708282185"/>
                    </a:ext>
                  </a:extLst>
                </a:gridCol>
              </a:tblGrid>
              <a:tr h="445819">
                <a:tc>
                  <a:txBody>
                    <a:bodyPr/>
                    <a:lstStyle/>
                    <a:p>
                      <a:r>
                        <a:rPr lang="en-US"/>
                        <a:t>CHARGE Syndrome</a:t>
                      </a:r>
                    </a:p>
                  </a:txBody>
                  <a:tcPr anchor="ctr">
                    <a:lnL>
                      <a:noFill/>
                    </a:lnL>
                    <a:lnR>
                      <a:noFill/>
                    </a:lnR>
                    <a:lnT>
                      <a:noFill/>
                    </a:lnT>
                    <a:lnB>
                      <a:noFill/>
                    </a:lnB>
                  </a:tcPr>
                </a:tc>
                <a:tc>
                  <a:txBody>
                    <a:bodyPr/>
                    <a:lstStyle/>
                    <a:p>
                      <a:r>
                        <a:rPr lang="en-US"/>
                        <a:t>924</a:t>
                      </a:r>
                    </a:p>
                  </a:txBody>
                  <a:tcPr anchor="ctr">
                    <a:lnL>
                      <a:noFill/>
                    </a:lnL>
                    <a:lnR>
                      <a:noFill/>
                    </a:lnR>
                    <a:lnT>
                      <a:noFill/>
                    </a:lnT>
                    <a:lnB>
                      <a:noFill/>
                    </a:lnB>
                  </a:tcPr>
                </a:tc>
                <a:extLst>
                  <a:ext uri="{0D108BD9-81ED-4DB2-BD59-A6C34878D82A}">
                    <a16:rowId xmlns:a16="http://schemas.microsoft.com/office/drawing/2014/main" val="3562698005"/>
                  </a:ext>
                </a:extLst>
              </a:tr>
              <a:tr h="445819">
                <a:tc>
                  <a:txBody>
                    <a:bodyPr/>
                    <a:lstStyle/>
                    <a:p>
                      <a:r>
                        <a:rPr lang="sv-SE"/>
                        <a:t>Down syndrome (Trisomy 21 syndrome)</a:t>
                      </a:r>
                    </a:p>
                  </a:txBody>
                  <a:tcPr anchor="ctr">
                    <a:lnL>
                      <a:noFill/>
                    </a:lnL>
                    <a:lnR>
                      <a:noFill/>
                    </a:lnR>
                    <a:lnT>
                      <a:noFill/>
                    </a:lnT>
                    <a:lnB>
                      <a:noFill/>
                    </a:lnB>
                  </a:tcPr>
                </a:tc>
                <a:tc>
                  <a:txBody>
                    <a:bodyPr/>
                    <a:lstStyle/>
                    <a:p>
                      <a:r>
                        <a:rPr lang="en-US"/>
                        <a:t>305</a:t>
                      </a:r>
                    </a:p>
                  </a:txBody>
                  <a:tcPr anchor="ctr">
                    <a:lnL>
                      <a:noFill/>
                    </a:lnL>
                    <a:lnR>
                      <a:noFill/>
                    </a:lnR>
                    <a:lnT>
                      <a:noFill/>
                    </a:lnT>
                    <a:lnB>
                      <a:noFill/>
                    </a:lnB>
                  </a:tcPr>
                </a:tc>
                <a:extLst>
                  <a:ext uri="{0D108BD9-81ED-4DB2-BD59-A6C34878D82A}">
                    <a16:rowId xmlns:a16="http://schemas.microsoft.com/office/drawing/2014/main" val="436449229"/>
                  </a:ext>
                </a:extLst>
              </a:tr>
              <a:tr h="445819">
                <a:tc>
                  <a:txBody>
                    <a:bodyPr/>
                    <a:lstStyle/>
                    <a:p>
                      <a:r>
                        <a:rPr lang="en-US"/>
                        <a:t>Usher I syndrome</a:t>
                      </a:r>
                    </a:p>
                  </a:txBody>
                  <a:tcPr anchor="ctr">
                    <a:lnL>
                      <a:noFill/>
                    </a:lnL>
                    <a:lnR>
                      <a:noFill/>
                    </a:lnR>
                    <a:lnT>
                      <a:noFill/>
                    </a:lnT>
                    <a:lnB>
                      <a:noFill/>
                    </a:lnB>
                  </a:tcPr>
                </a:tc>
                <a:tc>
                  <a:txBody>
                    <a:bodyPr/>
                    <a:lstStyle/>
                    <a:p>
                      <a:r>
                        <a:rPr lang="en-US"/>
                        <a:t>215</a:t>
                      </a:r>
                    </a:p>
                  </a:txBody>
                  <a:tcPr anchor="ctr">
                    <a:lnL>
                      <a:noFill/>
                    </a:lnL>
                    <a:lnR>
                      <a:noFill/>
                    </a:lnR>
                    <a:lnT>
                      <a:noFill/>
                    </a:lnT>
                    <a:lnB>
                      <a:noFill/>
                    </a:lnB>
                  </a:tcPr>
                </a:tc>
                <a:extLst>
                  <a:ext uri="{0D108BD9-81ED-4DB2-BD59-A6C34878D82A}">
                    <a16:rowId xmlns:a16="http://schemas.microsoft.com/office/drawing/2014/main" val="3583185969"/>
                  </a:ext>
                </a:extLst>
              </a:tr>
              <a:tr h="445819">
                <a:tc>
                  <a:txBody>
                    <a:bodyPr/>
                    <a:lstStyle/>
                    <a:p>
                      <a:r>
                        <a:rPr lang="en-US" dirty="0"/>
                        <a:t>Stickler syndrome</a:t>
                      </a:r>
                    </a:p>
                  </a:txBody>
                  <a:tcPr anchor="ctr">
                    <a:lnL>
                      <a:noFill/>
                    </a:lnL>
                    <a:lnR>
                      <a:noFill/>
                    </a:lnR>
                    <a:lnT>
                      <a:noFill/>
                    </a:lnT>
                    <a:lnB>
                      <a:noFill/>
                    </a:lnB>
                  </a:tcPr>
                </a:tc>
                <a:tc>
                  <a:txBody>
                    <a:bodyPr/>
                    <a:lstStyle/>
                    <a:p>
                      <a:r>
                        <a:rPr lang="en-US"/>
                        <a:t>133</a:t>
                      </a:r>
                    </a:p>
                  </a:txBody>
                  <a:tcPr anchor="ctr">
                    <a:lnL>
                      <a:noFill/>
                    </a:lnL>
                    <a:lnR>
                      <a:noFill/>
                    </a:lnR>
                    <a:lnT>
                      <a:noFill/>
                    </a:lnT>
                    <a:lnB>
                      <a:noFill/>
                    </a:lnB>
                  </a:tcPr>
                </a:tc>
                <a:extLst>
                  <a:ext uri="{0D108BD9-81ED-4DB2-BD59-A6C34878D82A}">
                    <a16:rowId xmlns:a16="http://schemas.microsoft.com/office/drawing/2014/main" val="524733122"/>
                  </a:ext>
                </a:extLst>
              </a:tr>
              <a:tr h="445819">
                <a:tc>
                  <a:txBody>
                    <a:bodyPr/>
                    <a:lstStyle/>
                    <a:p>
                      <a:r>
                        <a:rPr lang="en-US"/>
                        <a:t>Dandy Walker syndrome</a:t>
                      </a:r>
                    </a:p>
                  </a:txBody>
                  <a:tcPr anchor="ctr">
                    <a:lnL>
                      <a:noFill/>
                    </a:lnL>
                    <a:lnR>
                      <a:noFill/>
                    </a:lnR>
                    <a:lnT>
                      <a:noFill/>
                    </a:lnT>
                    <a:lnB>
                      <a:noFill/>
                    </a:lnB>
                  </a:tcPr>
                </a:tc>
                <a:tc>
                  <a:txBody>
                    <a:bodyPr/>
                    <a:lstStyle/>
                    <a:p>
                      <a:r>
                        <a:rPr lang="en-US"/>
                        <a:t>111</a:t>
                      </a:r>
                    </a:p>
                  </a:txBody>
                  <a:tcPr anchor="ctr">
                    <a:lnL>
                      <a:noFill/>
                    </a:lnL>
                    <a:lnR>
                      <a:noFill/>
                    </a:lnR>
                    <a:lnT>
                      <a:noFill/>
                    </a:lnT>
                    <a:lnB>
                      <a:noFill/>
                    </a:lnB>
                  </a:tcPr>
                </a:tc>
                <a:extLst>
                  <a:ext uri="{0D108BD9-81ED-4DB2-BD59-A6C34878D82A}">
                    <a16:rowId xmlns:a16="http://schemas.microsoft.com/office/drawing/2014/main" val="1086606650"/>
                  </a:ext>
                </a:extLst>
              </a:tr>
              <a:tr h="445819">
                <a:tc>
                  <a:txBody>
                    <a:bodyPr/>
                    <a:lstStyle/>
                    <a:p>
                      <a:r>
                        <a:rPr lang="en-US"/>
                        <a:t>Goldenhar syndrome</a:t>
                      </a:r>
                    </a:p>
                  </a:txBody>
                  <a:tcPr anchor="ctr">
                    <a:lnL>
                      <a:noFill/>
                    </a:lnL>
                    <a:lnR>
                      <a:noFill/>
                    </a:lnR>
                    <a:lnT>
                      <a:noFill/>
                    </a:lnT>
                    <a:lnB>
                      <a:noFill/>
                    </a:lnB>
                  </a:tcPr>
                </a:tc>
                <a:tc>
                  <a:txBody>
                    <a:bodyPr/>
                    <a:lstStyle/>
                    <a:p>
                      <a:r>
                        <a:rPr lang="en-US"/>
                        <a:t>107</a:t>
                      </a:r>
                    </a:p>
                  </a:txBody>
                  <a:tcPr anchor="ctr">
                    <a:lnL>
                      <a:noFill/>
                    </a:lnL>
                    <a:lnR>
                      <a:noFill/>
                    </a:lnR>
                    <a:lnT>
                      <a:noFill/>
                    </a:lnT>
                    <a:lnB>
                      <a:noFill/>
                    </a:lnB>
                  </a:tcPr>
                </a:tc>
                <a:extLst>
                  <a:ext uri="{0D108BD9-81ED-4DB2-BD59-A6C34878D82A}">
                    <a16:rowId xmlns:a16="http://schemas.microsoft.com/office/drawing/2014/main" val="4110512342"/>
                  </a:ext>
                </a:extLst>
              </a:tr>
              <a:tr h="445819">
                <a:tc>
                  <a:txBody>
                    <a:bodyPr/>
                    <a:lstStyle/>
                    <a:p>
                      <a:r>
                        <a:rPr lang="en-US"/>
                        <a:t>Cornelia de Lange</a:t>
                      </a:r>
                    </a:p>
                  </a:txBody>
                  <a:tcPr anchor="ctr">
                    <a:lnL>
                      <a:noFill/>
                    </a:lnL>
                    <a:lnR>
                      <a:noFill/>
                    </a:lnR>
                    <a:lnT>
                      <a:noFill/>
                    </a:lnT>
                    <a:lnB>
                      <a:noFill/>
                    </a:lnB>
                  </a:tcPr>
                </a:tc>
                <a:tc>
                  <a:txBody>
                    <a:bodyPr/>
                    <a:lstStyle/>
                    <a:p>
                      <a:r>
                        <a:rPr lang="en-US"/>
                        <a:t>99</a:t>
                      </a:r>
                    </a:p>
                  </a:txBody>
                  <a:tcPr anchor="ctr">
                    <a:lnL>
                      <a:noFill/>
                    </a:lnL>
                    <a:lnR>
                      <a:noFill/>
                    </a:lnR>
                    <a:lnT>
                      <a:noFill/>
                    </a:lnT>
                    <a:lnB>
                      <a:noFill/>
                    </a:lnB>
                  </a:tcPr>
                </a:tc>
                <a:extLst>
                  <a:ext uri="{0D108BD9-81ED-4DB2-BD59-A6C34878D82A}">
                    <a16:rowId xmlns:a16="http://schemas.microsoft.com/office/drawing/2014/main" val="2486677108"/>
                  </a:ext>
                </a:extLst>
              </a:tr>
              <a:tr h="445819">
                <a:tc>
                  <a:txBody>
                    <a:bodyPr/>
                    <a:lstStyle/>
                    <a:p>
                      <a:r>
                        <a:rPr lang="en-US"/>
                        <a:t>Usher II syndrome</a:t>
                      </a:r>
                    </a:p>
                  </a:txBody>
                  <a:tcPr anchor="ctr">
                    <a:lnL>
                      <a:noFill/>
                    </a:lnL>
                    <a:lnR>
                      <a:noFill/>
                    </a:lnR>
                    <a:lnT>
                      <a:noFill/>
                    </a:lnT>
                    <a:lnB>
                      <a:noFill/>
                    </a:lnB>
                  </a:tcPr>
                </a:tc>
                <a:tc>
                  <a:txBody>
                    <a:bodyPr/>
                    <a:lstStyle/>
                    <a:p>
                      <a:r>
                        <a:rPr lang="en-US"/>
                        <a:t>72</a:t>
                      </a:r>
                    </a:p>
                  </a:txBody>
                  <a:tcPr anchor="ctr">
                    <a:lnL>
                      <a:noFill/>
                    </a:lnL>
                    <a:lnR>
                      <a:noFill/>
                    </a:lnR>
                    <a:lnT>
                      <a:noFill/>
                    </a:lnT>
                    <a:lnB>
                      <a:noFill/>
                    </a:lnB>
                  </a:tcPr>
                </a:tc>
                <a:extLst>
                  <a:ext uri="{0D108BD9-81ED-4DB2-BD59-A6C34878D82A}">
                    <a16:rowId xmlns:a16="http://schemas.microsoft.com/office/drawing/2014/main" val="3197307513"/>
                  </a:ext>
                </a:extLst>
              </a:tr>
              <a:tr h="445819">
                <a:tc>
                  <a:txBody>
                    <a:bodyPr/>
                    <a:lstStyle/>
                    <a:p>
                      <a:r>
                        <a:rPr lang="en-US"/>
                        <a:t>Wolf-Hirschhorn syndrome (Trisomy 4p)</a:t>
                      </a:r>
                    </a:p>
                  </a:txBody>
                  <a:tcPr anchor="ctr">
                    <a:lnL>
                      <a:noFill/>
                    </a:lnL>
                    <a:lnR>
                      <a:noFill/>
                    </a:lnR>
                    <a:lnT>
                      <a:noFill/>
                    </a:lnT>
                    <a:lnB>
                      <a:noFill/>
                    </a:lnB>
                  </a:tcPr>
                </a:tc>
                <a:tc>
                  <a:txBody>
                    <a:bodyPr/>
                    <a:lstStyle/>
                    <a:p>
                      <a:r>
                        <a:rPr lang="en-US"/>
                        <a:t>71</a:t>
                      </a:r>
                    </a:p>
                  </a:txBody>
                  <a:tcPr anchor="ctr">
                    <a:lnL>
                      <a:noFill/>
                    </a:lnL>
                    <a:lnR>
                      <a:noFill/>
                    </a:lnR>
                    <a:lnT>
                      <a:noFill/>
                    </a:lnT>
                    <a:lnB>
                      <a:noFill/>
                    </a:lnB>
                  </a:tcPr>
                </a:tc>
                <a:extLst>
                  <a:ext uri="{0D108BD9-81ED-4DB2-BD59-A6C34878D82A}">
                    <a16:rowId xmlns:a16="http://schemas.microsoft.com/office/drawing/2014/main" val="3260853604"/>
                  </a:ext>
                </a:extLst>
              </a:tr>
              <a:tr h="445819">
                <a:tc>
                  <a:txBody>
                    <a:bodyPr/>
                    <a:lstStyle/>
                    <a:p>
                      <a:r>
                        <a:rPr lang="en-US"/>
                        <a:t>Trisomy 13 (Trisomy 13-15, Patau syndrome)</a:t>
                      </a:r>
                    </a:p>
                  </a:txBody>
                  <a:tcPr anchor="ctr">
                    <a:lnL>
                      <a:noFill/>
                    </a:lnL>
                    <a:lnR>
                      <a:noFill/>
                    </a:lnR>
                    <a:lnT>
                      <a:noFill/>
                    </a:lnT>
                    <a:lnB>
                      <a:noFill/>
                    </a:lnB>
                  </a:tcPr>
                </a:tc>
                <a:tc>
                  <a:txBody>
                    <a:bodyPr/>
                    <a:lstStyle/>
                    <a:p>
                      <a:r>
                        <a:rPr lang="en-US" dirty="0"/>
                        <a:t>55</a:t>
                      </a:r>
                    </a:p>
                  </a:txBody>
                  <a:tcPr anchor="ctr">
                    <a:lnL>
                      <a:noFill/>
                    </a:lnL>
                    <a:lnR>
                      <a:noFill/>
                    </a:lnR>
                    <a:lnT>
                      <a:noFill/>
                    </a:lnT>
                    <a:lnB>
                      <a:noFill/>
                    </a:lnB>
                  </a:tcPr>
                </a:tc>
                <a:extLst>
                  <a:ext uri="{0D108BD9-81ED-4DB2-BD59-A6C34878D82A}">
                    <a16:rowId xmlns:a16="http://schemas.microsoft.com/office/drawing/2014/main" val="1162595493"/>
                  </a:ext>
                </a:extLst>
              </a:tr>
            </a:tbl>
          </a:graphicData>
        </a:graphic>
      </p:graphicFrame>
    </p:spTree>
    <p:extLst>
      <p:ext uri="{BB962C8B-B14F-4D97-AF65-F5344CB8AC3E}">
        <p14:creationId xmlns:p14="http://schemas.microsoft.com/office/powerpoint/2010/main" val="520719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253C81-9ED4-4FCB-938F-D69C174132F7}"/>
              </a:ext>
            </a:extLst>
          </p:cNvPr>
          <p:cNvSpPr>
            <a:spLocks noGrp="1"/>
          </p:cNvSpPr>
          <p:nvPr>
            <p:ph idx="1"/>
          </p:nvPr>
        </p:nvSpPr>
        <p:spPr>
          <a:xfrm>
            <a:off x="838200" y="765110"/>
            <a:ext cx="10515600" cy="5411853"/>
          </a:xfrm>
        </p:spPr>
        <p:txBody>
          <a:bodyPr/>
          <a:lstStyle/>
          <a:p>
            <a:r>
              <a:rPr lang="en-US" b="1" dirty="0"/>
              <a:t>Visual Field Test</a:t>
            </a:r>
            <a:endParaRPr lang="en-US" dirty="0"/>
          </a:p>
          <a:p>
            <a:r>
              <a:rPr lang="en-US" dirty="0"/>
              <a:t>Measures side vision using a machine called a Goldman Perimeter. It will indicate the field of vision (normal field=180 degrees).</a:t>
            </a:r>
          </a:p>
          <a:p>
            <a:r>
              <a:rPr lang="en-US" b="1" dirty="0"/>
              <a:t>Psycho-Physical Test</a:t>
            </a:r>
            <a:endParaRPr lang="en-US" dirty="0"/>
          </a:p>
          <a:p>
            <a:r>
              <a:rPr lang="en-US" dirty="0"/>
              <a:t>Indicates which colors, if any, an individual can distinguish and the amount of contrast needed to see. </a:t>
            </a:r>
          </a:p>
          <a:p>
            <a:r>
              <a:rPr lang="en-US" b="1" dirty="0"/>
              <a:t>Dark Adaptation Test</a:t>
            </a:r>
            <a:endParaRPr lang="en-US" dirty="0"/>
          </a:p>
          <a:p>
            <a:r>
              <a:rPr lang="en-US" dirty="0"/>
              <a:t>Determines an individual's ability to see in the dark and how long it takes to adjust to the dark. </a:t>
            </a:r>
          </a:p>
          <a:p>
            <a:endParaRPr lang="en-US" dirty="0"/>
          </a:p>
        </p:txBody>
      </p:sp>
    </p:spTree>
    <p:extLst>
      <p:ext uri="{BB962C8B-B14F-4D97-AF65-F5344CB8AC3E}">
        <p14:creationId xmlns:p14="http://schemas.microsoft.com/office/powerpoint/2010/main" val="2284752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902E64-7F41-4674-A747-496BF66809AA}"/>
              </a:ext>
            </a:extLst>
          </p:cNvPr>
          <p:cNvSpPr>
            <a:spLocks noGrp="1"/>
          </p:cNvSpPr>
          <p:nvPr>
            <p:ph idx="1"/>
          </p:nvPr>
        </p:nvSpPr>
        <p:spPr/>
        <p:txBody>
          <a:bodyPr/>
          <a:lstStyle/>
          <a:p>
            <a:r>
              <a:rPr lang="en-US" dirty="0"/>
              <a:t>Your Teacher of the Visually Impaired can help provide all the accommodations and moderations needed to make the classroom and all educational activities accessible.</a:t>
            </a:r>
          </a:p>
        </p:txBody>
      </p:sp>
    </p:spTree>
    <p:extLst>
      <p:ext uri="{BB962C8B-B14F-4D97-AF65-F5344CB8AC3E}">
        <p14:creationId xmlns:p14="http://schemas.microsoft.com/office/powerpoint/2010/main" val="2206910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834A2-9677-4F6F-9A2F-45709251E71E}"/>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97378DB5-EED7-4EA5-8EBD-C6A5E0106D64}"/>
              </a:ext>
            </a:extLst>
          </p:cNvPr>
          <p:cNvSpPr>
            <a:spLocks noGrp="1"/>
          </p:cNvSpPr>
          <p:nvPr>
            <p:ph idx="1"/>
          </p:nvPr>
        </p:nvSpPr>
        <p:spPr/>
        <p:txBody>
          <a:bodyPr/>
          <a:lstStyle/>
          <a:p>
            <a:r>
              <a:rPr lang="en-US" dirty="0"/>
              <a:t>Speech</a:t>
            </a:r>
          </a:p>
          <a:p>
            <a:pPr lvl="1"/>
            <a:r>
              <a:rPr lang="en-US" dirty="0"/>
              <a:t>Use of FM or other devices</a:t>
            </a:r>
          </a:p>
          <a:p>
            <a:pPr lvl="1"/>
            <a:r>
              <a:rPr lang="en-US" dirty="0"/>
              <a:t>Be aware of potential to miss words</a:t>
            </a:r>
          </a:p>
          <a:p>
            <a:r>
              <a:rPr lang="en-US" dirty="0"/>
              <a:t>Sign Language</a:t>
            </a:r>
          </a:p>
          <a:p>
            <a:pPr lvl="1"/>
            <a:r>
              <a:rPr lang="en-US" dirty="0"/>
              <a:t>Within visual field     </a:t>
            </a:r>
          </a:p>
          <a:p>
            <a:pPr lvl="1"/>
            <a:r>
              <a:rPr lang="en-US" dirty="0"/>
              <a:t>Tactile</a:t>
            </a:r>
          </a:p>
          <a:p>
            <a:pPr lvl="1"/>
            <a:r>
              <a:rPr lang="en-US" dirty="0"/>
              <a:t>Interpreter</a:t>
            </a:r>
          </a:p>
          <a:p>
            <a:pPr lvl="1"/>
            <a:r>
              <a:rPr lang="en-US" dirty="0"/>
              <a:t>Use of touch cues throughout the day (Haptics)</a:t>
            </a:r>
          </a:p>
          <a:p>
            <a:pPr marL="0" indent="0">
              <a:buNone/>
            </a:pPr>
            <a:endParaRPr lang="en-US" dirty="0"/>
          </a:p>
        </p:txBody>
      </p:sp>
    </p:spTree>
    <p:extLst>
      <p:ext uri="{BB962C8B-B14F-4D97-AF65-F5344CB8AC3E}">
        <p14:creationId xmlns:p14="http://schemas.microsoft.com/office/powerpoint/2010/main" val="42116035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08066-6F84-4406-9660-6A6608EB6D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008455-B7ED-458E-AE07-7FB6D2E81369}"/>
              </a:ext>
            </a:extLst>
          </p:cNvPr>
          <p:cNvSpPr>
            <a:spLocks noGrp="1"/>
          </p:cNvSpPr>
          <p:nvPr>
            <p:ph idx="1"/>
          </p:nvPr>
        </p:nvSpPr>
        <p:spPr/>
        <p:txBody>
          <a:bodyPr/>
          <a:lstStyle/>
          <a:p>
            <a:r>
              <a:rPr lang="en-US" dirty="0"/>
              <a:t>The Teacher of the Deaf and Hard of Hearing can help you determine and create the most useful communication mode.</a:t>
            </a:r>
          </a:p>
        </p:txBody>
      </p:sp>
    </p:spTree>
    <p:extLst>
      <p:ext uri="{BB962C8B-B14F-4D97-AF65-F5344CB8AC3E}">
        <p14:creationId xmlns:p14="http://schemas.microsoft.com/office/powerpoint/2010/main" val="1274313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92C18-BBBC-4640-82E8-136F3B4CB9D3}"/>
              </a:ext>
            </a:extLst>
          </p:cNvPr>
          <p:cNvSpPr>
            <a:spLocks noGrp="1"/>
          </p:cNvSpPr>
          <p:nvPr>
            <p:ph type="title"/>
          </p:nvPr>
        </p:nvSpPr>
        <p:spPr/>
        <p:txBody>
          <a:bodyPr/>
          <a:lstStyle/>
          <a:p>
            <a:r>
              <a:rPr lang="en-US" dirty="0"/>
              <a:t>Adjustment - Family </a:t>
            </a:r>
          </a:p>
        </p:txBody>
      </p:sp>
      <p:sp>
        <p:nvSpPr>
          <p:cNvPr id="3" name="Content Placeholder 2">
            <a:extLst>
              <a:ext uri="{FF2B5EF4-FFF2-40B4-BE49-F238E27FC236}">
                <a16:creationId xmlns:a16="http://schemas.microsoft.com/office/drawing/2014/main" id="{AA6D90BC-D4AA-40E9-8D82-D71DB5320DF2}"/>
              </a:ext>
            </a:extLst>
          </p:cNvPr>
          <p:cNvSpPr>
            <a:spLocks noGrp="1"/>
          </p:cNvSpPr>
          <p:nvPr>
            <p:ph idx="1"/>
          </p:nvPr>
        </p:nvSpPr>
        <p:spPr/>
        <p:txBody>
          <a:bodyPr>
            <a:normAutofit/>
          </a:bodyPr>
          <a:lstStyle/>
          <a:p>
            <a:r>
              <a:rPr lang="en-US" dirty="0"/>
              <a:t>Has the family made the child aware of the diagnosis?</a:t>
            </a:r>
          </a:p>
          <a:p>
            <a:r>
              <a:rPr lang="en-US" dirty="0"/>
              <a:t>Acceptance by the parents, by the child</a:t>
            </a:r>
          </a:p>
          <a:p>
            <a:r>
              <a:rPr lang="en-US" dirty="0"/>
              <a:t>Grieving process – both child and parents</a:t>
            </a:r>
          </a:p>
          <a:p>
            <a:pPr lvl="1"/>
            <a:r>
              <a:rPr lang="en-US" dirty="0"/>
              <a:t>Denial/Isolation</a:t>
            </a:r>
          </a:p>
          <a:p>
            <a:pPr lvl="1"/>
            <a:r>
              <a:rPr lang="en-US" dirty="0"/>
              <a:t>Anger</a:t>
            </a:r>
          </a:p>
          <a:p>
            <a:pPr lvl="1"/>
            <a:r>
              <a:rPr lang="en-US" dirty="0"/>
              <a:t>Bargaining</a:t>
            </a:r>
          </a:p>
          <a:p>
            <a:pPr lvl="1"/>
            <a:r>
              <a:rPr lang="en-US" dirty="0"/>
              <a:t>Depression</a:t>
            </a:r>
          </a:p>
          <a:p>
            <a:pPr lvl="1"/>
            <a:r>
              <a:rPr lang="en-US" dirty="0"/>
              <a:t>Acceptance</a:t>
            </a:r>
          </a:p>
          <a:p>
            <a:r>
              <a:rPr lang="en-US" dirty="0"/>
              <a:t>Counseling – family and child</a:t>
            </a:r>
          </a:p>
          <a:p>
            <a:endParaRPr lang="en-US" dirty="0"/>
          </a:p>
        </p:txBody>
      </p:sp>
    </p:spTree>
    <p:extLst>
      <p:ext uri="{BB962C8B-B14F-4D97-AF65-F5344CB8AC3E}">
        <p14:creationId xmlns:p14="http://schemas.microsoft.com/office/powerpoint/2010/main" val="22711734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259B-92A1-44A4-AB01-EC9AC38E1DEA}"/>
              </a:ext>
            </a:extLst>
          </p:cNvPr>
          <p:cNvSpPr>
            <a:spLocks noGrp="1"/>
          </p:cNvSpPr>
          <p:nvPr>
            <p:ph type="title"/>
          </p:nvPr>
        </p:nvSpPr>
        <p:spPr/>
        <p:txBody>
          <a:bodyPr/>
          <a:lstStyle/>
          <a:p>
            <a:r>
              <a:rPr lang="en-US" dirty="0"/>
              <a:t>Adjustment - student</a:t>
            </a:r>
          </a:p>
        </p:txBody>
      </p:sp>
      <p:sp>
        <p:nvSpPr>
          <p:cNvPr id="3" name="Content Placeholder 2">
            <a:extLst>
              <a:ext uri="{FF2B5EF4-FFF2-40B4-BE49-F238E27FC236}">
                <a16:creationId xmlns:a16="http://schemas.microsoft.com/office/drawing/2014/main" id="{A7529B0D-7EC5-4B6E-ADF0-9EA4AD86354D}"/>
              </a:ext>
            </a:extLst>
          </p:cNvPr>
          <p:cNvSpPr>
            <a:spLocks noGrp="1"/>
          </p:cNvSpPr>
          <p:nvPr>
            <p:ph idx="1"/>
          </p:nvPr>
        </p:nvSpPr>
        <p:spPr/>
        <p:txBody>
          <a:bodyPr/>
          <a:lstStyle/>
          <a:p>
            <a:r>
              <a:rPr lang="en-US" dirty="0"/>
              <a:t>Different from peers</a:t>
            </a:r>
          </a:p>
          <a:p>
            <a:r>
              <a:rPr lang="en-US" dirty="0"/>
              <a:t>Acceptance of support services – O&amp;M, braille, career goals</a:t>
            </a:r>
          </a:p>
          <a:p>
            <a:r>
              <a:rPr lang="en-US" dirty="0"/>
              <a:t>Depression</a:t>
            </a:r>
          </a:p>
          <a:p>
            <a:r>
              <a:rPr lang="en-US" dirty="0"/>
              <a:t>Isolation</a:t>
            </a:r>
          </a:p>
          <a:p>
            <a:r>
              <a:rPr lang="en-US" dirty="0"/>
              <a:t>Major life changes – hobbies, friendships, spontaneity, independence, freedom, driving</a:t>
            </a:r>
          </a:p>
          <a:p>
            <a:r>
              <a:rPr lang="en-US" dirty="0"/>
              <a:t>Change in communication mode</a:t>
            </a:r>
          </a:p>
          <a:p>
            <a:r>
              <a:rPr lang="en-US" dirty="0"/>
              <a:t>Deaf culture – accepted or no?</a:t>
            </a:r>
          </a:p>
          <a:p>
            <a:endParaRPr lang="en-US" dirty="0"/>
          </a:p>
        </p:txBody>
      </p:sp>
    </p:spTree>
    <p:extLst>
      <p:ext uri="{BB962C8B-B14F-4D97-AF65-F5344CB8AC3E}">
        <p14:creationId xmlns:p14="http://schemas.microsoft.com/office/powerpoint/2010/main" val="36915947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7BE1F-A2A1-4A34-8395-CAE9AA3921C9}"/>
              </a:ext>
            </a:extLst>
          </p:cNvPr>
          <p:cNvSpPr>
            <a:spLocks noGrp="1"/>
          </p:cNvSpPr>
          <p:nvPr>
            <p:ph type="title"/>
          </p:nvPr>
        </p:nvSpPr>
        <p:spPr/>
        <p:txBody>
          <a:bodyPr/>
          <a:lstStyle/>
          <a:p>
            <a:r>
              <a:rPr lang="en-US" dirty="0"/>
              <a:t>Time</a:t>
            </a:r>
          </a:p>
        </p:txBody>
      </p:sp>
      <p:sp>
        <p:nvSpPr>
          <p:cNvPr id="3" name="Content Placeholder 2">
            <a:extLst>
              <a:ext uri="{FF2B5EF4-FFF2-40B4-BE49-F238E27FC236}">
                <a16:creationId xmlns:a16="http://schemas.microsoft.com/office/drawing/2014/main" id="{0E2266A0-E661-426E-A25D-AD104E4C3BD8}"/>
              </a:ext>
            </a:extLst>
          </p:cNvPr>
          <p:cNvSpPr>
            <a:spLocks noGrp="1"/>
          </p:cNvSpPr>
          <p:nvPr>
            <p:ph idx="1"/>
          </p:nvPr>
        </p:nvSpPr>
        <p:spPr/>
        <p:txBody>
          <a:bodyPr/>
          <a:lstStyle/>
          <a:p>
            <a:r>
              <a:rPr lang="en-US" dirty="0"/>
              <a:t>Deaf-Blind Standard Time</a:t>
            </a:r>
          </a:p>
          <a:p>
            <a:pPr lvl="1"/>
            <a:r>
              <a:rPr lang="en-US" dirty="0"/>
              <a:t>Adequately explain the material in preferred language mode</a:t>
            </a:r>
          </a:p>
          <a:p>
            <a:pPr lvl="1"/>
            <a:r>
              <a:rPr lang="en-US" dirty="0"/>
              <a:t>Use of touch cues by one to one staff</a:t>
            </a:r>
          </a:p>
          <a:p>
            <a:pPr lvl="1"/>
            <a:r>
              <a:rPr lang="en-US" dirty="0"/>
              <a:t>Examine materials</a:t>
            </a:r>
          </a:p>
          <a:p>
            <a:pPr lvl="1"/>
            <a:r>
              <a:rPr lang="en-US" dirty="0"/>
              <a:t>Ask questions regarding instruction</a:t>
            </a:r>
          </a:p>
          <a:p>
            <a:pPr lvl="1"/>
            <a:r>
              <a:rPr lang="en-US" dirty="0"/>
              <a:t>Time to process all the information</a:t>
            </a:r>
          </a:p>
          <a:p>
            <a:pPr lvl="1"/>
            <a:r>
              <a:rPr lang="en-US" dirty="0"/>
              <a:t>Time to produce the answers</a:t>
            </a:r>
          </a:p>
          <a:p>
            <a:pPr lvl="1"/>
            <a:r>
              <a:rPr lang="en-US" dirty="0"/>
              <a:t>Assignment adjustment – half of the questions</a:t>
            </a:r>
          </a:p>
          <a:p>
            <a:endParaRPr lang="en-US" dirty="0"/>
          </a:p>
        </p:txBody>
      </p:sp>
    </p:spTree>
    <p:extLst>
      <p:ext uri="{BB962C8B-B14F-4D97-AF65-F5344CB8AC3E}">
        <p14:creationId xmlns:p14="http://schemas.microsoft.com/office/powerpoint/2010/main" val="25901670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AC0FA-53CA-4785-9965-360D4A226A9C}"/>
              </a:ext>
            </a:extLst>
          </p:cNvPr>
          <p:cNvSpPr>
            <a:spLocks noGrp="1"/>
          </p:cNvSpPr>
          <p:nvPr>
            <p:ph type="title"/>
          </p:nvPr>
        </p:nvSpPr>
        <p:spPr/>
        <p:txBody>
          <a:bodyPr/>
          <a:lstStyle/>
          <a:p>
            <a:r>
              <a:rPr lang="en-US" dirty="0"/>
              <a:t>Resources – Usher’s Syndrome</a:t>
            </a:r>
          </a:p>
        </p:txBody>
      </p:sp>
      <p:sp>
        <p:nvSpPr>
          <p:cNvPr id="3" name="Content Placeholder 2">
            <a:extLst>
              <a:ext uri="{FF2B5EF4-FFF2-40B4-BE49-F238E27FC236}">
                <a16:creationId xmlns:a16="http://schemas.microsoft.com/office/drawing/2014/main" id="{1DB1AD75-5EB8-4AEA-A02E-514CA893081E}"/>
              </a:ext>
            </a:extLst>
          </p:cNvPr>
          <p:cNvSpPr>
            <a:spLocks noGrp="1"/>
          </p:cNvSpPr>
          <p:nvPr>
            <p:ph idx="1"/>
          </p:nvPr>
        </p:nvSpPr>
        <p:spPr/>
        <p:txBody>
          <a:bodyPr/>
          <a:lstStyle/>
          <a:p>
            <a:r>
              <a:rPr lang="en-US" dirty="0">
                <a:hlinkClick r:id="rId2"/>
              </a:rPr>
              <a:t>https://www.usher-syndrome.org/our-story/blog/all-you-need-to-know-about-usher5.html</a:t>
            </a:r>
            <a:endParaRPr lang="en-US" dirty="0"/>
          </a:p>
          <a:p>
            <a:r>
              <a:rPr lang="en-US" dirty="0"/>
              <a:t>Ashley Benton, NC Deaf/ </a:t>
            </a:r>
            <a:r>
              <a:rPr lang="en-US"/>
              <a:t>Deaf-Blind Coordinator </a:t>
            </a:r>
            <a:r>
              <a:rPr lang="en-US" dirty="0"/>
              <a:t>– </a:t>
            </a:r>
            <a:r>
              <a:rPr lang="en-US" dirty="0">
                <a:hlinkClick r:id="rId3"/>
              </a:rPr>
              <a:t>Ashley.Benton@dhhs.nc.gov</a:t>
            </a:r>
            <a:endParaRPr lang="en-US" dirty="0"/>
          </a:p>
          <a:p>
            <a:r>
              <a:rPr lang="en-US" dirty="0">
                <a:hlinkClick r:id="rId4"/>
              </a:rPr>
              <a:t>https://www.unr.edu/ndsip/secpagesEnglish/usher/usher.html</a:t>
            </a:r>
            <a:endParaRPr lang="en-US" dirty="0"/>
          </a:p>
          <a:p>
            <a:r>
              <a:rPr lang="en-US" dirty="0"/>
              <a:t>Tip Sheet https://www.unr.edu/ndsip/tipsheets/23-Tips%20for%20Students%20with%20Usher%20Syndrome.pdf</a:t>
            </a:r>
          </a:p>
        </p:txBody>
      </p:sp>
    </p:spTree>
    <p:extLst>
      <p:ext uri="{BB962C8B-B14F-4D97-AF65-F5344CB8AC3E}">
        <p14:creationId xmlns:p14="http://schemas.microsoft.com/office/powerpoint/2010/main" val="16469782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36802-22D3-4979-B124-B0668AEE7F5B}"/>
              </a:ext>
            </a:extLst>
          </p:cNvPr>
          <p:cNvSpPr>
            <a:spLocks noGrp="1"/>
          </p:cNvSpPr>
          <p:nvPr>
            <p:ph type="title"/>
          </p:nvPr>
        </p:nvSpPr>
        <p:spPr/>
        <p:txBody>
          <a:bodyPr/>
          <a:lstStyle/>
          <a:p>
            <a:r>
              <a:rPr lang="en-US" dirty="0"/>
              <a:t>Cytomegalovirus (CMV)</a:t>
            </a:r>
          </a:p>
        </p:txBody>
      </p:sp>
      <p:sp>
        <p:nvSpPr>
          <p:cNvPr id="3" name="Text Placeholder 2">
            <a:extLst>
              <a:ext uri="{FF2B5EF4-FFF2-40B4-BE49-F238E27FC236}">
                <a16:creationId xmlns:a16="http://schemas.microsoft.com/office/drawing/2014/main" id="{A1A83B9D-139C-49A2-BD76-FBCB41019DF2}"/>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80206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0EFF0-D6B5-4EF5-AB02-8BFC9107041C}"/>
              </a:ext>
            </a:extLst>
          </p:cNvPr>
          <p:cNvSpPr>
            <a:spLocks noGrp="1"/>
          </p:cNvSpPr>
          <p:nvPr>
            <p:ph type="title"/>
          </p:nvPr>
        </p:nvSpPr>
        <p:spPr/>
        <p:txBody>
          <a:bodyPr/>
          <a:lstStyle/>
          <a:p>
            <a:r>
              <a:rPr lang="en-US" dirty="0"/>
              <a:t>General Information</a:t>
            </a:r>
          </a:p>
        </p:txBody>
      </p:sp>
      <p:sp>
        <p:nvSpPr>
          <p:cNvPr id="3" name="Content Placeholder 2">
            <a:extLst>
              <a:ext uri="{FF2B5EF4-FFF2-40B4-BE49-F238E27FC236}">
                <a16:creationId xmlns:a16="http://schemas.microsoft.com/office/drawing/2014/main" id="{0800666A-1B59-484F-8116-BAD96F079D54}"/>
              </a:ext>
            </a:extLst>
          </p:cNvPr>
          <p:cNvSpPr>
            <a:spLocks noGrp="1"/>
          </p:cNvSpPr>
          <p:nvPr>
            <p:ph idx="1"/>
          </p:nvPr>
        </p:nvSpPr>
        <p:spPr/>
        <p:txBody>
          <a:bodyPr/>
          <a:lstStyle/>
          <a:p>
            <a:r>
              <a:rPr lang="en-US" dirty="0"/>
              <a:t>Affects people of all ages</a:t>
            </a:r>
          </a:p>
          <a:p>
            <a:r>
              <a:rPr lang="en-US" dirty="0"/>
              <a:t>By age 40, over half of the adults have been affected</a:t>
            </a:r>
          </a:p>
          <a:p>
            <a:r>
              <a:rPr lang="en-US" dirty="0"/>
              <a:t>It stays in the body forever and can reactivate</a:t>
            </a:r>
          </a:p>
          <a:p>
            <a:r>
              <a:rPr lang="en-US" dirty="0"/>
              <a:t>Most people show no symptoms</a:t>
            </a:r>
          </a:p>
        </p:txBody>
      </p:sp>
    </p:spTree>
    <p:extLst>
      <p:ext uri="{BB962C8B-B14F-4D97-AF65-F5344CB8AC3E}">
        <p14:creationId xmlns:p14="http://schemas.microsoft.com/office/powerpoint/2010/main" val="366382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0BA9E-9908-467E-A82B-1C16A3ADF249}"/>
              </a:ext>
            </a:extLst>
          </p:cNvPr>
          <p:cNvSpPr>
            <a:spLocks noGrp="1"/>
          </p:cNvSpPr>
          <p:nvPr>
            <p:ph type="title"/>
          </p:nvPr>
        </p:nvSpPr>
        <p:spPr/>
        <p:txBody>
          <a:bodyPr/>
          <a:lstStyle/>
          <a:p>
            <a:r>
              <a:rPr lang="en-US" dirty="0"/>
              <a:t>Pre Natal Congenital Complications</a:t>
            </a:r>
          </a:p>
        </p:txBody>
      </p:sp>
      <p:graphicFrame>
        <p:nvGraphicFramePr>
          <p:cNvPr id="4" name="Content Placeholder 3">
            <a:extLst>
              <a:ext uri="{FF2B5EF4-FFF2-40B4-BE49-F238E27FC236}">
                <a16:creationId xmlns:a16="http://schemas.microsoft.com/office/drawing/2014/main" id="{F6DFD473-2D92-4659-A06A-9E2FEA5665AD}"/>
              </a:ext>
            </a:extLst>
          </p:cNvPr>
          <p:cNvGraphicFramePr>
            <a:graphicFrameLocks noGrp="1"/>
          </p:cNvGraphicFramePr>
          <p:nvPr>
            <p:ph idx="1"/>
          </p:nvPr>
        </p:nvGraphicFramePr>
        <p:xfrm>
          <a:off x="838200" y="2355374"/>
          <a:ext cx="10515600" cy="3291840"/>
        </p:xfrm>
        <a:graphic>
          <a:graphicData uri="http://schemas.openxmlformats.org/drawingml/2006/table">
            <a:tbl>
              <a:tblPr/>
              <a:tblGrid>
                <a:gridCol w="5257800">
                  <a:extLst>
                    <a:ext uri="{9D8B030D-6E8A-4147-A177-3AD203B41FA5}">
                      <a16:colId xmlns:a16="http://schemas.microsoft.com/office/drawing/2014/main" val="1405428255"/>
                    </a:ext>
                  </a:extLst>
                </a:gridCol>
                <a:gridCol w="5257800">
                  <a:extLst>
                    <a:ext uri="{9D8B030D-6E8A-4147-A177-3AD203B41FA5}">
                      <a16:colId xmlns:a16="http://schemas.microsoft.com/office/drawing/2014/main" val="472235312"/>
                    </a:ext>
                  </a:extLst>
                </a:gridCol>
              </a:tblGrid>
              <a:tr h="0">
                <a:tc>
                  <a:txBody>
                    <a:bodyPr/>
                    <a:lstStyle/>
                    <a:p>
                      <a:r>
                        <a:rPr lang="en-US"/>
                        <a:t>Cytomegalovirus (CMV)</a:t>
                      </a:r>
                    </a:p>
                  </a:txBody>
                  <a:tcPr anchor="ctr">
                    <a:lnL>
                      <a:noFill/>
                    </a:lnL>
                    <a:lnR>
                      <a:noFill/>
                    </a:lnR>
                    <a:lnT>
                      <a:noFill/>
                    </a:lnT>
                    <a:lnB>
                      <a:noFill/>
                    </a:lnB>
                  </a:tcPr>
                </a:tc>
                <a:tc>
                  <a:txBody>
                    <a:bodyPr/>
                    <a:lstStyle/>
                    <a:p>
                      <a:r>
                        <a:rPr lang="en-US"/>
                        <a:t>292</a:t>
                      </a:r>
                    </a:p>
                  </a:txBody>
                  <a:tcPr anchor="ctr">
                    <a:lnL>
                      <a:noFill/>
                    </a:lnL>
                    <a:lnR>
                      <a:noFill/>
                    </a:lnR>
                    <a:lnT>
                      <a:noFill/>
                    </a:lnT>
                    <a:lnB>
                      <a:noFill/>
                    </a:lnB>
                  </a:tcPr>
                </a:tc>
                <a:extLst>
                  <a:ext uri="{0D108BD9-81ED-4DB2-BD59-A6C34878D82A}">
                    <a16:rowId xmlns:a16="http://schemas.microsoft.com/office/drawing/2014/main" val="2937289960"/>
                  </a:ext>
                </a:extLst>
              </a:tr>
              <a:tr h="0">
                <a:tc>
                  <a:txBody>
                    <a:bodyPr/>
                    <a:lstStyle/>
                    <a:p>
                      <a:r>
                        <a:rPr lang="en-US"/>
                        <a:t>Hydrocephaly</a:t>
                      </a:r>
                    </a:p>
                  </a:txBody>
                  <a:tcPr anchor="ctr">
                    <a:lnL>
                      <a:noFill/>
                    </a:lnL>
                    <a:lnR>
                      <a:noFill/>
                    </a:lnR>
                    <a:lnT>
                      <a:noFill/>
                    </a:lnT>
                    <a:lnB>
                      <a:noFill/>
                    </a:lnB>
                  </a:tcPr>
                </a:tc>
                <a:tc>
                  <a:txBody>
                    <a:bodyPr/>
                    <a:lstStyle/>
                    <a:p>
                      <a:r>
                        <a:rPr lang="en-US"/>
                        <a:t>213</a:t>
                      </a:r>
                    </a:p>
                  </a:txBody>
                  <a:tcPr anchor="ctr">
                    <a:lnL>
                      <a:noFill/>
                    </a:lnL>
                    <a:lnR>
                      <a:noFill/>
                    </a:lnR>
                    <a:lnT>
                      <a:noFill/>
                    </a:lnT>
                    <a:lnB>
                      <a:noFill/>
                    </a:lnB>
                  </a:tcPr>
                </a:tc>
                <a:extLst>
                  <a:ext uri="{0D108BD9-81ED-4DB2-BD59-A6C34878D82A}">
                    <a16:rowId xmlns:a16="http://schemas.microsoft.com/office/drawing/2014/main" val="2609599881"/>
                  </a:ext>
                </a:extLst>
              </a:tr>
              <a:tr h="0">
                <a:tc>
                  <a:txBody>
                    <a:bodyPr/>
                    <a:lstStyle/>
                    <a:p>
                      <a:r>
                        <a:rPr lang="en-US"/>
                        <a:t>Microcephaly</a:t>
                      </a:r>
                    </a:p>
                  </a:txBody>
                  <a:tcPr anchor="ctr">
                    <a:lnL>
                      <a:noFill/>
                    </a:lnL>
                    <a:lnR>
                      <a:noFill/>
                    </a:lnR>
                    <a:lnT>
                      <a:noFill/>
                    </a:lnT>
                    <a:lnB>
                      <a:noFill/>
                    </a:lnB>
                  </a:tcPr>
                </a:tc>
                <a:tc>
                  <a:txBody>
                    <a:bodyPr/>
                    <a:lstStyle/>
                    <a:p>
                      <a:r>
                        <a:rPr lang="en-US"/>
                        <a:t>208</a:t>
                      </a:r>
                    </a:p>
                  </a:txBody>
                  <a:tcPr anchor="ctr">
                    <a:lnL>
                      <a:noFill/>
                    </a:lnL>
                    <a:lnR>
                      <a:noFill/>
                    </a:lnR>
                    <a:lnT>
                      <a:noFill/>
                    </a:lnT>
                    <a:lnB>
                      <a:noFill/>
                    </a:lnB>
                  </a:tcPr>
                </a:tc>
                <a:extLst>
                  <a:ext uri="{0D108BD9-81ED-4DB2-BD59-A6C34878D82A}">
                    <a16:rowId xmlns:a16="http://schemas.microsoft.com/office/drawing/2014/main" val="2523364320"/>
                  </a:ext>
                </a:extLst>
              </a:tr>
              <a:tr h="0">
                <a:tc>
                  <a:txBody>
                    <a:bodyPr/>
                    <a:lstStyle/>
                    <a:p>
                      <a:r>
                        <a:rPr lang="en-US"/>
                        <a:t>Maternal Drug Use</a:t>
                      </a:r>
                    </a:p>
                  </a:txBody>
                  <a:tcPr anchor="ctr">
                    <a:lnL>
                      <a:noFill/>
                    </a:lnL>
                    <a:lnR>
                      <a:noFill/>
                    </a:lnR>
                    <a:lnT>
                      <a:noFill/>
                    </a:lnT>
                    <a:lnB>
                      <a:noFill/>
                    </a:lnB>
                  </a:tcPr>
                </a:tc>
                <a:tc>
                  <a:txBody>
                    <a:bodyPr/>
                    <a:lstStyle/>
                    <a:p>
                      <a:r>
                        <a:rPr lang="en-US"/>
                        <a:t>77</a:t>
                      </a:r>
                    </a:p>
                  </a:txBody>
                  <a:tcPr anchor="ctr">
                    <a:lnL>
                      <a:noFill/>
                    </a:lnL>
                    <a:lnR>
                      <a:noFill/>
                    </a:lnR>
                    <a:lnT>
                      <a:noFill/>
                    </a:lnT>
                    <a:lnB>
                      <a:noFill/>
                    </a:lnB>
                  </a:tcPr>
                </a:tc>
                <a:extLst>
                  <a:ext uri="{0D108BD9-81ED-4DB2-BD59-A6C34878D82A}">
                    <a16:rowId xmlns:a16="http://schemas.microsoft.com/office/drawing/2014/main" val="1096501638"/>
                  </a:ext>
                </a:extLst>
              </a:tr>
              <a:tr h="0">
                <a:tc>
                  <a:txBody>
                    <a:bodyPr/>
                    <a:lstStyle/>
                    <a:p>
                      <a:r>
                        <a:rPr lang="en-US"/>
                        <a:t>Congenital Rubella</a:t>
                      </a:r>
                    </a:p>
                  </a:txBody>
                  <a:tcPr anchor="ctr">
                    <a:lnL>
                      <a:noFill/>
                    </a:lnL>
                    <a:lnR>
                      <a:noFill/>
                    </a:lnR>
                    <a:lnT>
                      <a:noFill/>
                    </a:lnT>
                    <a:lnB>
                      <a:noFill/>
                    </a:lnB>
                  </a:tcPr>
                </a:tc>
                <a:tc>
                  <a:txBody>
                    <a:bodyPr/>
                    <a:lstStyle/>
                    <a:p>
                      <a:r>
                        <a:rPr lang="en-US"/>
                        <a:t>38</a:t>
                      </a:r>
                    </a:p>
                  </a:txBody>
                  <a:tcPr anchor="ctr">
                    <a:lnL>
                      <a:noFill/>
                    </a:lnL>
                    <a:lnR>
                      <a:noFill/>
                    </a:lnR>
                    <a:lnT>
                      <a:noFill/>
                    </a:lnT>
                    <a:lnB>
                      <a:noFill/>
                    </a:lnB>
                  </a:tcPr>
                </a:tc>
                <a:extLst>
                  <a:ext uri="{0D108BD9-81ED-4DB2-BD59-A6C34878D82A}">
                    <a16:rowId xmlns:a16="http://schemas.microsoft.com/office/drawing/2014/main" val="1361715149"/>
                  </a:ext>
                </a:extLst>
              </a:tr>
              <a:tr h="0">
                <a:tc>
                  <a:txBody>
                    <a:bodyPr/>
                    <a:lstStyle/>
                    <a:p>
                      <a:r>
                        <a:rPr lang="en-US"/>
                        <a:t>Fetal Alcohol syndrome</a:t>
                      </a:r>
                    </a:p>
                  </a:txBody>
                  <a:tcPr anchor="ctr">
                    <a:lnL>
                      <a:noFill/>
                    </a:lnL>
                    <a:lnR>
                      <a:noFill/>
                    </a:lnR>
                    <a:lnT>
                      <a:noFill/>
                    </a:lnT>
                    <a:lnB>
                      <a:noFill/>
                    </a:lnB>
                  </a:tcPr>
                </a:tc>
                <a:tc>
                  <a:txBody>
                    <a:bodyPr/>
                    <a:lstStyle/>
                    <a:p>
                      <a:r>
                        <a:rPr lang="en-US"/>
                        <a:t>20</a:t>
                      </a:r>
                    </a:p>
                  </a:txBody>
                  <a:tcPr anchor="ctr">
                    <a:lnL>
                      <a:noFill/>
                    </a:lnL>
                    <a:lnR>
                      <a:noFill/>
                    </a:lnR>
                    <a:lnT>
                      <a:noFill/>
                    </a:lnT>
                    <a:lnB>
                      <a:noFill/>
                    </a:lnB>
                  </a:tcPr>
                </a:tc>
                <a:extLst>
                  <a:ext uri="{0D108BD9-81ED-4DB2-BD59-A6C34878D82A}">
                    <a16:rowId xmlns:a16="http://schemas.microsoft.com/office/drawing/2014/main" val="3222476278"/>
                  </a:ext>
                </a:extLst>
              </a:tr>
              <a:tr h="0">
                <a:tc>
                  <a:txBody>
                    <a:bodyPr/>
                    <a:lstStyle/>
                    <a:p>
                      <a:r>
                        <a:rPr lang="en-US"/>
                        <a:t>Congenital Toxoplasmosis</a:t>
                      </a:r>
                    </a:p>
                  </a:txBody>
                  <a:tcPr anchor="ctr">
                    <a:lnL>
                      <a:noFill/>
                    </a:lnL>
                    <a:lnR>
                      <a:noFill/>
                    </a:lnR>
                    <a:lnT>
                      <a:noFill/>
                    </a:lnT>
                    <a:lnB>
                      <a:noFill/>
                    </a:lnB>
                  </a:tcPr>
                </a:tc>
                <a:tc>
                  <a:txBody>
                    <a:bodyPr/>
                    <a:lstStyle/>
                    <a:p>
                      <a:r>
                        <a:rPr lang="en-US"/>
                        <a:t>11</a:t>
                      </a:r>
                    </a:p>
                  </a:txBody>
                  <a:tcPr anchor="ctr">
                    <a:lnL>
                      <a:noFill/>
                    </a:lnL>
                    <a:lnR>
                      <a:noFill/>
                    </a:lnR>
                    <a:lnT>
                      <a:noFill/>
                    </a:lnT>
                    <a:lnB>
                      <a:noFill/>
                    </a:lnB>
                  </a:tcPr>
                </a:tc>
                <a:extLst>
                  <a:ext uri="{0D108BD9-81ED-4DB2-BD59-A6C34878D82A}">
                    <a16:rowId xmlns:a16="http://schemas.microsoft.com/office/drawing/2014/main" val="886733237"/>
                  </a:ext>
                </a:extLst>
              </a:tr>
              <a:tr h="0">
                <a:tc>
                  <a:txBody>
                    <a:bodyPr/>
                    <a:lstStyle/>
                    <a:p>
                      <a:r>
                        <a:rPr lang="en-US"/>
                        <a:t>Neonatal Herpes Simplex (HSV)</a:t>
                      </a:r>
                    </a:p>
                  </a:txBody>
                  <a:tcPr anchor="ctr">
                    <a:lnL>
                      <a:noFill/>
                    </a:lnL>
                    <a:lnR>
                      <a:noFill/>
                    </a:lnR>
                    <a:lnT>
                      <a:noFill/>
                    </a:lnT>
                    <a:lnB>
                      <a:noFill/>
                    </a:lnB>
                  </a:tcPr>
                </a:tc>
                <a:tc>
                  <a:txBody>
                    <a:bodyPr/>
                    <a:lstStyle/>
                    <a:p>
                      <a:r>
                        <a:rPr lang="en-US"/>
                        <a:t>10</a:t>
                      </a:r>
                    </a:p>
                  </a:txBody>
                  <a:tcPr anchor="ctr">
                    <a:lnL>
                      <a:noFill/>
                    </a:lnL>
                    <a:lnR>
                      <a:noFill/>
                    </a:lnR>
                    <a:lnT>
                      <a:noFill/>
                    </a:lnT>
                    <a:lnB>
                      <a:noFill/>
                    </a:lnB>
                  </a:tcPr>
                </a:tc>
                <a:extLst>
                  <a:ext uri="{0D108BD9-81ED-4DB2-BD59-A6C34878D82A}">
                    <a16:rowId xmlns:a16="http://schemas.microsoft.com/office/drawing/2014/main" val="551919072"/>
                  </a:ext>
                </a:extLst>
              </a:tr>
              <a:tr h="0">
                <a:tc>
                  <a:txBody>
                    <a:bodyPr/>
                    <a:lstStyle/>
                    <a:p>
                      <a:r>
                        <a:rPr lang="en-US"/>
                        <a:t>OTHER: Pre-Natal/ Congenital Complications</a:t>
                      </a:r>
                    </a:p>
                  </a:txBody>
                  <a:tcPr anchor="ctr">
                    <a:lnL>
                      <a:noFill/>
                    </a:lnL>
                    <a:lnR>
                      <a:noFill/>
                    </a:lnR>
                    <a:lnT>
                      <a:noFill/>
                    </a:lnT>
                    <a:lnB>
                      <a:noFill/>
                    </a:lnB>
                  </a:tcPr>
                </a:tc>
                <a:tc>
                  <a:txBody>
                    <a:bodyPr/>
                    <a:lstStyle/>
                    <a:p>
                      <a:r>
                        <a:rPr lang="en-US" dirty="0"/>
                        <a:t>510</a:t>
                      </a:r>
                    </a:p>
                  </a:txBody>
                  <a:tcPr anchor="ctr">
                    <a:lnL>
                      <a:noFill/>
                    </a:lnL>
                    <a:lnR>
                      <a:noFill/>
                    </a:lnR>
                    <a:lnT>
                      <a:noFill/>
                    </a:lnT>
                    <a:lnB>
                      <a:noFill/>
                    </a:lnB>
                  </a:tcPr>
                </a:tc>
                <a:extLst>
                  <a:ext uri="{0D108BD9-81ED-4DB2-BD59-A6C34878D82A}">
                    <a16:rowId xmlns:a16="http://schemas.microsoft.com/office/drawing/2014/main" val="587432042"/>
                  </a:ext>
                </a:extLst>
              </a:tr>
            </a:tbl>
          </a:graphicData>
        </a:graphic>
      </p:graphicFrame>
    </p:spTree>
    <p:extLst>
      <p:ext uri="{BB962C8B-B14F-4D97-AF65-F5344CB8AC3E}">
        <p14:creationId xmlns:p14="http://schemas.microsoft.com/office/powerpoint/2010/main" val="42448777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B056-18DC-4060-8C93-3D1A25777F71}"/>
              </a:ext>
            </a:extLst>
          </p:cNvPr>
          <p:cNvSpPr>
            <a:spLocks noGrp="1"/>
          </p:cNvSpPr>
          <p:nvPr>
            <p:ph type="title"/>
          </p:nvPr>
        </p:nvSpPr>
        <p:spPr/>
        <p:txBody>
          <a:bodyPr/>
          <a:lstStyle/>
          <a:p>
            <a:r>
              <a:rPr lang="en-US" dirty="0"/>
              <a:t>CMV transmission</a:t>
            </a:r>
          </a:p>
        </p:txBody>
      </p:sp>
      <p:sp>
        <p:nvSpPr>
          <p:cNvPr id="3" name="Content Placeholder 2">
            <a:extLst>
              <a:ext uri="{FF2B5EF4-FFF2-40B4-BE49-F238E27FC236}">
                <a16:creationId xmlns:a16="http://schemas.microsoft.com/office/drawing/2014/main" id="{7051B59C-2B66-4BEA-B54F-6ED92AB71636}"/>
              </a:ext>
            </a:extLst>
          </p:cNvPr>
          <p:cNvSpPr>
            <a:spLocks noGrp="1"/>
          </p:cNvSpPr>
          <p:nvPr>
            <p:ph idx="1"/>
          </p:nvPr>
        </p:nvSpPr>
        <p:spPr/>
        <p:txBody>
          <a:bodyPr>
            <a:normAutofit lnSpcReduction="10000"/>
          </a:bodyPr>
          <a:lstStyle/>
          <a:p>
            <a:r>
              <a:rPr lang="en-US" dirty="0"/>
              <a:t>Blood transfusions</a:t>
            </a:r>
          </a:p>
          <a:p>
            <a:r>
              <a:rPr lang="en-US" dirty="0"/>
              <a:t>Organ transplants</a:t>
            </a:r>
          </a:p>
          <a:p>
            <a:r>
              <a:rPr lang="en-US" dirty="0"/>
              <a:t>Respiratory droplets</a:t>
            </a:r>
          </a:p>
          <a:p>
            <a:r>
              <a:rPr lang="en-US" dirty="0"/>
              <a:t>Saliva</a:t>
            </a:r>
          </a:p>
          <a:p>
            <a:r>
              <a:rPr lang="en-US" dirty="0"/>
              <a:t>Sexual contact</a:t>
            </a:r>
          </a:p>
          <a:p>
            <a:r>
              <a:rPr lang="en-US" dirty="0"/>
              <a:t>Urine</a:t>
            </a:r>
          </a:p>
          <a:p>
            <a:r>
              <a:rPr lang="en-US" dirty="0"/>
              <a:t>Tears</a:t>
            </a:r>
          </a:p>
          <a:p>
            <a:r>
              <a:rPr lang="en-US" dirty="0"/>
              <a:t>Most people come into contact with CMV in their lifetime</a:t>
            </a:r>
          </a:p>
          <a:p>
            <a:pPr algn="r"/>
            <a:r>
              <a:rPr lang="en-US" sz="1400" dirty="0"/>
              <a:t>https://medlineplus.gov/ency/article/000568.htm</a:t>
            </a:r>
          </a:p>
          <a:p>
            <a:pPr algn="r"/>
            <a:endParaRPr lang="en-US" dirty="0"/>
          </a:p>
          <a:p>
            <a:endParaRPr lang="en-US" dirty="0"/>
          </a:p>
        </p:txBody>
      </p:sp>
    </p:spTree>
    <p:extLst>
      <p:ext uri="{BB962C8B-B14F-4D97-AF65-F5344CB8AC3E}">
        <p14:creationId xmlns:p14="http://schemas.microsoft.com/office/powerpoint/2010/main" val="2392700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6F76A-8A79-4074-9EF2-5718ED2043D1}"/>
              </a:ext>
            </a:extLst>
          </p:cNvPr>
          <p:cNvSpPr>
            <a:spLocks noGrp="1"/>
          </p:cNvSpPr>
          <p:nvPr>
            <p:ph type="title"/>
          </p:nvPr>
        </p:nvSpPr>
        <p:spPr/>
        <p:txBody>
          <a:bodyPr/>
          <a:lstStyle/>
          <a:p>
            <a:r>
              <a:rPr lang="en-US" dirty="0"/>
              <a:t>Babies</a:t>
            </a:r>
          </a:p>
        </p:txBody>
      </p:sp>
      <p:sp>
        <p:nvSpPr>
          <p:cNvPr id="3" name="Content Placeholder 2">
            <a:extLst>
              <a:ext uri="{FF2B5EF4-FFF2-40B4-BE49-F238E27FC236}">
                <a16:creationId xmlns:a16="http://schemas.microsoft.com/office/drawing/2014/main" id="{EA0E5038-8906-4091-8EF8-EEC40EC3CAD9}"/>
              </a:ext>
            </a:extLst>
          </p:cNvPr>
          <p:cNvSpPr>
            <a:spLocks noGrp="1"/>
          </p:cNvSpPr>
          <p:nvPr>
            <p:ph idx="1"/>
          </p:nvPr>
        </p:nvSpPr>
        <p:spPr/>
        <p:txBody>
          <a:bodyPr/>
          <a:lstStyle/>
          <a:p>
            <a:r>
              <a:rPr lang="en-US" dirty="0"/>
              <a:t>One of 200 babies are born with congenital CMV infection</a:t>
            </a:r>
          </a:p>
          <a:p>
            <a:r>
              <a:rPr lang="en-US" dirty="0"/>
              <a:t>Only one of five will be sick or have long term health problems</a:t>
            </a:r>
          </a:p>
          <a:p>
            <a:r>
              <a:rPr lang="en-US" dirty="0"/>
              <a:t>The virus passes from the mother to the infant </a:t>
            </a:r>
          </a:p>
        </p:txBody>
      </p:sp>
    </p:spTree>
    <p:extLst>
      <p:ext uri="{BB962C8B-B14F-4D97-AF65-F5344CB8AC3E}">
        <p14:creationId xmlns:p14="http://schemas.microsoft.com/office/powerpoint/2010/main" val="7929538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0CBB-E272-4F7A-AF55-C020ECE5E8ED}"/>
              </a:ext>
            </a:extLst>
          </p:cNvPr>
          <p:cNvSpPr>
            <a:spLocks noGrp="1"/>
          </p:cNvSpPr>
          <p:nvPr>
            <p:ph type="title"/>
          </p:nvPr>
        </p:nvSpPr>
        <p:spPr/>
        <p:txBody>
          <a:bodyPr/>
          <a:lstStyle/>
          <a:p>
            <a:r>
              <a:rPr lang="en-US" dirty="0"/>
              <a:t>Signs and Symptoms – At birth</a:t>
            </a:r>
          </a:p>
        </p:txBody>
      </p:sp>
      <p:sp>
        <p:nvSpPr>
          <p:cNvPr id="3" name="Content Placeholder 2">
            <a:extLst>
              <a:ext uri="{FF2B5EF4-FFF2-40B4-BE49-F238E27FC236}">
                <a16:creationId xmlns:a16="http://schemas.microsoft.com/office/drawing/2014/main" id="{FCB91D3F-67F1-4DD5-90ED-BD03E3D8613C}"/>
              </a:ext>
            </a:extLst>
          </p:cNvPr>
          <p:cNvSpPr>
            <a:spLocks noGrp="1"/>
          </p:cNvSpPr>
          <p:nvPr>
            <p:ph idx="1"/>
          </p:nvPr>
        </p:nvSpPr>
        <p:spPr/>
        <p:txBody>
          <a:bodyPr/>
          <a:lstStyle/>
          <a:p>
            <a:r>
              <a:rPr lang="en-US" dirty="0"/>
              <a:t>Premature</a:t>
            </a:r>
          </a:p>
          <a:p>
            <a:r>
              <a:rPr lang="en-US" dirty="0"/>
              <a:t>Small</a:t>
            </a:r>
          </a:p>
          <a:p>
            <a:r>
              <a:rPr lang="en-US" dirty="0"/>
              <a:t>Small head</a:t>
            </a:r>
          </a:p>
          <a:p>
            <a:r>
              <a:rPr lang="en-US" dirty="0"/>
              <a:t>Seizures</a:t>
            </a:r>
          </a:p>
          <a:p>
            <a:r>
              <a:rPr lang="en-US" dirty="0"/>
              <a:t>Organ problems – liver, lungs, and spleen</a:t>
            </a:r>
          </a:p>
        </p:txBody>
      </p:sp>
    </p:spTree>
    <p:extLst>
      <p:ext uri="{BB962C8B-B14F-4D97-AF65-F5344CB8AC3E}">
        <p14:creationId xmlns:p14="http://schemas.microsoft.com/office/powerpoint/2010/main" val="522399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A1E25-D0B9-4405-ABE9-8AD02B347692}"/>
              </a:ext>
            </a:extLst>
          </p:cNvPr>
          <p:cNvSpPr>
            <a:spLocks noGrp="1"/>
          </p:cNvSpPr>
          <p:nvPr>
            <p:ph type="title"/>
          </p:nvPr>
        </p:nvSpPr>
        <p:spPr/>
        <p:txBody>
          <a:bodyPr/>
          <a:lstStyle/>
          <a:p>
            <a:r>
              <a:rPr lang="en-US" dirty="0"/>
              <a:t>Signs and Symptoms – Long term</a:t>
            </a:r>
          </a:p>
        </p:txBody>
      </p:sp>
      <p:sp>
        <p:nvSpPr>
          <p:cNvPr id="3" name="Content Placeholder 2">
            <a:extLst>
              <a:ext uri="{FF2B5EF4-FFF2-40B4-BE49-F238E27FC236}">
                <a16:creationId xmlns:a16="http://schemas.microsoft.com/office/drawing/2014/main" id="{32798062-6F32-4529-8D8A-3F75B48BDB76}"/>
              </a:ext>
            </a:extLst>
          </p:cNvPr>
          <p:cNvSpPr>
            <a:spLocks noGrp="1"/>
          </p:cNvSpPr>
          <p:nvPr>
            <p:ph idx="1"/>
          </p:nvPr>
        </p:nvSpPr>
        <p:spPr/>
        <p:txBody>
          <a:bodyPr/>
          <a:lstStyle/>
          <a:p>
            <a:r>
              <a:rPr lang="en-US" dirty="0"/>
              <a:t>Hearing loss</a:t>
            </a:r>
          </a:p>
          <a:p>
            <a:r>
              <a:rPr lang="en-US" dirty="0"/>
              <a:t>Vision loss</a:t>
            </a:r>
          </a:p>
          <a:p>
            <a:r>
              <a:rPr lang="en-US" dirty="0"/>
              <a:t>Intellectual disability</a:t>
            </a:r>
          </a:p>
          <a:p>
            <a:r>
              <a:rPr lang="en-US" dirty="0"/>
              <a:t>Small head size</a:t>
            </a:r>
          </a:p>
          <a:p>
            <a:r>
              <a:rPr lang="en-US" dirty="0"/>
              <a:t>Muscle weakness</a:t>
            </a:r>
          </a:p>
          <a:p>
            <a:r>
              <a:rPr lang="en-US" dirty="0"/>
              <a:t>Seizures</a:t>
            </a:r>
          </a:p>
        </p:txBody>
      </p:sp>
    </p:spTree>
    <p:extLst>
      <p:ext uri="{BB962C8B-B14F-4D97-AF65-F5344CB8AC3E}">
        <p14:creationId xmlns:p14="http://schemas.microsoft.com/office/powerpoint/2010/main" val="92497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B12EE-92F3-4EBF-9DE9-BC3097FF9203}"/>
              </a:ext>
            </a:extLst>
          </p:cNvPr>
          <p:cNvSpPr>
            <a:spLocks noGrp="1"/>
          </p:cNvSpPr>
          <p:nvPr>
            <p:ph type="title"/>
          </p:nvPr>
        </p:nvSpPr>
        <p:spPr/>
        <p:txBody>
          <a:bodyPr/>
          <a:lstStyle/>
          <a:p>
            <a:r>
              <a:rPr lang="en-US" dirty="0"/>
              <a:t>Treatment</a:t>
            </a:r>
          </a:p>
        </p:txBody>
      </p:sp>
      <p:sp>
        <p:nvSpPr>
          <p:cNvPr id="3" name="Content Placeholder 2">
            <a:extLst>
              <a:ext uri="{FF2B5EF4-FFF2-40B4-BE49-F238E27FC236}">
                <a16:creationId xmlns:a16="http://schemas.microsoft.com/office/drawing/2014/main" id="{9823325D-B61A-4258-AD57-6FD66AE08562}"/>
              </a:ext>
            </a:extLst>
          </p:cNvPr>
          <p:cNvSpPr>
            <a:spLocks noGrp="1"/>
          </p:cNvSpPr>
          <p:nvPr>
            <p:ph idx="1"/>
          </p:nvPr>
        </p:nvSpPr>
        <p:spPr/>
        <p:txBody>
          <a:bodyPr/>
          <a:lstStyle/>
          <a:p>
            <a:r>
              <a:rPr lang="en-US" dirty="0"/>
              <a:t>Antiviral medications for infant showing signs and symptoms at birth</a:t>
            </a:r>
          </a:p>
          <a:p>
            <a:r>
              <a:rPr lang="en-US" dirty="0"/>
              <a:t>Regular hearing checks</a:t>
            </a:r>
          </a:p>
          <a:p>
            <a:r>
              <a:rPr lang="en-US" dirty="0"/>
              <a:t>Regular Pediatrician follow-up</a:t>
            </a:r>
          </a:p>
          <a:p>
            <a:endParaRPr lang="en-US" dirty="0"/>
          </a:p>
        </p:txBody>
      </p:sp>
    </p:spTree>
    <p:extLst>
      <p:ext uri="{BB962C8B-B14F-4D97-AF65-F5344CB8AC3E}">
        <p14:creationId xmlns:p14="http://schemas.microsoft.com/office/powerpoint/2010/main" val="15552974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1BBCD-D50E-4339-85A2-1F3BC49EB5E8}"/>
              </a:ext>
            </a:extLst>
          </p:cNvPr>
          <p:cNvSpPr>
            <a:spLocks noGrp="1"/>
          </p:cNvSpPr>
          <p:nvPr>
            <p:ph type="title"/>
          </p:nvPr>
        </p:nvSpPr>
        <p:spPr/>
        <p:txBody>
          <a:bodyPr/>
          <a:lstStyle/>
          <a:p>
            <a:r>
              <a:rPr lang="en-US" dirty="0"/>
              <a:t>Educational Consideration</a:t>
            </a:r>
          </a:p>
        </p:txBody>
      </p:sp>
      <p:sp>
        <p:nvSpPr>
          <p:cNvPr id="3" name="Content Placeholder 2">
            <a:extLst>
              <a:ext uri="{FF2B5EF4-FFF2-40B4-BE49-F238E27FC236}">
                <a16:creationId xmlns:a16="http://schemas.microsoft.com/office/drawing/2014/main" id="{9759D437-84BD-4438-A76B-2E1209452947}"/>
              </a:ext>
            </a:extLst>
          </p:cNvPr>
          <p:cNvSpPr>
            <a:spLocks noGrp="1"/>
          </p:cNvSpPr>
          <p:nvPr>
            <p:ph idx="1"/>
          </p:nvPr>
        </p:nvSpPr>
        <p:spPr/>
        <p:txBody>
          <a:bodyPr/>
          <a:lstStyle/>
          <a:p>
            <a:r>
              <a:rPr lang="en-US" dirty="0"/>
              <a:t>Hearing </a:t>
            </a:r>
          </a:p>
          <a:p>
            <a:r>
              <a:rPr lang="en-US" dirty="0"/>
              <a:t>Vision</a:t>
            </a:r>
          </a:p>
          <a:p>
            <a:r>
              <a:rPr lang="en-US" dirty="0"/>
              <a:t>Intellectual disability</a:t>
            </a:r>
          </a:p>
          <a:p>
            <a:r>
              <a:rPr lang="en-US" dirty="0"/>
              <a:t>Seizures</a:t>
            </a:r>
          </a:p>
          <a:p>
            <a:r>
              <a:rPr lang="en-US" dirty="0"/>
              <a:t>Support services – Physical Therapy, TVI, Occupational Therapy, Teacher of the deaf/HH</a:t>
            </a:r>
          </a:p>
          <a:p>
            <a:endParaRPr lang="en-US" dirty="0"/>
          </a:p>
        </p:txBody>
      </p:sp>
    </p:spTree>
    <p:extLst>
      <p:ext uri="{BB962C8B-B14F-4D97-AF65-F5344CB8AC3E}">
        <p14:creationId xmlns:p14="http://schemas.microsoft.com/office/powerpoint/2010/main" val="35909518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8442E-9854-41B6-A514-FED15395BC32}"/>
              </a:ext>
            </a:extLst>
          </p:cNvPr>
          <p:cNvSpPr>
            <a:spLocks noGrp="1"/>
          </p:cNvSpPr>
          <p:nvPr>
            <p:ph type="title"/>
          </p:nvPr>
        </p:nvSpPr>
        <p:spPr/>
        <p:txBody>
          <a:bodyPr/>
          <a:lstStyle/>
          <a:p>
            <a:r>
              <a:rPr lang="en-US" dirty="0"/>
              <a:t>CMV in North Carolina</a:t>
            </a:r>
          </a:p>
        </p:txBody>
      </p:sp>
      <p:sp>
        <p:nvSpPr>
          <p:cNvPr id="3" name="Content Placeholder 2">
            <a:extLst>
              <a:ext uri="{FF2B5EF4-FFF2-40B4-BE49-F238E27FC236}">
                <a16:creationId xmlns:a16="http://schemas.microsoft.com/office/drawing/2014/main" id="{8D178DF2-9745-457C-A763-331902EFD62F}"/>
              </a:ext>
            </a:extLst>
          </p:cNvPr>
          <p:cNvSpPr>
            <a:spLocks noGrp="1"/>
          </p:cNvSpPr>
          <p:nvPr>
            <p:ph idx="1"/>
          </p:nvPr>
        </p:nvSpPr>
        <p:spPr/>
        <p:txBody>
          <a:bodyPr/>
          <a:lstStyle/>
          <a:p>
            <a:r>
              <a:rPr lang="en-US" dirty="0"/>
              <a:t>7 of 8 have Intellectual Disability</a:t>
            </a:r>
          </a:p>
          <a:p>
            <a:r>
              <a:rPr lang="en-US" dirty="0"/>
              <a:t>Five have orthopedic complications</a:t>
            </a:r>
          </a:p>
          <a:p>
            <a:r>
              <a:rPr lang="en-US" dirty="0"/>
              <a:t>8 of 8 have communication limitations</a:t>
            </a:r>
          </a:p>
          <a:p>
            <a:r>
              <a:rPr lang="en-US" dirty="0"/>
              <a:t>4 of 8 have complex medical needs</a:t>
            </a:r>
          </a:p>
        </p:txBody>
      </p:sp>
    </p:spTree>
    <p:extLst>
      <p:ext uri="{BB962C8B-B14F-4D97-AF65-F5344CB8AC3E}">
        <p14:creationId xmlns:p14="http://schemas.microsoft.com/office/powerpoint/2010/main" val="37926321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D473B-3BAA-4AEF-AA82-B7EB02039F08}"/>
              </a:ext>
            </a:extLst>
          </p:cNvPr>
          <p:cNvSpPr>
            <a:spLocks noGrp="1"/>
          </p:cNvSpPr>
          <p:nvPr>
            <p:ph type="title"/>
          </p:nvPr>
        </p:nvSpPr>
        <p:spPr/>
        <p:txBody>
          <a:bodyPr/>
          <a:lstStyle/>
          <a:p>
            <a:r>
              <a:rPr lang="en-US" dirty="0"/>
              <a:t>CMV Resources</a:t>
            </a:r>
          </a:p>
        </p:txBody>
      </p:sp>
      <p:sp>
        <p:nvSpPr>
          <p:cNvPr id="3" name="Content Placeholder 2">
            <a:extLst>
              <a:ext uri="{FF2B5EF4-FFF2-40B4-BE49-F238E27FC236}">
                <a16:creationId xmlns:a16="http://schemas.microsoft.com/office/drawing/2014/main" id="{9DC6369D-982E-4B86-B319-B7DB2647E76A}"/>
              </a:ext>
            </a:extLst>
          </p:cNvPr>
          <p:cNvSpPr>
            <a:spLocks noGrp="1"/>
          </p:cNvSpPr>
          <p:nvPr>
            <p:ph idx="1"/>
          </p:nvPr>
        </p:nvSpPr>
        <p:spPr/>
        <p:txBody>
          <a:bodyPr/>
          <a:lstStyle/>
          <a:p>
            <a:r>
              <a:rPr lang="en-US" dirty="0">
                <a:hlinkClick r:id="rId2"/>
              </a:rPr>
              <a:t>https://www.cdc.gov/cmv/overview.html</a:t>
            </a:r>
            <a:endParaRPr lang="en-US" dirty="0"/>
          </a:p>
          <a:p>
            <a:r>
              <a:rPr lang="en-US" dirty="0">
                <a:hlinkClick r:id="rId3"/>
              </a:rPr>
              <a:t>https://www.mayoclinic.org/diseases-conditions/cmv/symptoms-causes/syc-20355358</a:t>
            </a:r>
            <a:endParaRPr lang="en-US" dirty="0"/>
          </a:p>
          <a:p>
            <a:r>
              <a:rPr lang="en-US" dirty="0"/>
              <a:t>https://medlineplus.gov/ency/article/000568.htm</a:t>
            </a:r>
          </a:p>
        </p:txBody>
      </p:sp>
    </p:spTree>
    <p:extLst>
      <p:ext uri="{BB962C8B-B14F-4D97-AF65-F5344CB8AC3E}">
        <p14:creationId xmlns:p14="http://schemas.microsoft.com/office/powerpoint/2010/main" val="34917387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4D44D-DBE9-40B4-AE57-BCC5CDAAAAF6}"/>
              </a:ext>
            </a:extLst>
          </p:cNvPr>
          <p:cNvSpPr>
            <a:spLocks noGrp="1"/>
          </p:cNvSpPr>
          <p:nvPr>
            <p:ph type="title"/>
          </p:nvPr>
        </p:nvSpPr>
        <p:spPr/>
        <p:txBody>
          <a:bodyPr/>
          <a:lstStyle/>
          <a:p>
            <a:r>
              <a:rPr lang="en-US" dirty="0"/>
              <a:t>CEUs</a:t>
            </a:r>
          </a:p>
        </p:txBody>
      </p:sp>
      <p:sp>
        <p:nvSpPr>
          <p:cNvPr id="3" name="Content Placeholder 2">
            <a:extLst>
              <a:ext uri="{FF2B5EF4-FFF2-40B4-BE49-F238E27FC236}">
                <a16:creationId xmlns:a16="http://schemas.microsoft.com/office/drawing/2014/main" id="{ACC328F4-F4AB-451E-9C68-5FCE6C1C48B9}"/>
              </a:ext>
            </a:extLst>
          </p:cNvPr>
          <p:cNvSpPr>
            <a:spLocks noGrp="1"/>
          </p:cNvSpPr>
          <p:nvPr>
            <p:ph idx="1"/>
          </p:nvPr>
        </p:nvSpPr>
        <p:spPr/>
        <p:txBody>
          <a:bodyPr/>
          <a:lstStyle/>
          <a:p>
            <a:r>
              <a:rPr lang="en-US" dirty="0"/>
              <a:t>To be eligible for the 1.0 CEU you must</a:t>
            </a:r>
          </a:p>
          <a:p>
            <a:r>
              <a:rPr lang="en-US" dirty="0"/>
              <a:t>Attend all 5 webinars</a:t>
            </a:r>
          </a:p>
          <a:p>
            <a:r>
              <a:rPr lang="en-US" dirty="0"/>
              <a:t>Respond to questions</a:t>
            </a:r>
          </a:p>
          <a:p>
            <a:r>
              <a:rPr lang="en-US" dirty="0"/>
              <a:t>If you have questions please contact me</a:t>
            </a:r>
          </a:p>
          <a:p>
            <a:endParaRPr lang="en-US" dirty="0"/>
          </a:p>
        </p:txBody>
      </p:sp>
    </p:spTree>
    <p:extLst>
      <p:ext uri="{BB962C8B-B14F-4D97-AF65-F5344CB8AC3E}">
        <p14:creationId xmlns:p14="http://schemas.microsoft.com/office/powerpoint/2010/main" val="22914577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F4658-7B74-407D-B786-DE2FE14D3F1F}"/>
              </a:ext>
            </a:extLst>
          </p:cNvPr>
          <p:cNvSpPr>
            <a:spLocks noGrp="1"/>
          </p:cNvSpPr>
          <p:nvPr>
            <p:ph type="title"/>
          </p:nvPr>
        </p:nvSpPr>
        <p:spPr/>
        <p:txBody>
          <a:bodyPr/>
          <a:lstStyle/>
          <a:p>
            <a:r>
              <a:rPr lang="en-US" dirty="0"/>
              <a:t>QUESTIONS</a:t>
            </a:r>
            <a:br>
              <a:rPr lang="en-US" dirty="0"/>
            </a:br>
            <a:endParaRPr lang="en-US" dirty="0"/>
          </a:p>
        </p:txBody>
      </p:sp>
      <p:sp>
        <p:nvSpPr>
          <p:cNvPr id="3" name="Content Placeholder 2">
            <a:extLst>
              <a:ext uri="{FF2B5EF4-FFF2-40B4-BE49-F238E27FC236}">
                <a16:creationId xmlns:a16="http://schemas.microsoft.com/office/drawing/2014/main" id="{3B591899-D4D8-4089-8944-C0CFD401E4AF}"/>
              </a:ext>
            </a:extLst>
          </p:cNvPr>
          <p:cNvSpPr>
            <a:spLocks noGrp="1"/>
          </p:cNvSpPr>
          <p:nvPr>
            <p:ph idx="1"/>
          </p:nvPr>
        </p:nvSpPr>
        <p:spPr/>
        <p:txBody>
          <a:bodyPr/>
          <a:lstStyle/>
          <a:p>
            <a:r>
              <a:rPr lang="en-US" dirty="0"/>
              <a:t>In your opinion, what are some advantages and disadvantages in having a child labelled with an etiology or etiologies?</a:t>
            </a:r>
          </a:p>
          <a:p>
            <a:r>
              <a:rPr lang="en-US" dirty="0"/>
              <a:t>Do you believe that the NC census accurately represents the number of children with a) ROP,  b) Usher Syndrome and c)CMV?</a:t>
            </a:r>
          </a:p>
          <a:p>
            <a:r>
              <a:rPr lang="en-US" dirty="0"/>
              <a:t>Choose </a:t>
            </a:r>
            <a:r>
              <a:rPr lang="en-US" b="1" dirty="0"/>
              <a:t>one</a:t>
            </a:r>
            <a:r>
              <a:rPr lang="en-US" dirty="0"/>
              <a:t> of the three etiologies above and </a:t>
            </a:r>
            <a:r>
              <a:rPr lang="en-US" u="sng" dirty="0"/>
              <a:t>briefly </a:t>
            </a:r>
            <a:r>
              <a:rPr lang="en-US" dirty="0"/>
              <a:t>explain why you believe that the census is accurate/inaccurate.</a:t>
            </a:r>
          </a:p>
          <a:p>
            <a:r>
              <a:rPr lang="en-US" dirty="0"/>
              <a:t> Choose a child that you currently work with. Do you what his/her etiology is? How does knowledge of the etiology drive your services or what </a:t>
            </a:r>
            <a:r>
              <a:rPr lang="en-US"/>
              <a:t>other factors </a:t>
            </a:r>
            <a:r>
              <a:rPr lang="en-US" dirty="0"/>
              <a:t>do you use to determine how to best serve </a:t>
            </a:r>
            <a:r>
              <a:rPr lang="en-US"/>
              <a:t>the child?</a:t>
            </a:r>
            <a:endParaRPr lang="en-US" dirty="0"/>
          </a:p>
          <a:p>
            <a:endParaRPr lang="en-US" dirty="0"/>
          </a:p>
          <a:p>
            <a:endParaRPr lang="en-US" dirty="0"/>
          </a:p>
        </p:txBody>
      </p:sp>
    </p:spTree>
    <p:extLst>
      <p:ext uri="{BB962C8B-B14F-4D97-AF65-F5344CB8AC3E}">
        <p14:creationId xmlns:p14="http://schemas.microsoft.com/office/powerpoint/2010/main" val="1322476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25920-2EEB-428E-9520-2950305204BC}"/>
              </a:ext>
            </a:extLst>
          </p:cNvPr>
          <p:cNvSpPr>
            <a:spLocks noGrp="1"/>
          </p:cNvSpPr>
          <p:nvPr>
            <p:ph type="title"/>
          </p:nvPr>
        </p:nvSpPr>
        <p:spPr/>
        <p:txBody>
          <a:bodyPr/>
          <a:lstStyle/>
          <a:p>
            <a:r>
              <a:rPr lang="en-US" dirty="0"/>
              <a:t>Post Natal Non-Congenital Complications</a:t>
            </a:r>
          </a:p>
        </p:txBody>
      </p:sp>
      <p:graphicFrame>
        <p:nvGraphicFramePr>
          <p:cNvPr id="4" name="Content Placeholder 3">
            <a:extLst>
              <a:ext uri="{FF2B5EF4-FFF2-40B4-BE49-F238E27FC236}">
                <a16:creationId xmlns:a16="http://schemas.microsoft.com/office/drawing/2014/main" id="{C2AC488E-DB3E-4504-B5E3-50B1BEC625A4}"/>
              </a:ext>
            </a:extLst>
          </p:cNvPr>
          <p:cNvGraphicFramePr>
            <a:graphicFrameLocks noGrp="1"/>
          </p:cNvGraphicFramePr>
          <p:nvPr>
            <p:ph idx="1"/>
          </p:nvPr>
        </p:nvGraphicFramePr>
        <p:xfrm>
          <a:off x="883460" y="1811462"/>
          <a:ext cx="10425080" cy="4379664"/>
        </p:xfrm>
        <a:graphic>
          <a:graphicData uri="http://schemas.openxmlformats.org/drawingml/2006/table">
            <a:tbl>
              <a:tblPr/>
              <a:tblGrid>
                <a:gridCol w="5212540">
                  <a:extLst>
                    <a:ext uri="{9D8B030D-6E8A-4147-A177-3AD203B41FA5}">
                      <a16:colId xmlns:a16="http://schemas.microsoft.com/office/drawing/2014/main" val="621095632"/>
                    </a:ext>
                  </a:extLst>
                </a:gridCol>
                <a:gridCol w="5212540">
                  <a:extLst>
                    <a:ext uri="{9D8B030D-6E8A-4147-A177-3AD203B41FA5}">
                      <a16:colId xmlns:a16="http://schemas.microsoft.com/office/drawing/2014/main" val="4112525209"/>
                    </a:ext>
                  </a:extLst>
                </a:gridCol>
              </a:tblGrid>
              <a:tr h="362611">
                <a:tc>
                  <a:txBody>
                    <a:bodyPr/>
                    <a:lstStyle/>
                    <a:p>
                      <a:r>
                        <a:rPr lang="en-US" sz="1800"/>
                        <a:t>Asphyxia</a:t>
                      </a:r>
                    </a:p>
                  </a:txBody>
                  <a:tcPr marL="90653" marR="90653" marT="45326" marB="45326" anchor="ctr">
                    <a:lnL>
                      <a:noFill/>
                    </a:lnL>
                    <a:lnR>
                      <a:noFill/>
                    </a:lnR>
                    <a:lnT>
                      <a:noFill/>
                    </a:lnT>
                    <a:lnB>
                      <a:noFill/>
                    </a:lnB>
                  </a:tcPr>
                </a:tc>
                <a:tc>
                  <a:txBody>
                    <a:bodyPr/>
                    <a:lstStyle/>
                    <a:p>
                      <a:r>
                        <a:rPr lang="en-US" sz="1800"/>
                        <a:t>199</a:t>
                      </a:r>
                    </a:p>
                  </a:txBody>
                  <a:tcPr marL="90653" marR="90653" marT="45326" marB="45326" anchor="ctr">
                    <a:lnL>
                      <a:noFill/>
                    </a:lnL>
                    <a:lnR>
                      <a:noFill/>
                    </a:lnR>
                    <a:lnT>
                      <a:noFill/>
                    </a:lnT>
                    <a:lnB>
                      <a:noFill/>
                    </a:lnB>
                  </a:tcPr>
                </a:tc>
                <a:extLst>
                  <a:ext uri="{0D108BD9-81ED-4DB2-BD59-A6C34878D82A}">
                    <a16:rowId xmlns:a16="http://schemas.microsoft.com/office/drawing/2014/main" val="3247419068"/>
                  </a:ext>
                </a:extLst>
              </a:tr>
              <a:tr h="362611">
                <a:tc>
                  <a:txBody>
                    <a:bodyPr/>
                    <a:lstStyle/>
                    <a:p>
                      <a:r>
                        <a:rPr lang="en-US" sz="1800"/>
                        <a:t>Severe Head Injury</a:t>
                      </a:r>
                    </a:p>
                  </a:txBody>
                  <a:tcPr marL="90653" marR="90653" marT="45326" marB="45326" anchor="ctr">
                    <a:lnL>
                      <a:noFill/>
                    </a:lnL>
                    <a:lnR>
                      <a:noFill/>
                    </a:lnR>
                    <a:lnT>
                      <a:noFill/>
                    </a:lnT>
                    <a:lnB>
                      <a:noFill/>
                    </a:lnB>
                  </a:tcPr>
                </a:tc>
                <a:tc>
                  <a:txBody>
                    <a:bodyPr/>
                    <a:lstStyle/>
                    <a:p>
                      <a:r>
                        <a:rPr lang="en-US" sz="1800"/>
                        <a:t>161</a:t>
                      </a:r>
                    </a:p>
                  </a:txBody>
                  <a:tcPr marL="90653" marR="90653" marT="45326" marB="45326" anchor="ctr">
                    <a:lnL>
                      <a:noFill/>
                    </a:lnL>
                    <a:lnR>
                      <a:noFill/>
                    </a:lnR>
                    <a:lnT>
                      <a:noFill/>
                    </a:lnT>
                    <a:lnB>
                      <a:noFill/>
                    </a:lnB>
                  </a:tcPr>
                </a:tc>
                <a:extLst>
                  <a:ext uri="{0D108BD9-81ED-4DB2-BD59-A6C34878D82A}">
                    <a16:rowId xmlns:a16="http://schemas.microsoft.com/office/drawing/2014/main" val="2777026969"/>
                  </a:ext>
                </a:extLst>
              </a:tr>
              <a:tr h="362611">
                <a:tc>
                  <a:txBody>
                    <a:bodyPr/>
                    <a:lstStyle/>
                    <a:p>
                      <a:r>
                        <a:rPr lang="en-US" sz="1800"/>
                        <a:t>Meningitis</a:t>
                      </a:r>
                    </a:p>
                  </a:txBody>
                  <a:tcPr marL="90653" marR="90653" marT="45326" marB="45326" anchor="ctr">
                    <a:lnL>
                      <a:noFill/>
                    </a:lnL>
                    <a:lnR>
                      <a:noFill/>
                    </a:lnR>
                    <a:lnT>
                      <a:noFill/>
                    </a:lnT>
                    <a:lnB>
                      <a:noFill/>
                    </a:lnB>
                  </a:tcPr>
                </a:tc>
                <a:tc>
                  <a:txBody>
                    <a:bodyPr/>
                    <a:lstStyle/>
                    <a:p>
                      <a:r>
                        <a:rPr lang="en-US" sz="1800"/>
                        <a:t>135</a:t>
                      </a:r>
                    </a:p>
                  </a:txBody>
                  <a:tcPr marL="90653" marR="90653" marT="45326" marB="45326" anchor="ctr">
                    <a:lnL>
                      <a:noFill/>
                    </a:lnL>
                    <a:lnR>
                      <a:noFill/>
                    </a:lnR>
                    <a:lnT>
                      <a:noFill/>
                    </a:lnT>
                    <a:lnB>
                      <a:noFill/>
                    </a:lnB>
                  </a:tcPr>
                </a:tc>
                <a:extLst>
                  <a:ext uri="{0D108BD9-81ED-4DB2-BD59-A6C34878D82A}">
                    <a16:rowId xmlns:a16="http://schemas.microsoft.com/office/drawing/2014/main" val="2534902739"/>
                  </a:ext>
                </a:extLst>
              </a:tr>
              <a:tr h="362611">
                <a:tc>
                  <a:txBody>
                    <a:bodyPr/>
                    <a:lstStyle/>
                    <a:p>
                      <a:r>
                        <a:rPr lang="en-US" sz="1800"/>
                        <a:t>Tumors</a:t>
                      </a:r>
                    </a:p>
                  </a:txBody>
                  <a:tcPr marL="90653" marR="90653" marT="45326" marB="45326" anchor="ctr">
                    <a:lnL>
                      <a:noFill/>
                    </a:lnL>
                    <a:lnR>
                      <a:noFill/>
                    </a:lnR>
                    <a:lnT>
                      <a:noFill/>
                    </a:lnT>
                    <a:lnB>
                      <a:noFill/>
                    </a:lnB>
                  </a:tcPr>
                </a:tc>
                <a:tc>
                  <a:txBody>
                    <a:bodyPr/>
                    <a:lstStyle/>
                    <a:p>
                      <a:r>
                        <a:rPr lang="en-US" sz="1800"/>
                        <a:t>83</a:t>
                      </a:r>
                    </a:p>
                  </a:txBody>
                  <a:tcPr marL="90653" marR="90653" marT="45326" marB="45326" anchor="ctr">
                    <a:lnL>
                      <a:noFill/>
                    </a:lnL>
                    <a:lnR>
                      <a:noFill/>
                    </a:lnR>
                    <a:lnT>
                      <a:noFill/>
                    </a:lnT>
                    <a:lnB>
                      <a:noFill/>
                    </a:lnB>
                  </a:tcPr>
                </a:tc>
                <a:extLst>
                  <a:ext uri="{0D108BD9-81ED-4DB2-BD59-A6C34878D82A}">
                    <a16:rowId xmlns:a16="http://schemas.microsoft.com/office/drawing/2014/main" val="3843919972"/>
                  </a:ext>
                </a:extLst>
              </a:tr>
              <a:tr h="362611">
                <a:tc>
                  <a:txBody>
                    <a:bodyPr/>
                    <a:lstStyle/>
                    <a:p>
                      <a:r>
                        <a:rPr lang="en-US" sz="1800"/>
                        <a:t>Stroke</a:t>
                      </a:r>
                    </a:p>
                  </a:txBody>
                  <a:tcPr marL="90653" marR="90653" marT="45326" marB="45326" anchor="ctr">
                    <a:lnL>
                      <a:noFill/>
                    </a:lnL>
                    <a:lnR>
                      <a:noFill/>
                    </a:lnR>
                    <a:lnT>
                      <a:noFill/>
                    </a:lnT>
                    <a:lnB>
                      <a:noFill/>
                    </a:lnB>
                  </a:tcPr>
                </a:tc>
                <a:tc>
                  <a:txBody>
                    <a:bodyPr/>
                    <a:lstStyle/>
                    <a:p>
                      <a:r>
                        <a:rPr lang="en-US" sz="1800"/>
                        <a:t>56</a:t>
                      </a:r>
                    </a:p>
                  </a:txBody>
                  <a:tcPr marL="90653" marR="90653" marT="45326" marB="45326" anchor="ctr">
                    <a:lnL>
                      <a:noFill/>
                    </a:lnL>
                    <a:lnR>
                      <a:noFill/>
                    </a:lnR>
                    <a:lnT>
                      <a:noFill/>
                    </a:lnT>
                    <a:lnB>
                      <a:noFill/>
                    </a:lnB>
                  </a:tcPr>
                </a:tc>
                <a:extLst>
                  <a:ext uri="{0D108BD9-81ED-4DB2-BD59-A6C34878D82A}">
                    <a16:rowId xmlns:a16="http://schemas.microsoft.com/office/drawing/2014/main" val="1079890098"/>
                  </a:ext>
                </a:extLst>
              </a:tr>
              <a:tr h="362611">
                <a:tc>
                  <a:txBody>
                    <a:bodyPr/>
                    <a:lstStyle/>
                    <a:p>
                      <a:r>
                        <a:rPr lang="en-US" sz="1800"/>
                        <a:t>Encephalitis</a:t>
                      </a:r>
                    </a:p>
                  </a:txBody>
                  <a:tcPr marL="90653" marR="90653" marT="45326" marB="45326" anchor="ctr">
                    <a:lnL>
                      <a:noFill/>
                    </a:lnL>
                    <a:lnR>
                      <a:noFill/>
                    </a:lnR>
                    <a:lnT>
                      <a:noFill/>
                    </a:lnT>
                    <a:lnB>
                      <a:noFill/>
                    </a:lnB>
                  </a:tcPr>
                </a:tc>
                <a:tc>
                  <a:txBody>
                    <a:bodyPr/>
                    <a:lstStyle/>
                    <a:p>
                      <a:r>
                        <a:rPr lang="en-US" sz="1800"/>
                        <a:t>49</a:t>
                      </a:r>
                    </a:p>
                  </a:txBody>
                  <a:tcPr marL="90653" marR="90653" marT="45326" marB="45326" anchor="ctr">
                    <a:lnL>
                      <a:noFill/>
                    </a:lnL>
                    <a:lnR>
                      <a:noFill/>
                    </a:lnR>
                    <a:lnT>
                      <a:noFill/>
                    </a:lnT>
                    <a:lnB>
                      <a:noFill/>
                    </a:lnB>
                  </a:tcPr>
                </a:tc>
                <a:extLst>
                  <a:ext uri="{0D108BD9-81ED-4DB2-BD59-A6C34878D82A}">
                    <a16:rowId xmlns:a16="http://schemas.microsoft.com/office/drawing/2014/main" val="957986426"/>
                  </a:ext>
                </a:extLst>
              </a:tr>
              <a:tr h="362611">
                <a:tc>
                  <a:txBody>
                    <a:bodyPr/>
                    <a:lstStyle/>
                    <a:p>
                      <a:r>
                        <a:rPr lang="en-US" sz="1800"/>
                        <a:t>Infections</a:t>
                      </a:r>
                    </a:p>
                  </a:txBody>
                  <a:tcPr marL="90653" marR="90653" marT="45326" marB="45326" anchor="ctr">
                    <a:lnL>
                      <a:noFill/>
                    </a:lnL>
                    <a:lnR>
                      <a:noFill/>
                    </a:lnR>
                    <a:lnT>
                      <a:noFill/>
                    </a:lnT>
                    <a:lnB>
                      <a:noFill/>
                    </a:lnB>
                  </a:tcPr>
                </a:tc>
                <a:tc>
                  <a:txBody>
                    <a:bodyPr/>
                    <a:lstStyle/>
                    <a:p>
                      <a:r>
                        <a:rPr lang="en-US" sz="1800"/>
                        <a:t>32</a:t>
                      </a:r>
                    </a:p>
                  </a:txBody>
                  <a:tcPr marL="90653" marR="90653" marT="45326" marB="45326" anchor="ctr">
                    <a:lnL>
                      <a:noFill/>
                    </a:lnL>
                    <a:lnR>
                      <a:noFill/>
                    </a:lnR>
                    <a:lnT>
                      <a:noFill/>
                    </a:lnT>
                    <a:lnB>
                      <a:noFill/>
                    </a:lnB>
                  </a:tcPr>
                </a:tc>
                <a:extLst>
                  <a:ext uri="{0D108BD9-81ED-4DB2-BD59-A6C34878D82A}">
                    <a16:rowId xmlns:a16="http://schemas.microsoft.com/office/drawing/2014/main" val="4213973210"/>
                  </a:ext>
                </a:extLst>
              </a:tr>
              <a:tr h="362611">
                <a:tc>
                  <a:txBody>
                    <a:bodyPr/>
                    <a:lstStyle/>
                    <a:p>
                      <a:r>
                        <a:rPr lang="en-US" sz="1800"/>
                        <a:t>Chemically Induced</a:t>
                      </a:r>
                    </a:p>
                  </a:txBody>
                  <a:tcPr marL="90653" marR="90653" marT="45326" marB="45326" anchor="ctr">
                    <a:lnL>
                      <a:noFill/>
                    </a:lnL>
                    <a:lnR>
                      <a:noFill/>
                    </a:lnR>
                    <a:lnT>
                      <a:noFill/>
                    </a:lnT>
                    <a:lnB>
                      <a:noFill/>
                    </a:lnB>
                  </a:tcPr>
                </a:tc>
                <a:tc>
                  <a:txBody>
                    <a:bodyPr/>
                    <a:lstStyle/>
                    <a:p>
                      <a:r>
                        <a:rPr lang="en-US" sz="1800"/>
                        <a:t>13</a:t>
                      </a:r>
                    </a:p>
                  </a:txBody>
                  <a:tcPr marL="90653" marR="90653" marT="45326" marB="45326" anchor="ctr">
                    <a:lnL>
                      <a:noFill/>
                    </a:lnL>
                    <a:lnR>
                      <a:noFill/>
                    </a:lnR>
                    <a:lnT>
                      <a:noFill/>
                    </a:lnT>
                    <a:lnB>
                      <a:noFill/>
                    </a:lnB>
                  </a:tcPr>
                </a:tc>
                <a:extLst>
                  <a:ext uri="{0D108BD9-81ED-4DB2-BD59-A6C34878D82A}">
                    <a16:rowId xmlns:a16="http://schemas.microsoft.com/office/drawing/2014/main" val="995191630"/>
                  </a:ext>
                </a:extLst>
              </a:tr>
              <a:tr h="362611">
                <a:tc>
                  <a:txBody>
                    <a:bodyPr/>
                    <a:lstStyle/>
                    <a:p>
                      <a:r>
                        <a:rPr lang="en-US" sz="1800"/>
                        <a:t>Direct Trauma to the eye and/or ear</a:t>
                      </a:r>
                    </a:p>
                  </a:txBody>
                  <a:tcPr marL="90653" marR="90653" marT="45326" marB="45326" anchor="ctr">
                    <a:lnL>
                      <a:noFill/>
                    </a:lnL>
                    <a:lnR>
                      <a:noFill/>
                    </a:lnR>
                    <a:lnT>
                      <a:noFill/>
                    </a:lnT>
                    <a:lnB>
                      <a:noFill/>
                    </a:lnB>
                  </a:tcPr>
                </a:tc>
                <a:tc>
                  <a:txBody>
                    <a:bodyPr/>
                    <a:lstStyle/>
                    <a:p>
                      <a:r>
                        <a:rPr lang="en-US" sz="1800"/>
                        <a:t>10</a:t>
                      </a:r>
                    </a:p>
                  </a:txBody>
                  <a:tcPr marL="90653" marR="90653" marT="45326" marB="45326" anchor="ctr">
                    <a:lnL>
                      <a:noFill/>
                    </a:lnL>
                    <a:lnR>
                      <a:noFill/>
                    </a:lnR>
                    <a:lnT>
                      <a:noFill/>
                    </a:lnT>
                    <a:lnB>
                      <a:noFill/>
                    </a:lnB>
                  </a:tcPr>
                </a:tc>
                <a:extLst>
                  <a:ext uri="{0D108BD9-81ED-4DB2-BD59-A6C34878D82A}">
                    <a16:rowId xmlns:a16="http://schemas.microsoft.com/office/drawing/2014/main" val="1056000095"/>
                  </a:ext>
                </a:extLst>
              </a:tr>
              <a:tr h="362611">
                <a:tc>
                  <a:txBody>
                    <a:bodyPr/>
                    <a:lstStyle/>
                    <a:p>
                      <a:r>
                        <a:rPr lang="en-US" sz="1800"/>
                        <a:t>OTHER: Post-Natal/ Non-Congenital</a:t>
                      </a:r>
                    </a:p>
                  </a:txBody>
                  <a:tcPr marL="90653" marR="90653" marT="45326" marB="45326" anchor="ctr">
                    <a:lnL>
                      <a:noFill/>
                    </a:lnL>
                    <a:lnR>
                      <a:noFill/>
                    </a:lnR>
                    <a:lnT>
                      <a:noFill/>
                    </a:lnT>
                    <a:lnB>
                      <a:noFill/>
                    </a:lnB>
                  </a:tcPr>
                </a:tc>
                <a:tc>
                  <a:txBody>
                    <a:bodyPr/>
                    <a:lstStyle/>
                    <a:p>
                      <a:r>
                        <a:rPr lang="en-US" sz="1800"/>
                        <a:t>399</a:t>
                      </a:r>
                    </a:p>
                  </a:txBody>
                  <a:tcPr marL="90653" marR="90653" marT="45326" marB="45326" anchor="ctr">
                    <a:lnL>
                      <a:noFill/>
                    </a:lnL>
                    <a:lnR>
                      <a:noFill/>
                    </a:lnR>
                    <a:lnT>
                      <a:noFill/>
                    </a:lnT>
                    <a:lnB>
                      <a:noFill/>
                    </a:lnB>
                  </a:tcPr>
                </a:tc>
                <a:extLst>
                  <a:ext uri="{0D108BD9-81ED-4DB2-BD59-A6C34878D82A}">
                    <a16:rowId xmlns:a16="http://schemas.microsoft.com/office/drawing/2014/main" val="1136366846"/>
                  </a:ext>
                </a:extLst>
              </a:tr>
              <a:tr h="362611">
                <a:tc>
                  <a:txBody>
                    <a:bodyPr/>
                    <a:lstStyle/>
                    <a:p>
                      <a:r>
                        <a:rPr lang="en-US" sz="1800" b="1"/>
                        <a:t>Complication of Prematurity</a:t>
                      </a:r>
                      <a:endParaRPr lang="en-US" sz="1800"/>
                    </a:p>
                  </a:txBody>
                  <a:tcPr marL="90653" marR="90653" marT="45326" marB="45326" anchor="ctr">
                    <a:lnL>
                      <a:noFill/>
                    </a:lnL>
                    <a:lnR>
                      <a:noFill/>
                    </a:lnR>
                    <a:lnT>
                      <a:noFill/>
                    </a:lnT>
                    <a:lnB>
                      <a:noFill/>
                    </a:lnB>
                  </a:tcPr>
                </a:tc>
                <a:tc>
                  <a:txBody>
                    <a:bodyPr/>
                    <a:lstStyle/>
                    <a:p>
                      <a:r>
                        <a:rPr lang="en-US" sz="1800" b="1"/>
                        <a:t>1028</a:t>
                      </a:r>
                      <a:endParaRPr lang="en-US" sz="1800"/>
                    </a:p>
                  </a:txBody>
                  <a:tcPr marL="90653" marR="90653" marT="45326" marB="45326" anchor="ctr">
                    <a:lnL>
                      <a:noFill/>
                    </a:lnL>
                    <a:lnR>
                      <a:noFill/>
                    </a:lnR>
                    <a:lnT>
                      <a:noFill/>
                    </a:lnT>
                    <a:lnB>
                      <a:noFill/>
                    </a:lnB>
                  </a:tcPr>
                </a:tc>
                <a:extLst>
                  <a:ext uri="{0D108BD9-81ED-4DB2-BD59-A6C34878D82A}">
                    <a16:rowId xmlns:a16="http://schemas.microsoft.com/office/drawing/2014/main" val="998257807"/>
                  </a:ext>
                </a:extLst>
              </a:tr>
              <a:tr h="362611">
                <a:tc>
                  <a:txBody>
                    <a:bodyPr/>
                    <a:lstStyle/>
                    <a:p>
                      <a:r>
                        <a:rPr lang="en-US" sz="1800" b="1"/>
                        <a:t>No Determination of Etiology</a:t>
                      </a:r>
                      <a:endParaRPr lang="en-US" sz="1800"/>
                    </a:p>
                  </a:txBody>
                  <a:tcPr marL="90653" marR="90653" marT="45326" marB="45326" anchor="ctr">
                    <a:lnL>
                      <a:noFill/>
                    </a:lnL>
                    <a:lnR>
                      <a:noFill/>
                    </a:lnR>
                    <a:lnT>
                      <a:noFill/>
                    </a:lnT>
                    <a:lnB>
                      <a:noFill/>
                    </a:lnB>
                  </a:tcPr>
                </a:tc>
                <a:tc>
                  <a:txBody>
                    <a:bodyPr/>
                    <a:lstStyle/>
                    <a:p>
                      <a:r>
                        <a:rPr lang="en-US" sz="1800" b="1" dirty="0"/>
                        <a:t>1814</a:t>
                      </a:r>
                      <a:endParaRPr lang="en-US" sz="1800" dirty="0"/>
                    </a:p>
                  </a:txBody>
                  <a:tcPr marL="90653" marR="90653" marT="45326" marB="45326" anchor="ctr">
                    <a:lnL>
                      <a:noFill/>
                    </a:lnL>
                    <a:lnR>
                      <a:noFill/>
                    </a:lnR>
                    <a:lnT>
                      <a:noFill/>
                    </a:lnT>
                    <a:lnB>
                      <a:noFill/>
                    </a:lnB>
                  </a:tcPr>
                </a:tc>
                <a:extLst>
                  <a:ext uri="{0D108BD9-81ED-4DB2-BD59-A6C34878D82A}">
                    <a16:rowId xmlns:a16="http://schemas.microsoft.com/office/drawing/2014/main" val="1773856218"/>
                  </a:ext>
                </a:extLst>
              </a:tr>
            </a:tbl>
          </a:graphicData>
        </a:graphic>
      </p:graphicFrame>
    </p:spTree>
    <p:extLst>
      <p:ext uri="{BB962C8B-B14F-4D97-AF65-F5344CB8AC3E}">
        <p14:creationId xmlns:p14="http://schemas.microsoft.com/office/powerpoint/2010/main" val="6338119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8517-86CA-4121-964A-A254C1105227}"/>
              </a:ext>
            </a:extLst>
          </p:cNvPr>
          <p:cNvSpPr>
            <a:spLocks noGrp="1"/>
          </p:cNvSpPr>
          <p:nvPr>
            <p:ph type="title"/>
          </p:nvPr>
        </p:nvSpPr>
        <p:spPr>
          <a:xfrm>
            <a:off x="838200" y="365125"/>
            <a:ext cx="10515600" cy="819863"/>
          </a:xfrm>
        </p:spPr>
        <p:txBody>
          <a:bodyPr/>
          <a:lstStyle/>
          <a:p>
            <a:r>
              <a:rPr lang="en-US" dirty="0"/>
              <a:t>EVALUATION</a:t>
            </a:r>
          </a:p>
        </p:txBody>
      </p:sp>
      <p:sp>
        <p:nvSpPr>
          <p:cNvPr id="3" name="Content Placeholder 2">
            <a:extLst>
              <a:ext uri="{FF2B5EF4-FFF2-40B4-BE49-F238E27FC236}">
                <a16:creationId xmlns:a16="http://schemas.microsoft.com/office/drawing/2014/main" id="{976E969C-7BF8-405A-9926-EEF2EC979255}"/>
              </a:ext>
            </a:extLst>
          </p:cNvPr>
          <p:cNvSpPr>
            <a:spLocks noGrp="1"/>
          </p:cNvSpPr>
          <p:nvPr>
            <p:ph idx="1"/>
          </p:nvPr>
        </p:nvSpPr>
        <p:spPr>
          <a:xfrm>
            <a:off x="838200" y="1343608"/>
            <a:ext cx="10515600" cy="4833355"/>
          </a:xfrm>
        </p:spPr>
        <p:txBody>
          <a:bodyPr>
            <a:normAutofit/>
          </a:bodyPr>
          <a:lstStyle/>
          <a:p>
            <a:r>
              <a:rPr lang="en-US" dirty="0"/>
              <a:t>Please take a minute to respond to the evaluation:</a:t>
            </a:r>
          </a:p>
          <a:p>
            <a:r>
              <a:rPr lang="en-US" dirty="0"/>
              <a:t>4- High Quality/Relevance               3-Good                  2- Fair          1-Poor </a:t>
            </a:r>
          </a:p>
          <a:p>
            <a:r>
              <a:rPr lang="en-US" dirty="0"/>
              <a:t> The presenter was knowledgeable on the topic</a:t>
            </a:r>
          </a:p>
          <a:p>
            <a:r>
              <a:rPr lang="en-US" dirty="0"/>
              <a:t>The webinar content will be useful to me in working with students</a:t>
            </a:r>
          </a:p>
          <a:p>
            <a:r>
              <a:rPr lang="en-US" dirty="0"/>
              <a:t>I have reconsidered the abilities of students who are DB based on the webinar</a:t>
            </a:r>
          </a:p>
          <a:p>
            <a:r>
              <a:rPr lang="en-US" dirty="0"/>
              <a:t>The webinar was an effective method of providing the information</a:t>
            </a:r>
          </a:p>
          <a:p>
            <a:r>
              <a:rPr lang="en-US" dirty="0"/>
              <a:t>One hour was the right amount of time for this topic</a:t>
            </a:r>
          </a:p>
          <a:p>
            <a:r>
              <a:rPr lang="en-US" dirty="0"/>
              <a:t>Comments: </a:t>
            </a:r>
          </a:p>
          <a:p>
            <a:endParaRPr lang="en-US" dirty="0"/>
          </a:p>
        </p:txBody>
      </p:sp>
    </p:spTree>
    <p:extLst>
      <p:ext uri="{BB962C8B-B14F-4D97-AF65-F5344CB8AC3E}">
        <p14:creationId xmlns:p14="http://schemas.microsoft.com/office/powerpoint/2010/main" val="15834630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04708-009B-4097-BC9E-5D0CBFCDE9D3}"/>
              </a:ext>
            </a:extLst>
          </p:cNvPr>
          <p:cNvSpPr>
            <a:spLocks noGrp="1"/>
          </p:cNvSpPr>
          <p:nvPr>
            <p:ph type="title"/>
          </p:nvPr>
        </p:nvSpPr>
        <p:spPr/>
        <p:txBody>
          <a:bodyPr/>
          <a:lstStyle/>
          <a:p>
            <a:r>
              <a:rPr lang="en-US" dirty="0"/>
              <a:t>Submit answers and evaluation to:</a:t>
            </a:r>
          </a:p>
        </p:txBody>
      </p:sp>
      <p:sp>
        <p:nvSpPr>
          <p:cNvPr id="3" name="Content Placeholder 2">
            <a:extLst>
              <a:ext uri="{FF2B5EF4-FFF2-40B4-BE49-F238E27FC236}">
                <a16:creationId xmlns:a16="http://schemas.microsoft.com/office/drawing/2014/main" id="{4E93B36A-0948-4CAC-8F04-23EC6EDE41C2}"/>
              </a:ext>
            </a:extLst>
          </p:cNvPr>
          <p:cNvSpPr>
            <a:spLocks noGrp="1"/>
          </p:cNvSpPr>
          <p:nvPr>
            <p:ph idx="1"/>
          </p:nvPr>
        </p:nvSpPr>
        <p:spPr/>
        <p:txBody>
          <a:bodyPr/>
          <a:lstStyle/>
          <a:p>
            <a:r>
              <a:rPr lang="en-US" dirty="0">
                <a:hlinkClick r:id="rId2"/>
              </a:rPr>
              <a:t>Dorothy.Snyder@dpi.nc.gov</a:t>
            </a:r>
            <a:endParaRPr lang="en-US" dirty="0"/>
          </a:p>
          <a:p>
            <a:endParaRPr lang="en-US" dirty="0"/>
          </a:p>
          <a:p>
            <a:r>
              <a:rPr lang="en-US" dirty="0"/>
              <a:t>Thank you for participating in this webinar series.</a:t>
            </a:r>
          </a:p>
        </p:txBody>
      </p:sp>
    </p:spTree>
    <p:extLst>
      <p:ext uri="{BB962C8B-B14F-4D97-AF65-F5344CB8AC3E}">
        <p14:creationId xmlns:p14="http://schemas.microsoft.com/office/powerpoint/2010/main" val="4178749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69EBA-5F4D-4F71-A80A-180B45976BE3}"/>
              </a:ext>
            </a:extLst>
          </p:cNvPr>
          <p:cNvSpPr>
            <a:spLocks noGrp="1"/>
          </p:cNvSpPr>
          <p:nvPr>
            <p:ph type="title"/>
          </p:nvPr>
        </p:nvSpPr>
        <p:spPr/>
        <p:txBody>
          <a:bodyPr/>
          <a:lstStyle/>
          <a:p>
            <a:r>
              <a:rPr lang="en-US" dirty="0"/>
              <a:t>What is an etiology?</a:t>
            </a:r>
          </a:p>
        </p:txBody>
      </p:sp>
      <p:sp>
        <p:nvSpPr>
          <p:cNvPr id="3" name="Content Placeholder 2">
            <a:extLst>
              <a:ext uri="{FF2B5EF4-FFF2-40B4-BE49-F238E27FC236}">
                <a16:creationId xmlns:a16="http://schemas.microsoft.com/office/drawing/2014/main" id="{CC445F21-0902-422A-B12C-B2354F8FF874}"/>
              </a:ext>
            </a:extLst>
          </p:cNvPr>
          <p:cNvSpPr>
            <a:spLocks noGrp="1"/>
          </p:cNvSpPr>
          <p:nvPr>
            <p:ph idx="1"/>
          </p:nvPr>
        </p:nvSpPr>
        <p:spPr/>
        <p:txBody>
          <a:bodyPr/>
          <a:lstStyle/>
          <a:p>
            <a:r>
              <a:rPr lang="en-US" dirty="0"/>
              <a:t>Study of etiology is ancient – China, Greece, and Rome</a:t>
            </a:r>
          </a:p>
          <a:p>
            <a:r>
              <a:rPr lang="en-US" dirty="0"/>
              <a:t>Etiology – the study of causes</a:t>
            </a:r>
          </a:p>
          <a:p>
            <a:r>
              <a:rPr lang="en-US" dirty="0"/>
              <a:t>Used in anthropology and physics</a:t>
            </a:r>
          </a:p>
          <a:p>
            <a:r>
              <a:rPr lang="en-US" dirty="0"/>
              <a:t>Most commonly used in the medical world</a:t>
            </a:r>
          </a:p>
          <a:p>
            <a:endParaRPr lang="en-US" dirty="0"/>
          </a:p>
          <a:p>
            <a:endParaRPr lang="en-US" dirty="0"/>
          </a:p>
          <a:p>
            <a:endParaRPr lang="en-US" dirty="0"/>
          </a:p>
          <a:p>
            <a:pPr algn="r"/>
            <a:r>
              <a:rPr lang="en-US" sz="2400" dirty="0"/>
              <a:t>http://www.wisegeek.com/what-is-etiology.htm</a:t>
            </a:r>
          </a:p>
        </p:txBody>
      </p:sp>
    </p:spTree>
    <p:extLst>
      <p:ext uri="{BB962C8B-B14F-4D97-AF65-F5344CB8AC3E}">
        <p14:creationId xmlns:p14="http://schemas.microsoft.com/office/powerpoint/2010/main" val="380542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5152E-1832-4DFD-9B78-9E93C4B57897}"/>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Why is important to know the etiology?</a:t>
            </a:r>
          </a:p>
        </p:txBody>
      </p:sp>
      <p:sp>
        <p:nvSpPr>
          <p:cNvPr id="3" name="Content Placeholder 2">
            <a:extLst>
              <a:ext uri="{FF2B5EF4-FFF2-40B4-BE49-F238E27FC236}">
                <a16:creationId xmlns:a16="http://schemas.microsoft.com/office/drawing/2014/main" id="{24704B68-2282-4071-AEDB-4D538122BF99}"/>
              </a:ext>
            </a:extLst>
          </p:cNvPr>
          <p:cNvSpPr>
            <a:spLocks noGrp="1"/>
          </p:cNvSpPr>
          <p:nvPr>
            <p:ph idx="1"/>
          </p:nvPr>
        </p:nvSpPr>
        <p:spPr/>
        <p:txBody>
          <a:bodyPr>
            <a:normAutofit/>
          </a:bodyPr>
          <a:lstStyle/>
          <a:p>
            <a:r>
              <a:rPr lang="en-US" sz="3500" dirty="0">
                <a:latin typeface="Arial" panose="020B0604020202020204" pitchFamily="34" charset="0"/>
                <a:cs typeface="Arial" panose="020B0604020202020204" pitchFamily="34" charset="0"/>
              </a:rPr>
              <a:t>Important in treating the person </a:t>
            </a:r>
          </a:p>
          <a:p>
            <a:r>
              <a:rPr lang="en-US" sz="3500" dirty="0">
                <a:latin typeface="Arial" panose="020B0604020202020204" pitchFamily="34" charset="0"/>
                <a:cs typeface="Arial" panose="020B0604020202020204" pitchFamily="34" charset="0"/>
              </a:rPr>
              <a:t>Easier to treat when you know the cause</a:t>
            </a:r>
          </a:p>
          <a:p>
            <a:r>
              <a:rPr lang="en-US" sz="3500" dirty="0">
                <a:latin typeface="Arial" panose="020B0604020202020204" pitchFamily="34" charset="0"/>
                <a:cs typeface="Arial" panose="020B0604020202020204" pitchFamily="34" charset="0"/>
              </a:rPr>
              <a:t>Unknown/Undetermined </a:t>
            </a:r>
          </a:p>
          <a:p>
            <a:pPr lvl="1"/>
            <a:r>
              <a:rPr lang="en-US" sz="3500" dirty="0">
                <a:latin typeface="Arial" panose="020B0604020202020204" pitchFamily="34" charset="0"/>
                <a:cs typeface="Arial" panose="020B0604020202020204" pitchFamily="34" charset="0"/>
              </a:rPr>
              <a:t> Not sure of changes in health status</a:t>
            </a:r>
          </a:p>
          <a:p>
            <a:pPr lvl="1"/>
            <a:r>
              <a:rPr lang="en-US" sz="3500" dirty="0">
                <a:latin typeface="Arial" panose="020B0604020202020204" pitchFamily="34" charset="0"/>
                <a:cs typeface="Arial" panose="020B0604020202020204" pitchFamily="34" charset="0"/>
              </a:rPr>
              <a:t>Try a variety of instruction techniques to find what works</a:t>
            </a:r>
          </a:p>
          <a:p>
            <a:pPr lvl="1"/>
            <a:r>
              <a:rPr lang="en-US" sz="3500" dirty="0">
                <a:latin typeface="Arial" panose="020B0604020202020204" pitchFamily="34" charset="0"/>
                <a:cs typeface="Arial" panose="020B0604020202020204" pitchFamily="34" charset="0"/>
              </a:rPr>
              <a:t>Lack of informational literature </a:t>
            </a:r>
          </a:p>
          <a:p>
            <a:pPr lvl="1" algn="r"/>
            <a:r>
              <a:rPr lang="en-US" dirty="0">
                <a:latin typeface="Arial" panose="020B0604020202020204" pitchFamily="34" charset="0"/>
                <a:cs typeface="Arial" panose="020B0604020202020204" pitchFamily="34" charset="0"/>
              </a:rPr>
              <a:t>http://www.wisegeek.com/what-is-etiology.htm</a:t>
            </a:r>
          </a:p>
          <a:p>
            <a:endParaRPr lang="en-US" sz="8000" dirty="0">
              <a:latin typeface="Arial" panose="020B0604020202020204" pitchFamily="34" charset="0"/>
              <a:cs typeface="Arial" panose="020B0604020202020204" pitchFamily="34" charset="0"/>
            </a:endParaRPr>
          </a:p>
          <a:p>
            <a:endParaRPr lang="en-US" sz="5900" dirty="0"/>
          </a:p>
          <a:p>
            <a:endParaRPr lang="en-US" sz="59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53609422"/>
      </p:ext>
    </p:extLst>
  </p:cSld>
  <p:clrMapOvr>
    <a:masterClrMapping/>
  </p:clrMapOvr>
</p:sld>
</file>

<file path=ppt/theme/theme1.xml><?xml version="1.0" encoding="utf-8"?>
<a:theme xmlns:a="http://schemas.openxmlformats.org/drawingml/2006/main" name="Office Theme">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1778</TotalTime>
  <Words>3550</Words>
  <Application>Microsoft Office PowerPoint</Application>
  <PresentationFormat>Widescreen</PresentationFormat>
  <Paragraphs>578</Paragraphs>
  <Slides>71</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Calibri</vt:lpstr>
      <vt:lpstr>Calibri Light</vt:lpstr>
      <vt:lpstr>Cambria Math</vt:lpstr>
      <vt:lpstr>Times New Roman</vt:lpstr>
      <vt:lpstr>Office Theme</vt:lpstr>
      <vt:lpstr>ETIOLOGIES and DEAF-BLINDNESS</vt:lpstr>
      <vt:lpstr>Vision and hearing</vt:lpstr>
      <vt:lpstr>Common Causes</vt:lpstr>
      <vt:lpstr>NC Annual Child Count</vt:lpstr>
      <vt:lpstr>Hereditary Syndromes and Disorders</vt:lpstr>
      <vt:lpstr>Pre Natal Congenital Complications</vt:lpstr>
      <vt:lpstr>Post Natal Non-Congenital Complications</vt:lpstr>
      <vt:lpstr>What is an etiology?</vt:lpstr>
      <vt:lpstr>Why is important to know the etiology?</vt:lpstr>
      <vt:lpstr>Complications of Prematurity</vt:lpstr>
      <vt:lpstr>General Information</vt:lpstr>
      <vt:lpstr>Short Term Complications</vt:lpstr>
      <vt:lpstr>Long Term Complications</vt:lpstr>
      <vt:lpstr>Prematurity and vision and hearing loss </vt:lpstr>
      <vt:lpstr>PowerPoint Presentation</vt:lpstr>
      <vt:lpstr>PowerPoint Presentation</vt:lpstr>
      <vt:lpstr>Retinopathy of Prematurity (ROP)</vt:lpstr>
      <vt:lpstr>Vision</vt:lpstr>
      <vt:lpstr>PowerPoint Presentation</vt:lpstr>
      <vt:lpstr>PowerPoint Presentation</vt:lpstr>
      <vt:lpstr>Adaptations/Considerations</vt:lpstr>
      <vt:lpstr>Communication</vt:lpstr>
      <vt:lpstr>The Premature child goes to school </vt:lpstr>
      <vt:lpstr>RESOURCES ROP</vt:lpstr>
      <vt:lpstr>Resources - ROP</vt:lpstr>
      <vt:lpstr>USHER SYNDROME</vt:lpstr>
      <vt:lpstr> Usher Syndrome</vt:lpstr>
      <vt:lpstr>Usher Syndrome Type I</vt:lpstr>
      <vt:lpstr>Type I  Implications</vt:lpstr>
      <vt:lpstr>Usher Syndrome Type 2</vt:lpstr>
      <vt:lpstr>Type II Implications</vt:lpstr>
      <vt:lpstr>Usher Syndrome Type III</vt:lpstr>
      <vt:lpstr>Audiograms</vt:lpstr>
      <vt:lpstr>Audiogram – Type I – Check copyright</vt:lpstr>
      <vt:lpstr>Type II</vt:lpstr>
      <vt:lpstr>Audiogram Type III</vt:lpstr>
      <vt:lpstr>Retinitis Pigmentosa (RP)</vt:lpstr>
      <vt:lpstr>RP Symptoms</vt:lpstr>
      <vt:lpstr>When it is not Usher’s Syndrome</vt:lpstr>
      <vt:lpstr>Usher Screening- Back in the day . . . .</vt:lpstr>
      <vt:lpstr>Students who passed</vt:lpstr>
      <vt:lpstr>Students who failed US screening</vt:lpstr>
      <vt:lpstr>Classroom implications </vt:lpstr>
      <vt:lpstr>Travel - Inside</vt:lpstr>
      <vt:lpstr>Travel - Outside</vt:lpstr>
      <vt:lpstr>Label the rooms</vt:lpstr>
      <vt:lpstr>Materials</vt:lpstr>
      <vt:lpstr>TESTS to identify RP</vt:lpstr>
      <vt:lpstr>Electronystagmography (ENG) </vt:lpstr>
      <vt:lpstr>PowerPoint Presentation</vt:lpstr>
      <vt:lpstr>PowerPoint Presentation</vt:lpstr>
      <vt:lpstr>Communication</vt:lpstr>
      <vt:lpstr>PowerPoint Presentation</vt:lpstr>
      <vt:lpstr>Adjustment - Family </vt:lpstr>
      <vt:lpstr>Adjustment - student</vt:lpstr>
      <vt:lpstr>Time</vt:lpstr>
      <vt:lpstr>Resources – Usher’s Syndrome</vt:lpstr>
      <vt:lpstr>Cytomegalovirus (CMV)</vt:lpstr>
      <vt:lpstr>General Information</vt:lpstr>
      <vt:lpstr>CMV transmission</vt:lpstr>
      <vt:lpstr>Babies</vt:lpstr>
      <vt:lpstr>Signs and Symptoms – At birth</vt:lpstr>
      <vt:lpstr>Signs and Symptoms – Long term</vt:lpstr>
      <vt:lpstr>Treatment</vt:lpstr>
      <vt:lpstr>Educational Consideration</vt:lpstr>
      <vt:lpstr>CMV in North Carolina</vt:lpstr>
      <vt:lpstr>CMV Resources</vt:lpstr>
      <vt:lpstr>CEUs</vt:lpstr>
      <vt:lpstr>QUESTIONS </vt:lpstr>
      <vt:lpstr>EVALUATION</vt:lpstr>
      <vt:lpstr>Submit answers and evaluation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ETIOLOGIES and DEAF-BLINDNESS</dc:title>
  <dc:creator>Dorothy Snyder</dc:creator>
  <cp:lastModifiedBy>Dorothy Snyder</cp:lastModifiedBy>
  <cp:revision>113</cp:revision>
  <cp:lastPrinted>2018-04-11T18:46:59Z</cp:lastPrinted>
  <dcterms:created xsi:type="dcterms:W3CDTF">2018-02-19T19:52:30Z</dcterms:created>
  <dcterms:modified xsi:type="dcterms:W3CDTF">2018-04-11T20:35:13Z</dcterms:modified>
</cp:coreProperties>
</file>