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90" r:id="rId3"/>
    <p:sldId id="291" r:id="rId4"/>
    <p:sldId id="292" r:id="rId5"/>
    <p:sldId id="299" r:id="rId6"/>
    <p:sldId id="271" r:id="rId7"/>
    <p:sldId id="288" r:id="rId8"/>
    <p:sldId id="302" r:id="rId9"/>
    <p:sldId id="260" r:id="rId10"/>
    <p:sldId id="257" r:id="rId11"/>
    <p:sldId id="258" r:id="rId12"/>
    <p:sldId id="259" r:id="rId13"/>
    <p:sldId id="300" r:id="rId14"/>
    <p:sldId id="294" r:id="rId15"/>
    <p:sldId id="295" r:id="rId16"/>
    <p:sldId id="273" r:id="rId17"/>
    <p:sldId id="261" r:id="rId18"/>
    <p:sldId id="296" r:id="rId19"/>
    <p:sldId id="262" r:id="rId20"/>
    <p:sldId id="311" r:id="rId21"/>
    <p:sldId id="265" r:id="rId22"/>
    <p:sldId id="304" r:id="rId23"/>
    <p:sldId id="303" r:id="rId24"/>
    <p:sldId id="305" r:id="rId25"/>
    <p:sldId id="267" r:id="rId26"/>
    <p:sldId id="280" r:id="rId27"/>
    <p:sldId id="281" r:id="rId28"/>
    <p:sldId id="282" r:id="rId29"/>
    <p:sldId id="307" r:id="rId30"/>
    <p:sldId id="293" r:id="rId31"/>
    <p:sldId id="275" r:id="rId32"/>
    <p:sldId id="310" r:id="rId33"/>
    <p:sldId id="276" r:id="rId34"/>
    <p:sldId id="277" r:id="rId35"/>
    <p:sldId id="278" r:id="rId36"/>
    <p:sldId id="279" r:id="rId37"/>
    <p:sldId id="308" r:id="rId38"/>
    <p:sldId id="284" r:id="rId39"/>
    <p:sldId id="306" r:id="rId40"/>
    <p:sldId id="263" r:id="rId41"/>
    <p:sldId id="268" r:id="rId42"/>
    <p:sldId id="309" r:id="rId43"/>
    <p:sldId id="285" r:id="rId44"/>
    <p:sldId id="286" r:id="rId45"/>
    <p:sldId id="298" r:id="rId46"/>
    <p:sldId id="297" r:id="rId47"/>
    <p:sldId id="266" r:id="rId48"/>
    <p:sldId id="301" r:id="rId49"/>
    <p:sldId id="274" r:id="rId50"/>
    <p:sldId id="289" r:id="rId51"/>
    <p:sldId id="312" r:id="rId52"/>
    <p:sldId id="313" r:id="rId53"/>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Snyder" initials="DS" lastIdx="2" clrIdx="0">
    <p:extLst>
      <p:ext uri="{19B8F6BF-5375-455C-9EA6-DF929625EA0E}">
        <p15:presenceInfo xmlns:p15="http://schemas.microsoft.com/office/powerpoint/2012/main" userId="Dorothy Sny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82" d="100"/>
          <a:sy n="82" d="100"/>
        </p:scale>
        <p:origin x="69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53293-F294-4439-9995-EDB50456250E}" type="doc">
      <dgm:prSet loTypeId="urn:microsoft.com/office/officeart/2005/8/layout/radial3" loCatId="relationship" qsTypeId="urn:microsoft.com/office/officeart/2005/8/quickstyle/simple3" qsCatId="simple" csTypeId="urn:microsoft.com/office/officeart/2005/8/colors/accent6_5" csCatId="accent6" phldr="1"/>
      <dgm:spPr/>
      <dgm:t>
        <a:bodyPr/>
        <a:lstStyle/>
        <a:p>
          <a:endParaRPr lang="en-US"/>
        </a:p>
      </dgm:t>
    </dgm:pt>
    <dgm:pt modelId="{C3D9E1FC-FBE8-4C40-9E8A-1DB5874308DA}">
      <dgm:prSet phldrT="[Text]"/>
      <dgm:spPr>
        <a:xfrm>
          <a:off x="4050983" y="968852"/>
          <a:ext cx="2413632" cy="2413632"/>
        </a:xfrm>
        <a:prstGeom prst="ellipse">
          <a:avLst/>
        </a:prstGeom>
        <a:gradFill rotWithShape="0">
          <a:gsLst>
            <a:gs pos="0">
              <a:srgbClr val="8AB98A">
                <a:shade val="80000"/>
                <a:alpha val="50000"/>
                <a:hueOff val="0"/>
                <a:satOff val="0"/>
                <a:lumOff val="0"/>
                <a:alphaOff val="0"/>
                <a:tint val="50000"/>
                <a:satMod val="300000"/>
              </a:srgbClr>
            </a:gs>
            <a:gs pos="35000">
              <a:srgbClr val="8AB98A">
                <a:shade val="80000"/>
                <a:alpha val="50000"/>
                <a:hueOff val="0"/>
                <a:satOff val="0"/>
                <a:lumOff val="0"/>
                <a:alphaOff val="0"/>
                <a:tint val="37000"/>
                <a:satMod val="300000"/>
              </a:srgbClr>
            </a:gs>
            <a:gs pos="100000">
              <a:srgbClr val="8AB98A">
                <a:shade val="80000"/>
                <a:alpha val="50000"/>
                <a:hueOff val="0"/>
                <a:satOff val="0"/>
                <a:lumOff val="0"/>
                <a:alphaOff val="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General Supervision</a:t>
          </a:r>
        </a:p>
      </dgm:t>
    </dgm:pt>
    <dgm:pt modelId="{0ACB7294-189E-48EE-AEA6-60772482F1EC}" type="parTrans" cxnId="{2AB0C3AE-E3F1-4C13-8E38-3FB2A7D49D9B}">
      <dgm:prSet/>
      <dgm:spPr/>
      <dgm:t>
        <a:bodyPr/>
        <a:lstStyle/>
        <a:p>
          <a:endParaRPr lang="en-US"/>
        </a:p>
      </dgm:t>
    </dgm:pt>
    <dgm:pt modelId="{A60242B8-89A7-4701-BF8D-0CC4DE18A1E6}" type="sibTrans" cxnId="{2AB0C3AE-E3F1-4C13-8E38-3FB2A7D49D9B}">
      <dgm:prSet/>
      <dgm:spPr/>
      <dgm:t>
        <a:bodyPr/>
        <a:lstStyle/>
        <a:p>
          <a:endParaRPr lang="en-US"/>
        </a:p>
      </dgm:t>
    </dgm:pt>
    <dgm:pt modelId="{4CBD3596-A1F2-4BCF-A282-96129CC695AD}">
      <dgm:prSet phldrT="[Text]"/>
      <dgm:spPr>
        <a:xfrm>
          <a:off x="4654391" y="430"/>
          <a:ext cx="1206816" cy="1206816"/>
        </a:xfrm>
        <a:prstGeom prst="ellipse">
          <a:avLst/>
        </a:prstGeom>
        <a:gradFill rotWithShape="0">
          <a:gsLst>
            <a:gs pos="0">
              <a:srgbClr val="8AB98A">
                <a:shade val="80000"/>
                <a:alpha val="50000"/>
                <a:hueOff val="0"/>
                <a:satOff val="688"/>
                <a:lumOff val="764"/>
                <a:alphaOff val="3750"/>
                <a:tint val="50000"/>
                <a:satMod val="300000"/>
              </a:srgbClr>
            </a:gs>
            <a:gs pos="35000">
              <a:srgbClr val="8AB98A">
                <a:shade val="80000"/>
                <a:alpha val="50000"/>
                <a:hueOff val="0"/>
                <a:satOff val="688"/>
                <a:lumOff val="764"/>
                <a:alphaOff val="3750"/>
                <a:tint val="37000"/>
                <a:satMod val="300000"/>
              </a:srgbClr>
            </a:gs>
            <a:gs pos="100000">
              <a:srgbClr val="8AB98A">
                <a:shade val="80000"/>
                <a:alpha val="50000"/>
                <a:hueOff val="0"/>
                <a:satOff val="688"/>
                <a:lumOff val="764"/>
                <a:alphaOff val="375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SPP/APR</a:t>
          </a:r>
        </a:p>
      </dgm:t>
    </dgm:pt>
    <dgm:pt modelId="{4388D210-5058-4E0B-8234-A36246CEB925}" type="parTrans" cxnId="{F3A8A3D2-BD82-4BB8-BC90-296C14C80FAD}">
      <dgm:prSet/>
      <dgm:spPr/>
      <dgm:t>
        <a:bodyPr/>
        <a:lstStyle/>
        <a:p>
          <a:endParaRPr lang="en-US"/>
        </a:p>
      </dgm:t>
    </dgm:pt>
    <dgm:pt modelId="{8D25D091-6201-4329-98CA-C0DE109EDE34}" type="sibTrans" cxnId="{F3A8A3D2-BD82-4BB8-BC90-296C14C80FAD}">
      <dgm:prSet/>
      <dgm:spPr/>
      <dgm:t>
        <a:bodyPr/>
        <a:lstStyle/>
        <a:p>
          <a:endParaRPr lang="en-US"/>
        </a:p>
      </dgm:t>
    </dgm:pt>
    <dgm:pt modelId="{0F75451D-6A81-436C-B63D-9C1FA7376AD5}">
      <dgm:prSet phldrT="[Text]"/>
      <dgm:spPr>
        <a:xfrm>
          <a:off x="5765843" y="460809"/>
          <a:ext cx="1206816" cy="1206816"/>
        </a:xfrm>
        <a:prstGeom prst="ellipse">
          <a:avLst/>
        </a:prstGeom>
        <a:gradFill rotWithShape="0">
          <a:gsLst>
            <a:gs pos="0">
              <a:srgbClr val="8AB98A">
                <a:shade val="80000"/>
                <a:alpha val="50000"/>
                <a:hueOff val="0"/>
                <a:satOff val="1376"/>
                <a:lumOff val="1528"/>
                <a:alphaOff val="7500"/>
                <a:tint val="50000"/>
                <a:satMod val="300000"/>
              </a:srgbClr>
            </a:gs>
            <a:gs pos="35000">
              <a:srgbClr val="8AB98A">
                <a:shade val="80000"/>
                <a:alpha val="50000"/>
                <a:hueOff val="0"/>
                <a:satOff val="1376"/>
                <a:lumOff val="1528"/>
                <a:alphaOff val="7500"/>
                <a:tint val="37000"/>
                <a:satMod val="300000"/>
              </a:srgbClr>
            </a:gs>
            <a:gs pos="100000">
              <a:srgbClr val="8AB98A">
                <a:shade val="80000"/>
                <a:alpha val="50000"/>
                <a:hueOff val="0"/>
                <a:satOff val="1376"/>
                <a:lumOff val="1528"/>
                <a:alphaOff val="750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Data Collection</a:t>
          </a:r>
        </a:p>
      </dgm:t>
    </dgm:pt>
    <dgm:pt modelId="{6D40AE9E-7A6D-461B-98AA-5D67E25E4768}" type="parTrans" cxnId="{901D110F-2D9A-422A-B8DF-4627FCA1E0CD}">
      <dgm:prSet/>
      <dgm:spPr/>
      <dgm:t>
        <a:bodyPr/>
        <a:lstStyle/>
        <a:p>
          <a:endParaRPr lang="en-US"/>
        </a:p>
      </dgm:t>
    </dgm:pt>
    <dgm:pt modelId="{D804BEBE-7179-42CF-A762-61A7F0D95BD9}" type="sibTrans" cxnId="{901D110F-2D9A-422A-B8DF-4627FCA1E0CD}">
      <dgm:prSet/>
      <dgm:spPr/>
      <dgm:t>
        <a:bodyPr/>
        <a:lstStyle/>
        <a:p>
          <a:endParaRPr lang="en-US"/>
        </a:p>
      </dgm:t>
    </dgm:pt>
    <dgm:pt modelId="{140AB1EC-D6F5-484F-8B7F-C1D7CA411862}">
      <dgm:prSet phldrT="[Text]"/>
      <dgm:spPr>
        <a:xfrm>
          <a:off x="6226221" y="1572260"/>
          <a:ext cx="1206816" cy="1206816"/>
        </a:xfrm>
        <a:prstGeom prst="ellipse">
          <a:avLst/>
        </a:prstGeom>
        <a:gradFill rotWithShape="0">
          <a:gsLst>
            <a:gs pos="0">
              <a:srgbClr val="8AB98A">
                <a:shade val="80000"/>
                <a:alpha val="50000"/>
                <a:hueOff val="0"/>
                <a:satOff val="2064"/>
                <a:lumOff val="2292"/>
                <a:alphaOff val="11250"/>
                <a:tint val="50000"/>
                <a:satMod val="300000"/>
              </a:srgbClr>
            </a:gs>
            <a:gs pos="35000">
              <a:srgbClr val="8AB98A">
                <a:shade val="80000"/>
                <a:alpha val="50000"/>
                <a:hueOff val="0"/>
                <a:satOff val="2064"/>
                <a:lumOff val="2292"/>
                <a:alphaOff val="11250"/>
                <a:tint val="37000"/>
                <a:satMod val="300000"/>
              </a:srgbClr>
            </a:gs>
            <a:gs pos="100000">
              <a:srgbClr val="8AB98A">
                <a:shade val="80000"/>
                <a:alpha val="50000"/>
                <a:hueOff val="0"/>
                <a:satOff val="2064"/>
                <a:lumOff val="2292"/>
                <a:alphaOff val="1125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Dispute Resolution System</a:t>
          </a:r>
        </a:p>
      </dgm:t>
    </dgm:pt>
    <dgm:pt modelId="{390D823A-1DAE-4AB6-96E5-B80A7743B05C}" type="parTrans" cxnId="{63F4A892-01DA-4691-AC9A-454314B08CF9}">
      <dgm:prSet/>
      <dgm:spPr/>
      <dgm:t>
        <a:bodyPr/>
        <a:lstStyle/>
        <a:p>
          <a:endParaRPr lang="en-US"/>
        </a:p>
      </dgm:t>
    </dgm:pt>
    <dgm:pt modelId="{DD422705-2CA6-4F03-A8B7-41CD403BAE98}" type="sibTrans" cxnId="{63F4A892-01DA-4691-AC9A-454314B08CF9}">
      <dgm:prSet/>
      <dgm:spPr/>
      <dgm:t>
        <a:bodyPr/>
        <a:lstStyle/>
        <a:p>
          <a:endParaRPr lang="en-US"/>
        </a:p>
      </dgm:t>
    </dgm:pt>
    <dgm:pt modelId="{7021BB2A-322B-413D-8310-B8F1A4D699C3}">
      <dgm:prSet phldrT="[Text]"/>
      <dgm:spPr>
        <a:xfrm>
          <a:off x="3542940" y="2683712"/>
          <a:ext cx="1206816" cy="1206816"/>
        </a:xfrm>
        <a:prstGeom prst="ellipse">
          <a:avLst/>
        </a:prstGeom>
        <a:gradFill rotWithShape="0">
          <a:gsLst>
            <a:gs pos="0">
              <a:srgbClr val="8AB98A">
                <a:shade val="80000"/>
                <a:alpha val="50000"/>
                <a:hueOff val="0"/>
                <a:satOff val="4127"/>
                <a:lumOff val="4583"/>
                <a:alphaOff val="22500"/>
                <a:tint val="50000"/>
                <a:satMod val="300000"/>
              </a:srgbClr>
            </a:gs>
            <a:gs pos="35000">
              <a:srgbClr val="8AB98A">
                <a:shade val="80000"/>
                <a:alpha val="50000"/>
                <a:hueOff val="0"/>
                <a:satOff val="4127"/>
                <a:lumOff val="4583"/>
                <a:alphaOff val="22500"/>
                <a:tint val="37000"/>
                <a:satMod val="300000"/>
              </a:srgbClr>
            </a:gs>
            <a:gs pos="100000">
              <a:srgbClr val="8AB98A">
                <a:shade val="80000"/>
                <a:alpha val="50000"/>
                <a:hueOff val="0"/>
                <a:satOff val="4127"/>
                <a:lumOff val="4583"/>
                <a:alphaOff val="2250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Improvement, Correction, Incentives, &amp; Sanctions</a:t>
          </a:r>
        </a:p>
      </dgm:t>
    </dgm:pt>
    <dgm:pt modelId="{FA6F0091-E902-4BD5-ACCF-5912EC15CD75}" type="parTrans" cxnId="{00DCFC61-E52A-454D-A32E-D016CC96C9DE}">
      <dgm:prSet/>
      <dgm:spPr/>
      <dgm:t>
        <a:bodyPr/>
        <a:lstStyle/>
        <a:p>
          <a:endParaRPr lang="en-US"/>
        </a:p>
      </dgm:t>
    </dgm:pt>
    <dgm:pt modelId="{BB6E01C1-28A7-4B8B-B576-F67D06737CF6}" type="sibTrans" cxnId="{00DCFC61-E52A-454D-A32E-D016CC96C9DE}">
      <dgm:prSet/>
      <dgm:spPr/>
      <dgm:t>
        <a:bodyPr/>
        <a:lstStyle/>
        <a:p>
          <a:endParaRPr lang="en-US"/>
        </a:p>
      </dgm:t>
    </dgm:pt>
    <dgm:pt modelId="{FF10CD47-4427-44DB-87F9-930FDD795690}">
      <dgm:prSet phldrT="[Text]"/>
      <dgm:spPr>
        <a:xfrm>
          <a:off x="5765843" y="2683712"/>
          <a:ext cx="1206816" cy="1206816"/>
        </a:xfrm>
        <a:prstGeom prst="ellipse">
          <a:avLst/>
        </a:prstGeom>
        <a:gradFill rotWithShape="0">
          <a:gsLst>
            <a:gs pos="0">
              <a:srgbClr val="8AB98A">
                <a:shade val="80000"/>
                <a:alpha val="50000"/>
                <a:hueOff val="0"/>
                <a:satOff val="2752"/>
                <a:lumOff val="3055"/>
                <a:alphaOff val="15000"/>
                <a:tint val="50000"/>
                <a:satMod val="300000"/>
              </a:srgbClr>
            </a:gs>
            <a:gs pos="35000">
              <a:srgbClr val="8AB98A">
                <a:shade val="80000"/>
                <a:alpha val="50000"/>
                <a:hueOff val="0"/>
                <a:satOff val="2752"/>
                <a:lumOff val="3055"/>
                <a:alphaOff val="15000"/>
                <a:tint val="37000"/>
                <a:satMod val="300000"/>
              </a:srgbClr>
            </a:gs>
            <a:gs pos="100000">
              <a:srgbClr val="8AB98A">
                <a:shade val="80000"/>
                <a:alpha val="50000"/>
                <a:hueOff val="0"/>
                <a:satOff val="2752"/>
                <a:lumOff val="3055"/>
                <a:alphaOff val="1500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Policies, Practices and Procedures</a:t>
          </a:r>
        </a:p>
      </dgm:t>
    </dgm:pt>
    <dgm:pt modelId="{D908B107-CDD3-41D0-8743-B88E24C998F5}" type="parTrans" cxnId="{F63FA83A-57AA-493B-A592-8BEA2C45411F}">
      <dgm:prSet/>
      <dgm:spPr/>
      <dgm:t>
        <a:bodyPr/>
        <a:lstStyle/>
        <a:p>
          <a:endParaRPr lang="en-US"/>
        </a:p>
      </dgm:t>
    </dgm:pt>
    <dgm:pt modelId="{F56DF91C-06AA-4783-A58B-762CB8BB29BF}" type="sibTrans" cxnId="{F63FA83A-57AA-493B-A592-8BEA2C45411F}">
      <dgm:prSet/>
      <dgm:spPr/>
      <dgm:t>
        <a:bodyPr/>
        <a:lstStyle/>
        <a:p>
          <a:endParaRPr lang="en-US"/>
        </a:p>
      </dgm:t>
    </dgm:pt>
    <dgm:pt modelId="{F21F29AA-2E64-44F6-B333-A92F31224EC6}">
      <dgm:prSet phldrT="[Text]"/>
      <dgm:spPr>
        <a:xfrm>
          <a:off x="4654391" y="3144090"/>
          <a:ext cx="1206816" cy="1206816"/>
        </a:xfrm>
        <a:prstGeom prst="ellipse">
          <a:avLst/>
        </a:prstGeom>
        <a:gradFill rotWithShape="0">
          <a:gsLst>
            <a:gs pos="0">
              <a:srgbClr val="8AB98A">
                <a:shade val="80000"/>
                <a:alpha val="50000"/>
                <a:hueOff val="0"/>
                <a:satOff val="3439"/>
                <a:lumOff val="3819"/>
                <a:alphaOff val="18750"/>
                <a:tint val="50000"/>
                <a:satMod val="300000"/>
              </a:srgbClr>
            </a:gs>
            <a:gs pos="35000">
              <a:srgbClr val="8AB98A">
                <a:shade val="80000"/>
                <a:alpha val="50000"/>
                <a:hueOff val="0"/>
                <a:satOff val="3439"/>
                <a:lumOff val="3819"/>
                <a:alphaOff val="18750"/>
                <a:tint val="37000"/>
                <a:satMod val="300000"/>
              </a:srgbClr>
            </a:gs>
            <a:gs pos="100000">
              <a:srgbClr val="8AB98A">
                <a:shade val="80000"/>
                <a:alpha val="50000"/>
                <a:hueOff val="0"/>
                <a:satOff val="3439"/>
                <a:lumOff val="3819"/>
                <a:alphaOff val="1875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Monitoring Activities</a:t>
          </a:r>
        </a:p>
      </dgm:t>
    </dgm:pt>
    <dgm:pt modelId="{913F8D46-FF9F-400D-8D09-D7176ACB4F14}" type="parTrans" cxnId="{3BBA7409-E067-46A6-8EF0-34D6DE189709}">
      <dgm:prSet/>
      <dgm:spPr/>
      <dgm:t>
        <a:bodyPr/>
        <a:lstStyle/>
        <a:p>
          <a:endParaRPr lang="en-US"/>
        </a:p>
      </dgm:t>
    </dgm:pt>
    <dgm:pt modelId="{9E6D85F6-3CD7-444C-B000-0DBCC1B5557D}" type="sibTrans" cxnId="{3BBA7409-E067-46A6-8EF0-34D6DE189709}">
      <dgm:prSet/>
      <dgm:spPr/>
      <dgm:t>
        <a:bodyPr/>
        <a:lstStyle/>
        <a:p>
          <a:endParaRPr lang="en-US"/>
        </a:p>
      </dgm:t>
    </dgm:pt>
    <dgm:pt modelId="{2D65B3B1-A50B-4246-AFC1-F796E7313347}">
      <dgm:prSet phldrT="[Text]"/>
      <dgm:spPr>
        <a:xfrm>
          <a:off x="3082561" y="1572260"/>
          <a:ext cx="1206816" cy="1206816"/>
        </a:xfrm>
        <a:prstGeom prst="ellipse">
          <a:avLst/>
        </a:prstGeom>
        <a:gradFill rotWithShape="0">
          <a:gsLst>
            <a:gs pos="0">
              <a:srgbClr val="8AB98A">
                <a:shade val="80000"/>
                <a:alpha val="50000"/>
                <a:hueOff val="0"/>
                <a:satOff val="4815"/>
                <a:lumOff val="5347"/>
                <a:alphaOff val="26250"/>
                <a:tint val="50000"/>
                <a:satMod val="300000"/>
              </a:srgbClr>
            </a:gs>
            <a:gs pos="35000">
              <a:srgbClr val="8AB98A">
                <a:shade val="80000"/>
                <a:alpha val="50000"/>
                <a:hueOff val="0"/>
                <a:satOff val="4815"/>
                <a:lumOff val="5347"/>
                <a:alphaOff val="26250"/>
                <a:tint val="37000"/>
                <a:satMod val="300000"/>
              </a:srgbClr>
            </a:gs>
            <a:gs pos="100000">
              <a:srgbClr val="8AB98A">
                <a:shade val="80000"/>
                <a:alpha val="50000"/>
                <a:hueOff val="0"/>
                <a:satOff val="4815"/>
                <a:lumOff val="5347"/>
                <a:alphaOff val="2625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Targeted Technical Assistance</a:t>
          </a:r>
        </a:p>
      </dgm:t>
    </dgm:pt>
    <dgm:pt modelId="{DA05776D-BB73-45C9-86B0-7820B6A615F9}" type="parTrans" cxnId="{669F737A-17E1-4DB4-B752-A5E1315A2DFB}">
      <dgm:prSet/>
      <dgm:spPr/>
      <dgm:t>
        <a:bodyPr/>
        <a:lstStyle/>
        <a:p>
          <a:endParaRPr lang="en-US"/>
        </a:p>
      </dgm:t>
    </dgm:pt>
    <dgm:pt modelId="{73C508DF-C603-44B1-B24B-59A04C1A970E}" type="sibTrans" cxnId="{669F737A-17E1-4DB4-B752-A5E1315A2DFB}">
      <dgm:prSet/>
      <dgm:spPr/>
      <dgm:t>
        <a:bodyPr/>
        <a:lstStyle/>
        <a:p>
          <a:endParaRPr lang="en-US"/>
        </a:p>
      </dgm:t>
    </dgm:pt>
    <dgm:pt modelId="{AF85A313-D390-4781-9F9C-BF4E9F066292}">
      <dgm:prSet phldrT="[Text]"/>
      <dgm:spPr>
        <a:xfrm>
          <a:off x="3542940" y="460809"/>
          <a:ext cx="1206816" cy="1206816"/>
        </a:xfrm>
        <a:prstGeom prst="ellipse">
          <a:avLst/>
        </a:prstGeom>
        <a:gradFill rotWithShape="0">
          <a:gsLst>
            <a:gs pos="0">
              <a:srgbClr val="8AB98A">
                <a:shade val="80000"/>
                <a:alpha val="50000"/>
                <a:hueOff val="0"/>
                <a:satOff val="5503"/>
                <a:lumOff val="6111"/>
                <a:alphaOff val="30000"/>
                <a:tint val="50000"/>
                <a:satMod val="300000"/>
              </a:srgbClr>
            </a:gs>
            <a:gs pos="35000">
              <a:srgbClr val="8AB98A">
                <a:shade val="80000"/>
                <a:alpha val="50000"/>
                <a:hueOff val="0"/>
                <a:satOff val="5503"/>
                <a:lumOff val="6111"/>
                <a:alphaOff val="30000"/>
                <a:tint val="37000"/>
                <a:satMod val="300000"/>
              </a:srgbClr>
            </a:gs>
            <a:gs pos="100000">
              <a:srgbClr val="8AB98A">
                <a:shade val="80000"/>
                <a:alpha val="50000"/>
                <a:hueOff val="0"/>
                <a:satOff val="5503"/>
                <a:lumOff val="6111"/>
                <a:alphaOff val="30000"/>
                <a:tint val="15000"/>
                <a:satMod val="350000"/>
              </a:srgbClr>
            </a:gs>
          </a:gsLst>
          <a:lin ang="16200000" scaled="1"/>
        </a:gradFill>
        <a:ln>
          <a:noFill/>
        </a:ln>
        <a:effectLst/>
        <a:scene3d>
          <a:camera prst="orthographicFront"/>
          <a:lightRig rig="flat" dir="t"/>
        </a:scene3d>
        <a:sp3d prstMaterial="dkEdge">
          <a:bevelT w="8200" h="38100"/>
        </a:sp3d>
      </dgm:spPr>
      <dgm:t>
        <a:bodyPr/>
        <a:lstStyle/>
        <a:p>
          <a:pPr>
            <a:buNone/>
          </a:pPr>
          <a:r>
            <a:rPr lang="en-US" b="1" dirty="0">
              <a:solidFill>
                <a:srgbClr val="003366"/>
              </a:solidFill>
              <a:latin typeface="Arial"/>
              <a:ea typeface="+mn-ea"/>
              <a:cs typeface="+mn-cs"/>
            </a:rPr>
            <a:t>Fiscal Management</a:t>
          </a:r>
        </a:p>
      </dgm:t>
    </dgm:pt>
    <dgm:pt modelId="{713BAAF2-1612-40EF-98D7-009DE8AD1031}" type="parTrans" cxnId="{F28912AE-4683-4AB7-8C68-582DF5039629}">
      <dgm:prSet/>
      <dgm:spPr/>
      <dgm:t>
        <a:bodyPr/>
        <a:lstStyle/>
        <a:p>
          <a:endParaRPr lang="en-US"/>
        </a:p>
      </dgm:t>
    </dgm:pt>
    <dgm:pt modelId="{33788835-5FB6-4272-8BB9-0D5ABDD75FFF}" type="sibTrans" cxnId="{F28912AE-4683-4AB7-8C68-582DF5039629}">
      <dgm:prSet/>
      <dgm:spPr/>
      <dgm:t>
        <a:bodyPr/>
        <a:lstStyle/>
        <a:p>
          <a:endParaRPr lang="en-US"/>
        </a:p>
      </dgm:t>
    </dgm:pt>
    <dgm:pt modelId="{89A15E18-ACFE-424A-A3BE-2A8DE39F2C47}" type="pres">
      <dgm:prSet presAssocID="{B9753293-F294-4439-9995-EDB50456250E}" presName="composite" presStyleCnt="0">
        <dgm:presLayoutVars>
          <dgm:chMax val="1"/>
          <dgm:dir/>
          <dgm:resizeHandles val="exact"/>
        </dgm:presLayoutVars>
      </dgm:prSet>
      <dgm:spPr/>
    </dgm:pt>
    <dgm:pt modelId="{897B3323-8F53-4C96-8C71-C938D194CA51}" type="pres">
      <dgm:prSet presAssocID="{B9753293-F294-4439-9995-EDB50456250E}" presName="radial" presStyleCnt="0">
        <dgm:presLayoutVars>
          <dgm:animLvl val="ctr"/>
        </dgm:presLayoutVars>
      </dgm:prSet>
      <dgm:spPr/>
    </dgm:pt>
    <dgm:pt modelId="{B703F22E-2553-4754-B51C-028D794A5615}" type="pres">
      <dgm:prSet presAssocID="{C3D9E1FC-FBE8-4C40-9E8A-1DB5874308DA}" presName="centerShape" presStyleLbl="vennNode1" presStyleIdx="0" presStyleCnt="9"/>
      <dgm:spPr/>
    </dgm:pt>
    <dgm:pt modelId="{7166CACD-3F5F-4038-A2A5-5E7C65429EC2}" type="pres">
      <dgm:prSet presAssocID="{4CBD3596-A1F2-4BCF-A282-96129CC695AD}" presName="node" presStyleLbl="vennNode1" presStyleIdx="1" presStyleCnt="9">
        <dgm:presLayoutVars>
          <dgm:bulletEnabled val="1"/>
        </dgm:presLayoutVars>
      </dgm:prSet>
      <dgm:spPr/>
    </dgm:pt>
    <dgm:pt modelId="{A04C6FD5-5332-4064-A638-7DDE8A10F9B5}" type="pres">
      <dgm:prSet presAssocID="{0F75451D-6A81-436C-B63D-9C1FA7376AD5}" presName="node" presStyleLbl="vennNode1" presStyleIdx="2" presStyleCnt="9">
        <dgm:presLayoutVars>
          <dgm:bulletEnabled val="1"/>
        </dgm:presLayoutVars>
      </dgm:prSet>
      <dgm:spPr/>
    </dgm:pt>
    <dgm:pt modelId="{6B9F72EF-4CB4-4C3F-963B-A4CA81EF1462}" type="pres">
      <dgm:prSet presAssocID="{140AB1EC-D6F5-484F-8B7F-C1D7CA411862}" presName="node" presStyleLbl="vennNode1" presStyleIdx="3" presStyleCnt="9">
        <dgm:presLayoutVars>
          <dgm:bulletEnabled val="1"/>
        </dgm:presLayoutVars>
      </dgm:prSet>
      <dgm:spPr/>
    </dgm:pt>
    <dgm:pt modelId="{4CD0EE29-F122-48EA-9002-1E39C8B46556}" type="pres">
      <dgm:prSet presAssocID="{FF10CD47-4427-44DB-87F9-930FDD795690}" presName="node" presStyleLbl="vennNode1" presStyleIdx="4" presStyleCnt="9">
        <dgm:presLayoutVars>
          <dgm:bulletEnabled val="1"/>
        </dgm:presLayoutVars>
      </dgm:prSet>
      <dgm:spPr/>
    </dgm:pt>
    <dgm:pt modelId="{1002DC51-C357-4AAB-8642-54431F65C861}" type="pres">
      <dgm:prSet presAssocID="{F21F29AA-2E64-44F6-B333-A92F31224EC6}" presName="node" presStyleLbl="vennNode1" presStyleIdx="5" presStyleCnt="9">
        <dgm:presLayoutVars>
          <dgm:bulletEnabled val="1"/>
        </dgm:presLayoutVars>
      </dgm:prSet>
      <dgm:spPr/>
    </dgm:pt>
    <dgm:pt modelId="{814651BD-6673-4DF9-AD78-0B148727003D}" type="pres">
      <dgm:prSet presAssocID="{7021BB2A-322B-413D-8310-B8F1A4D699C3}" presName="node" presStyleLbl="vennNode1" presStyleIdx="6" presStyleCnt="9">
        <dgm:presLayoutVars>
          <dgm:bulletEnabled val="1"/>
        </dgm:presLayoutVars>
      </dgm:prSet>
      <dgm:spPr/>
    </dgm:pt>
    <dgm:pt modelId="{4606B25E-296B-4705-A240-CC41BFB104D0}" type="pres">
      <dgm:prSet presAssocID="{2D65B3B1-A50B-4246-AFC1-F796E7313347}" presName="node" presStyleLbl="vennNode1" presStyleIdx="7" presStyleCnt="9">
        <dgm:presLayoutVars>
          <dgm:bulletEnabled val="1"/>
        </dgm:presLayoutVars>
      </dgm:prSet>
      <dgm:spPr/>
    </dgm:pt>
    <dgm:pt modelId="{538991AF-C728-4414-BE32-306D1499ADBB}" type="pres">
      <dgm:prSet presAssocID="{AF85A313-D390-4781-9F9C-BF4E9F066292}" presName="node" presStyleLbl="vennNode1" presStyleIdx="8" presStyleCnt="9">
        <dgm:presLayoutVars>
          <dgm:bulletEnabled val="1"/>
        </dgm:presLayoutVars>
      </dgm:prSet>
      <dgm:spPr/>
    </dgm:pt>
  </dgm:ptLst>
  <dgm:cxnLst>
    <dgm:cxn modelId="{3BBA7409-E067-46A6-8EF0-34D6DE189709}" srcId="{C3D9E1FC-FBE8-4C40-9E8A-1DB5874308DA}" destId="{F21F29AA-2E64-44F6-B333-A92F31224EC6}" srcOrd="4" destOrd="0" parTransId="{913F8D46-FF9F-400D-8D09-D7176ACB4F14}" sibTransId="{9E6D85F6-3CD7-444C-B000-0DBCC1B5557D}"/>
    <dgm:cxn modelId="{61417A0C-6DE6-D746-A59C-A5AABC30282D}" type="presOf" srcId="{AF85A313-D390-4781-9F9C-BF4E9F066292}" destId="{538991AF-C728-4414-BE32-306D1499ADBB}" srcOrd="0" destOrd="0" presId="urn:microsoft.com/office/officeart/2005/8/layout/radial3"/>
    <dgm:cxn modelId="{901D110F-2D9A-422A-B8DF-4627FCA1E0CD}" srcId="{C3D9E1FC-FBE8-4C40-9E8A-1DB5874308DA}" destId="{0F75451D-6A81-436C-B63D-9C1FA7376AD5}" srcOrd="1" destOrd="0" parTransId="{6D40AE9E-7A6D-461B-98AA-5D67E25E4768}" sibTransId="{D804BEBE-7179-42CF-A762-61A7F0D95BD9}"/>
    <dgm:cxn modelId="{67FA6D13-F033-CF4D-9D18-06BF1684FB63}" type="presOf" srcId="{C3D9E1FC-FBE8-4C40-9E8A-1DB5874308DA}" destId="{B703F22E-2553-4754-B51C-028D794A5615}" srcOrd="0" destOrd="0" presId="urn:microsoft.com/office/officeart/2005/8/layout/radial3"/>
    <dgm:cxn modelId="{B4DD522B-7F26-0941-951B-BE0505564BAC}" type="presOf" srcId="{2D65B3B1-A50B-4246-AFC1-F796E7313347}" destId="{4606B25E-296B-4705-A240-CC41BFB104D0}" srcOrd="0" destOrd="0" presId="urn:microsoft.com/office/officeart/2005/8/layout/radial3"/>
    <dgm:cxn modelId="{F63FA83A-57AA-493B-A592-8BEA2C45411F}" srcId="{C3D9E1FC-FBE8-4C40-9E8A-1DB5874308DA}" destId="{FF10CD47-4427-44DB-87F9-930FDD795690}" srcOrd="3" destOrd="0" parTransId="{D908B107-CDD3-41D0-8743-B88E24C998F5}" sibTransId="{F56DF91C-06AA-4783-A58B-762CB8BB29BF}"/>
    <dgm:cxn modelId="{00DCFC61-E52A-454D-A32E-D016CC96C9DE}" srcId="{C3D9E1FC-FBE8-4C40-9E8A-1DB5874308DA}" destId="{7021BB2A-322B-413D-8310-B8F1A4D699C3}" srcOrd="5" destOrd="0" parTransId="{FA6F0091-E902-4BD5-ACCF-5912EC15CD75}" sibTransId="{BB6E01C1-28A7-4B8B-B576-F67D06737CF6}"/>
    <dgm:cxn modelId="{BB678275-D95D-5F41-9138-65B176121DAF}" type="presOf" srcId="{B9753293-F294-4439-9995-EDB50456250E}" destId="{89A15E18-ACFE-424A-A3BE-2A8DE39F2C47}" srcOrd="0" destOrd="0" presId="urn:microsoft.com/office/officeart/2005/8/layout/radial3"/>
    <dgm:cxn modelId="{DF038D77-B753-2345-8F32-E13FF263D73A}" type="presOf" srcId="{4CBD3596-A1F2-4BCF-A282-96129CC695AD}" destId="{7166CACD-3F5F-4038-A2A5-5E7C65429EC2}" srcOrd="0" destOrd="0" presId="urn:microsoft.com/office/officeart/2005/8/layout/radial3"/>
    <dgm:cxn modelId="{A139F257-34FF-B24F-B1D2-1F8A00A87CB3}" type="presOf" srcId="{F21F29AA-2E64-44F6-B333-A92F31224EC6}" destId="{1002DC51-C357-4AAB-8642-54431F65C861}" srcOrd="0" destOrd="0" presId="urn:microsoft.com/office/officeart/2005/8/layout/radial3"/>
    <dgm:cxn modelId="{669F737A-17E1-4DB4-B752-A5E1315A2DFB}" srcId="{C3D9E1FC-FBE8-4C40-9E8A-1DB5874308DA}" destId="{2D65B3B1-A50B-4246-AFC1-F796E7313347}" srcOrd="6" destOrd="0" parTransId="{DA05776D-BB73-45C9-86B0-7820B6A615F9}" sibTransId="{73C508DF-C603-44B1-B24B-59A04C1A970E}"/>
    <dgm:cxn modelId="{359A3191-BAA5-B544-9921-DBA32C10EB34}" type="presOf" srcId="{0F75451D-6A81-436C-B63D-9C1FA7376AD5}" destId="{A04C6FD5-5332-4064-A638-7DDE8A10F9B5}" srcOrd="0" destOrd="0" presId="urn:microsoft.com/office/officeart/2005/8/layout/radial3"/>
    <dgm:cxn modelId="{63F4A892-01DA-4691-AC9A-454314B08CF9}" srcId="{C3D9E1FC-FBE8-4C40-9E8A-1DB5874308DA}" destId="{140AB1EC-D6F5-484F-8B7F-C1D7CA411862}" srcOrd="2" destOrd="0" parTransId="{390D823A-1DAE-4AB6-96E5-B80A7743B05C}" sibTransId="{DD422705-2CA6-4F03-A8B7-41CD403BAE98}"/>
    <dgm:cxn modelId="{F28912AE-4683-4AB7-8C68-582DF5039629}" srcId="{C3D9E1FC-FBE8-4C40-9E8A-1DB5874308DA}" destId="{AF85A313-D390-4781-9F9C-BF4E9F066292}" srcOrd="7" destOrd="0" parTransId="{713BAAF2-1612-40EF-98D7-009DE8AD1031}" sibTransId="{33788835-5FB6-4272-8BB9-0D5ABDD75FFF}"/>
    <dgm:cxn modelId="{2AB0C3AE-E3F1-4C13-8E38-3FB2A7D49D9B}" srcId="{B9753293-F294-4439-9995-EDB50456250E}" destId="{C3D9E1FC-FBE8-4C40-9E8A-1DB5874308DA}" srcOrd="0" destOrd="0" parTransId="{0ACB7294-189E-48EE-AEA6-60772482F1EC}" sibTransId="{A60242B8-89A7-4701-BF8D-0CC4DE18A1E6}"/>
    <dgm:cxn modelId="{BD4DD6BD-1821-E841-8B51-8F2F58FF857C}" type="presOf" srcId="{140AB1EC-D6F5-484F-8B7F-C1D7CA411862}" destId="{6B9F72EF-4CB4-4C3F-963B-A4CA81EF1462}" srcOrd="0" destOrd="0" presId="urn:microsoft.com/office/officeart/2005/8/layout/radial3"/>
    <dgm:cxn modelId="{F3A8A3D2-BD82-4BB8-BC90-296C14C80FAD}" srcId="{C3D9E1FC-FBE8-4C40-9E8A-1DB5874308DA}" destId="{4CBD3596-A1F2-4BCF-A282-96129CC695AD}" srcOrd="0" destOrd="0" parTransId="{4388D210-5058-4E0B-8234-A36246CEB925}" sibTransId="{8D25D091-6201-4329-98CA-C0DE109EDE34}"/>
    <dgm:cxn modelId="{98490FD3-0E60-2C4E-825A-D0169DD36502}" type="presOf" srcId="{7021BB2A-322B-413D-8310-B8F1A4D699C3}" destId="{814651BD-6673-4DF9-AD78-0B148727003D}" srcOrd="0" destOrd="0" presId="urn:microsoft.com/office/officeart/2005/8/layout/radial3"/>
    <dgm:cxn modelId="{B5345AFA-6B20-1546-8FAC-77278B0E156E}" type="presOf" srcId="{FF10CD47-4427-44DB-87F9-930FDD795690}" destId="{4CD0EE29-F122-48EA-9002-1E39C8B46556}" srcOrd="0" destOrd="0" presId="urn:microsoft.com/office/officeart/2005/8/layout/radial3"/>
    <dgm:cxn modelId="{55E48416-E03D-9443-A6E3-645BDBC4F614}" type="presParOf" srcId="{89A15E18-ACFE-424A-A3BE-2A8DE39F2C47}" destId="{897B3323-8F53-4C96-8C71-C938D194CA51}" srcOrd="0" destOrd="0" presId="urn:microsoft.com/office/officeart/2005/8/layout/radial3"/>
    <dgm:cxn modelId="{93599B22-3CF1-A043-B557-A610C174E21E}" type="presParOf" srcId="{897B3323-8F53-4C96-8C71-C938D194CA51}" destId="{B703F22E-2553-4754-B51C-028D794A5615}" srcOrd="0" destOrd="0" presId="urn:microsoft.com/office/officeart/2005/8/layout/radial3"/>
    <dgm:cxn modelId="{8E5C23C3-6C46-0C49-A0A5-D884F89061A5}" type="presParOf" srcId="{897B3323-8F53-4C96-8C71-C938D194CA51}" destId="{7166CACD-3F5F-4038-A2A5-5E7C65429EC2}" srcOrd="1" destOrd="0" presId="urn:microsoft.com/office/officeart/2005/8/layout/radial3"/>
    <dgm:cxn modelId="{C5F81A16-D434-4D49-94ED-2C11D1B5A39C}" type="presParOf" srcId="{897B3323-8F53-4C96-8C71-C938D194CA51}" destId="{A04C6FD5-5332-4064-A638-7DDE8A10F9B5}" srcOrd="2" destOrd="0" presId="urn:microsoft.com/office/officeart/2005/8/layout/radial3"/>
    <dgm:cxn modelId="{7BA12E36-7611-184A-94B9-097A9C359FB8}" type="presParOf" srcId="{897B3323-8F53-4C96-8C71-C938D194CA51}" destId="{6B9F72EF-4CB4-4C3F-963B-A4CA81EF1462}" srcOrd="3" destOrd="0" presId="urn:microsoft.com/office/officeart/2005/8/layout/radial3"/>
    <dgm:cxn modelId="{8A50DD27-9CD5-F74B-956B-EC3A59370B9B}" type="presParOf" srcId="{897B3323-8F53-4C96-8C71-C938D194CA51}" destId="{4CD0EE29-F122-48EA-9002-1E39C8B46556}" srcOrd="4" destOrd="0" presId="urn:microsoft.com/office/officeart/2005/8/layout/radial3"/>
    <dgm:cxn modelId="{D6784984-0A3F-894D-8AF8-9105E049FE82}" type="presParOf" srcId="{897B3323-8F53-4C96-8C71-C938D194CA51}" destId="{1002DC51-C357-4AAB-8642-54431F65C861}" srcOrd="5" destOrd="0" presId="urn:microsoft.com/office/officeart/2005/8/layout/radial3"/>
    <dgm:cxn modelId="{46D449EB-4984-B549-BDC8-932D1DBF28A1}" type="presParOf" srcId="{897B3323-8F53-4C96-8C71-C938D194CA51}" destId="{814651BD-6673-4DF9-AD78-0B148727003D}" srcOrd="6" destOrd="0" presId="urn:microsoft.com/office/officeart/2005/8/layout/radial3"/>
    <dgm:cxn modelId="{7AC7A449-50E7-034E-BF8E-73257A1190F4}" type="presParOf" srcId="{897B3323-8F53-4C96-8C71-C938D194CA51}" destId="{4606B25E-296B-4705-A240-CC41BFB104D0}" srcOrd="7" destOrd="0" presId="urn:microsoft.com/office/officeart/2005/8/layout/radial3"/>
    <dgm:cxn modelId="{E9AE5405-0D57-EB47-A026-47F503A14EC1}" type="presParOf" srcId="{897B3323-8F53-4C96-8C71-C938D194CA51}" destId="{538991AF-C728-4414-BE32-306D1499ADBB}"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E4421-F06C-43DC-82C3-B24B8E3C1272}" type="doc">
      <dgm:prSet loTypeId="urn:microsoft.com/office/officeart/2005/8/layout/venn1" loCatId="relationship" qsTypeId="urn:microsoft.com/office/officeart/2005/8/quickstyle/simple1" qsCatId="simple" csTypeId="urn:microsoft.com/office/officeart/2005/8/colors/accent6_4" csCatId="accent6" phldr="1"/>
      <dgm:spPr/>
    </dgm:pt>
    <dgm:pt modelId="{CF712706-44E1-4AFF-B8F6-13B69A3CE5AC}">
      <dgm:prSet phldrT="[Text]"/>
      <dgm:spPr>
        <a:xfrm>
          <a:off x="3952398" y="54391"/>
          <a:ext cx="2610802" cy="2610802"/>
        </a:xfrm>
        <a:prstGeom prst="ellipse">
          <a:avLst/>
        </a:prstGeom>
        <a:solidFill>
          <a:srgbClr val="8AB98A">
            <a:shade val="8000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b="1" dirty="0">
              <a:solidFill>
                <a:srgbClr val="003366">
                  <a:hueOff val="0"/>
                  <a:satOff val="0"/>
                  <a:lumOff val="0"/>
                  <a:alphaOff val="0"/>
                </a:srgbClr>
              </a:solidFill>
              <a:latin typeface="Arial"/>
              <a:ea typeface="+mn-ea"/>
              <a:cs typeface="+mn-cs"/>
            </a:rPr>
            <a:t>Academics</a:t>
          </a:r>
        </a:p>
      </dgm:t>
    </dgm:pt>
    <dgm:pt modelId="{5DEA2FF2-8C44-4439-99CD-A03933990A64}" type="parTrans" cxnId="{C93CC37D-60A3-4C41-AC7F-1C808EAE0593}">
      <dgm:prSet/>
      <dgm:spPr/>
      <dgm:t>
        <a:bodyPr/>
        <a:lstStyle/>
        <a:p>
          <a:endParaRPr lang="en-US" b="1"/>
        </a:p>
      </dgm:t>
    </dgm:pt>
    <dgm:pt modelId="{20EEF620-7FD0-4D24-BE6C-990D89EA4E28}" type="sibTrans" cxnId="{C93CC37D-60A3-4C41-AC7F-1C808EAE0593}">
      <dgm:prSet/>
      <dgm:spPr/>
      <dgm:t>
        <a:bodyPr/>
        <a:lstStyle/>
        <a:p>
          <a:endParaRPr lang="en-US" b="1"/>
        </a:p>
      </dgm:t>
    </dgm:pt>
    <dgm:pt modelId="{94CD2AE4-78FE-47DD-9C46-C93ED0646339}">
      <dgm:prSet phldrT="[Text]"/>
      <dgm:spPr>
        <a:xfrm>
          <a:off x="4894463" y="1686143"/>
          <a:ext cx="2610802" cy="2610802"/>
        </a:xfrm>
        <a:prstGeom prst="ellipse">
          <a:avLst/>
        </a:prstGeom>
        <a:solidFill>
          <a:srgbClr val="8AB98A">
            <a:shade val="80000"/>
            <a:alpha val="50000"/>
            <a:hueOff val="0"/>
            <a:satOff val="566"/>
            <a:lumOff val="18203"/>
            <a:alphaOff val="0"/>
          </a:srgbClr>
        </a:solidFill>
        <a:ln w="25400" cap="flat" cmpd="sng" algn="ctr">
          <a:solidFill>
            <a:srgbClr val="FFFFFF">
              <a:hueOff val="0"/>
              <a:satOff val="0"/>
              <a:lumOff val="0"/>
              <a:alphaOff val="0"/>
            </a:srgbClr>
          </a:solidFill>
          <a:prstDash val="solid"/>
        </a:ln>
        <a:effectLst/>
      </dgm:spPr>
      <dgm:t>
        <a:bodyPr/>
        <a:lstStyle/>
        <a:p>
          <a:pPr>
            <a:buNone/>
          </a:pPr>
          <a:r>
            <a:rPr lang="en-US" b="1" dirty="0">
              <a:solidFill>
                <a:srgbClr val="003366">
                  <a:hueOff val="0"/>
                  <a:satOff val="0"/>
                  <a:lumOff val="0"/>
                  <a:alphaOff val="0"/>
                </a:srgbClr>
              </a:solidFill>
              <a:latin typeface="Arial"/>
              <a:ea typeface="+mn-ea"/>
              <a:cs typeface="+mn-cs"/>
            </a:rPr>
            <a:t>Transition</a:t>
          </a:r>
        </a:p>
      </dgm:t>
    </dgm:pt>
    <dgm:pt modelId="{ACB05F16-A45D-44A2-960F-CD73749ADAB8}" type="parTrans" cxnId="{8F58341D-0885-4DAC-BBCE-1296CA25D696}">
      <dgm:prSet/>
      <dgm:spPr/>
      <dgm:t>
        <a:bodyPr/>
        <a:lstStyle/>
        <a:p>
          <a:endParaRPr lang="en-US" b="1"/>
        </a:p>
      </dgm:t>
    </dgm:pt>
    <dgm:pt modelId="{58544EE9-E775-4793-AE37-46F3264AA17E}" type="sibTrans" cxnId="{8F58341D-0885-4DAC-BBCE-1296CA25D696}">
      <dgm:prSet/>
      <dgm:spPr/>
      <dgm:t>
        <a:bodyPr/>
        <a:lstStyle/>
        <a:p>
          <a:endParaRPr lang="en-US" b="1"/>
        </a:p>
      </dgm:t>
    </dgm:pt>
    <dgm:pt modelId="{B55E8221-2732-4724-AF18-7EBD7B732F60}">
      <dgm:prSet phldrT="[Text]"/>
      <dgm:spPr>
        <a:xfrm>
          <a:off x="3010333" y="1686143"/>
          <a:ext cx="2610802" cy="2610802"/>
        </a:xfrm>
        <a:prstGeom prst="ellipse">
          <a:avLst/>
        </a:prstGeom>
        <a:solidFill>
          <a:srgbClr val="8AB98A">
            <a:shade val="80000"/>
            <a:alpha val="50000"/>
            <a:hueOff val="0"/>
            <a:satOff val="566"/>
            <a:lumOff val="18203"/>
            <a:alphaOff val="0"/>
          </a:srgbClr>
        </a:solidFill>
        <a:ln w="25400" cap="flat" cmpd="sng" algn="ctr">
          <a:solidFill>
            <a:srgbClr val="FFFFFF">
              <a:hueOff val="0"/>
              <a:satOff val="0"/>
              <a:lumOff val="0"/>
              <a:alphaOff val="0"/>
            </a:srgbClr>
          </a:solidFill>
          <a:prstDash val="solid"/>
        </a:ln>
        <a:effectLst/>
      </dgm:spPr>
      <dgm:t>
        <a:bodyPr/>
        <a:lstStyle/>
        <a:p>
          <a:pPr>
            <a:buNone/>
          </a:pPr>
          <a:r>
            <a:rPr lang="en-US" b="1" dirty="0">
              <a:solidFill>
                <a:srgbClr val="003366">
                  <a:hueOff val="0"/>
                  <a:satOff val="0"/>
                  <a:lumOff val="0"/>
                  <a:alphaOff val="0"/>
                </a:srgbClr>
              </a:solidFill>
              <a:latin typeface="Arial"/>
              <a:ea typeface="+mn-ea"/>
              <a:cs typeface="+mn-cs"/>
            </a:rPr>
            <a:t>Behavior</a:t>
          </a:r>
        </a:p>
      </dgm:t>
    </dgm:pt>
    <dgm:pt modelId="{F392F134-A995-4097-BBD5-74F2563D13C8}" type="parTrans" cxnId="{AA2E1AEE-37C6-498F-86D3-C5874B722CC4}">
      <dgm:prSet/>
      <dgm:spPr/>
      <dgm:t>
        <a:bodyPr/>
        <a:lstStyle/>
        <a:p>
          <a:endParaRPr lang="en-US" b="1"/>
        </a:p>
      </dgm:t>
    </dgm:pt>
    <dgm:pt modelId="{B17A7755-2081-447D-BF69-6C8D7FDEA9BB}" type="sibTrans" cxnId="{AA2E1AEE-37C6-498F-86D3-C5874B722CC4}">
      <dgm:prSet/>
      <dgm:spPr/>
      <dgm:t>
        <a:bodyPr/>
        <a:lstStyle/>
        <a:p>
          <a:endParaRPr lang="en-US" b="1"/>
        </a:p>
      </dgm:t>
    </dgm:pt>
    <dgm:pt modelId="{5D158E99-DF0A-42B1-B96C-B68118DE9772}" type="pres">
      <dgm:prSet presAssocID="{A60E4421-F06C-43DC-82C3-B24B8E3C1272}" presName="compositeShape" presStyleCnt="0">
        <dgm:presLayoutVars>
          <dgm:chMax val="7"/>
          <dgm:dir/>
          <dgm:resizeHandles val="exact"/>
        </dgm:presLayoutVars>
      </dgm:prSet>
      <dgm:spPr/>
    </dgm:pt>
    <dgm:pt modelId="{65BB1BF8-CE3C-4FA7-8567-84BDE9F47558}" type="pres">
      <dgm:prSet presAssocID="{CF712706-44E1-4AFF-B8F6-13B69A3CE5AC}" presName="circ1" presStyleLbl="vennNode1" presStyleIdx="0" presStyleCnt="3"/>
      <dgm:spPr/>
    </dgm:pt>
    <dgm:pt modelId="{9FBE9225-9B30-4A02-B4B5-B52E94A03A20}" type="pres">
      <dgm:prSet presAssocID="{CF712706-44E1-4AFF-B8F6-13B69A3CE5AC}" presName="circ1Tx" presStyleLbl="revTx" presStyleIdx="0" presStyleCnt="0">
        <dgm:presLayoutVars>
          <dgm:chMax val="0"/>
          <dgm:chPref val="0"/>
          <dgm:bulletEnabled val="1"/>
        </dgm:presLayoutVars>
      </dgm:prSet>
      <dgm:spPr/>
    </dgm:pt>
    <dgm:pt modelId="{99F908F7-39CD-44EF-AAAE-C87C71CF41BA}" type="pres">
      <dgm:prSet presAssocID="{94CD2AE4-78FE-47DD-9C46-C93ED0646339}" presName="circ2" presStyleLbl="vennNode1" presStyleIdx="1" presStyleCnt="3"/>
      <dgm:spPr/>
    </dgm:pt>
    <dgm:pt modelId="{2E349510-5401-4A8A-8BCB-72EE850A81B5}" type="pres">
      <dgm:prSet presAssocID="{94CD2AE4-78FE-47DD-9C46-C93ED0646339}" presName="circ2Tx" presStyleLbl="revTx" presStyleIdx="0" presStyleCnt="0">
        <dgm:presLayoutVars>
          <dgm:chMax val="0"/>
          <dgm:chPref val="0"/>
          <dgm:bulletEnabled val="1"/>
        </dgm:presLayoutVars>
      </dgm:prSet>
      <dgm:spPr/>
    </dgm:pt>
    <dgm:pt modelId="{A539B4FD-C8AE-49C3-8D31-35353F105C30}" type="pres">
      <dgm:prSet presAssocID="{B55E8221-2732-4724-AF18-7EBD7B732F60}" presName="circ3" presStyleLbl="vennNode1" presStyleIdx="2" presStyleCnt="3"/>
      <dgm:spPr/>
    </dgm:pt>
    <dgm:pt modelId="{4CEB46B0-CF79-4CCF-A55E-66E3E441F695}" type="pres">
      <dgm:prSet presAssocID="{B55E8221-2732-4724-AF18-7EBD7B732F60}" presName="circ3Tx" presStyleLbl="revTx" presStyleIdx="0" presStyleCnt="0">
        <dgm:presLayoutVars>
          <dgm:chMax val="0"/>
          <dgm:chPref val="0"/>
          <dgm:bulletEnabled val="1"/>
        </dgm:presLayoutVars>
      </dgm:prSet>
      <dgm:spPr/>
    </dgm:pt>
  </dgm:ptLst>
  <dgm:cxnLst>
    <dgm:cxn modelId="{8F58341D-0885-4DAC-BBCE-1296CA25D696}" srcId="{A60E4421-F06C-43DC-82C3-B24B8E3C1272}" destId="{94CD2AE4-78FE-47DD-9C46-C93ED0646339}" srcOrd="1" destOrd="0" parTransId="{ACB05F16-A45D-44A2-960F-CD73749ADAB8}" sibTransId="{58544EE9-E775-4793-AE37-46F3264AA17E}"/>
    <dgm:cxn modelId="{F493CF67-D626-8D4D-A535-27706F2EC2FD}" type="presOf" srcId="{CF712706-44E1-4AFF-B8F6-13B69A3CE5AC}" destId="{65BB1BF8-CE3C-4FA7-8567-84BDE9F47558}" srcOrd="0" destOrd="0" presId="urn:microsoft.com/office/officeart/2005/8/layout/venn1"/>
    <dgm:cxn modelId="{A3D8FF6B-1B5C-E140-A9C1-087AAA51B46A}" type="presOf" srcId="{A60E4421-F06C-43DC-82C3-B24B8E3C1272}" destId="{5D158E99-DF0A-42B1-B96C-B68118DE9772}" srcOrd="0" destOrd="0" presId="urn:microsoft.com/office/officeart/2005/8/layout/venn1"/>
    <dgm:cxn modelId="{D1044471-8490-AA43-B540-D21A16931CA4}" type="presOf" srcId="{94CD2AE4-78FE-47DD-9C46-C93ED0646339}" destId="{2E349510-5401-4A8A-8BCB-72EE850A81B5}" srcOrd="1" destOrd="0" presId="urn:microsoft.com/office/officeart/2005/8/layout/venn1"/>
    <dgm:cxn modelId="{C93CC37D-60A3-4C41-AC7F-1C808EAE0593}" srcId="{A60E4421-F06C-43DC-82C3-B24B8E3C1272}" destId="{CF712706-44E1-4AFF-B8F6-13B69A3CE5AC}" srcOrd="0" destOrd="0" parTransId="{5DEA2FF2-8C44-4439-99CD-A03933990A64}" sibTransId="{20EEF620-7FD0-4D24-BE6C-990D89EA4E28}"/>
    <dgm:cxn modelId="{25AA119D-236B-8746-B34F-D78DDC0D3BE1}" type="presOf" srcId="{B55E8221-2732-4724-AF18-7EBD7B732F60}" destId="{4CEB46B0-CF79-4CCF-A55E-66E3E441F695}" srcOrd="1" destOrd="0" presId="urn:microsoft.com/office/officeart/2005/8/layout/venn1"/>
    <dgm:cxn modelId="{932E15E1-0BC2-AE44-A190-C6158B9925EA}" type="presOf" srcId="{B55E8221-2732-4724-AF18-7EBD7B732F60}" destId="{A539B4FD-C8AE-49C3-8D31-35353F105C30}" srcOrd="0" destOrd="0" presId="urn:microsoft.com/office/officeart/2005/8/layout/venn1"/>
    <dgm:cxn modelId="{4940D2E6-D9DF-034D-9D53-BDBA195E532F}" type="presOf" srcId="{94CD2AE4-78FE-47DD-9C46-C93ED0646339}" destId="{99F908F7-39CD-44EF-AAAE-C87C71CF41BA}" srcOrd="0" destOrd="0" presId="urn:microsoft.com/office/officeart/2005/8/layout/venn1"/>
    <dgm:cxn modelId="{E3FE99E8-A2C4-F647-9348-0F4D91208055}" type="presOf" srcId="{CF712706-44E1-4AFF-B8F6-13B69A3CE5AC}" destId="{9FBE9225-9B30-4A02-B4B5-B52E94A03A20}" srcOrd="1" destOrd="0" presId="urn:microsoft.com/office/officeart/2005/8/layout/venn1"/>
    <dgm:cxn modelId="{AA2E1AEE-37C6-498F-86D3-C5874B722CC4}" srcId="{A60E4421-F06C-43DC-82C3-B24B8E3C1272}" destId="{B55E8221-2732-4724-AF18-7EBD7B732F60}" srcOrd="2" destOrd="0" parTransId="{F392F134-A995-4097-BBD5-74F2563D13C8}" sibTransId="{B17A7755-2081-447D-BF69-6C8D7FDEA9BB}"/>
    <dgm:cxn modelId="{3C032B0E-41A2-BF48-9C98-1E2032502FAC}" type="presParOf" srcId="{5D158E99-DF0A-42B1-B96C-B68118DE9772}" destId="{65BB1BF8-CE3C-4FA7-8567-84BDE9F47558}" srcOrd="0" destOrd="0" presId="urn:microsoft.com/office/officeart/2005/8/layout/venn1"/>
    <dgm:cxn modelId="{2E0A1CBC-65B0-6747-BCBA-51B33249AFC6}" type="presParOf" srcId="{5D158E99-DF0A-42B1-B96C-B68118DE9772}" destId="{9FBE9225-9B30-4A02-B4B5-B52E94A03A20}" srcOrd="1" destOrd="0" presId="urn:microsoft.com/office/officeart/2005/8/layout/venn1"/>
    <dgm:cxn modelId="{CE6628C7-6490-9142-A718-0910C054F8ED}" type="presParOf" srcId="{5D158E99-DF0A-42B1-B96C-B68118DE9772}" destId="{99F908F7-39CD-44EF-AAAE-C87C71CF41BA}" srcOrd="2" destOrd="0" presId="urn:microsoft.com/office/officeart/2005/8/layout/venn1"/>
    <dgm:cxn modelId="{571B034A-9D35-0D45-94D9-B1EFC7B45B03}" type="presParOf" srcId="{5D158E99-DF0A-42B1-B96C-B68118DE9772}" destId="{2E349510-5401-4A8A-8BCB-72EE850A81B5}" srcOrd="3" destOrd="0" presId="urn:microsoft.com/office/officeart/2005/8/layout/venn1"/>
    <dgm:cxn modelId="{24717026-B603-D543-BACE-47E8BFC30A87}" type="presParOf" srcId="{5D158E99-DF0A-42B1-B96C-B68118DE9772}" destId="{A539B4FD-C8AE-49C3-8D31-35353F105C30}" srcOrd="4" destOrd="0" presId="urn:microsoft.com/office/officeart/2005/8/layout/venn1"/>
    <dgm:cxn modelId="{95075999-A9D0-3448-9AD4-AC688D17662B}" type="presParOf" srcId="{5D158E99-DF0A-42B1-B96C-B68118DE9772}" destId="{4CEB46B0-CF79-4CCF-A55E-66E3E441F69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F2074-D24C-4C5E-9CD3-76C405C28A33}"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246C098-C2AF-4524-B60C-E163092BFC95}">
      <dgm:prSet phldrT="[Text]"/>
      <dgm:spPr>
        <a:xfrm>
          <a:off x="0" y="41613"/>
          <a:ext cx="3785616" cy="1402286"/>
        </a:xfrm>
        <a:prstGeom prst="roundRect">
          <a:avLst/>
        </a:prstGeom>
        <a:solidFill>
          <a:srgbClr val="8AB98A">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Academics </a:t>
          </a:r>
        </a:p>
      </dgm:t>
    </dgm:pt>
    <dgm:pt modelId="{45384BC2-5173-46AB-8DAE-A001E4C8CD03}" type="parTrans" cxnId="{416D0103-294A-4B34-9651-0202885C3C7D}">
      <dgm:prSet/>
      <dgm:spPr/>
      <dgm:t>
        <a:bodyPr/>
        <a:lstStyle/>
        <a:p>
          <a:endParaRPr lang="en-US"/>
        </a:p>
      </dgm:t>
    </dgm:pt>
    <dgm:pt modelId="{AB5635BC-011E-4767-AE87-C284CA972FFD}" type="sibTrans" cxnId="{416D0103-294A-4B34-9651-0202885C3C7D}">
      <dgm:prSet/>
      <dgm:spPr/>
      <dgm:t>
        <a:bodyPr/>
        <a:lstStyle/>
        <a:p>
          <a:endParaRPr lang="en-US"/>
        </a:p>
      </dgm:t>
    </dgm:pt>
    <dgm:pt modelId="{6D9464EB-A728-4F57-B145-06D31D9FA261}">
      <dgm:prSet phldrT="[Text]"/>
      <dgm:spPr>
        <a:xfrm rot="5400000">
          <a:off x="6589693" y="-26617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Technical and adaptive leadership</a:t>
          </a:r>
        </a:p>
      </dgm:t>
    </dgm:pt>
    <dgm:pt modelId="{EBE07261-F6B6-468F-9AA2-24296C97796B}" type="parTrans" cxnId="{459D13F0-7578-455B-AC31-4B06271514AE}">
      <dgm:prSet/>
      <dgm:spPr/>
      <dgm:t>
        <a:bodyPr/>
        <a:lstStyle/>
        <a:p>
          <a:endParaRPr lang="en-US"/>
        </a:p>
      </dgm:t>
    </dgm:pt>
    <dgm:pt modelId="{A8A4D0DE-2CF6-4BF4-A913-171D56D81BA4}" type="sibTrans" cxnId="{459D13F0-7578-455B-AC31-4B06271514AE}">
      <dgm:prSet/>
      <dgm:spPr/>
      <dgm:t>
        <a:bodyPr/>
        <a:lstStyle/>
        <a:p>
          <a:endParaRPr lang="en-US"/>
        </a:p>
      </dgm:t>
    </dgm:pt>
    <dgm:pt modelId="{5C819648-563C-471E-B1AF-860D8E0C6FF3}">
      <dgm:prSet phldrT="[Text]"/>
      <dgm:spPr>
        <a:xfrm>
          <a:off x="0" y="1474525"/>
          <a:ext cx="3785616" cy="1402286"/>
        </a:xfrm>
        <a:prstGeom prst="roundRect">
          <a:avLst/>
        </a:prstGeom>
        <a:solidFill>
          <a:srgbClr val="8AB98A">
            <a:alpha val="90000"/>
            <a:hueOff val="0"/>
            <a:satOff val="0"/>
            <a:lumOff val="0"/>
            <a:alphaOff val="-2000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Behavior</a:t>
          </a:r>
        </a:p>
      </dgm:t>
    </dgm:pt>
    <dgm:pt modelId="{84E59EBA-22A1-43DF-9B9E-EE3FD4B264ED}" type="parTrans" cxnId="{32038741-78D3-4568-AF0F-E9539FFC08E9}">
      <dgm:prSet/>
      <dgm:spPr/>
      <dgm:t>
        <a:bodyPr/>
        <a:lstStyle/>
        <a:p>
          <a:endParaRPr lang="en-US"/>
        </a:p>
      </dgm:t>
    </dgm:pt>
    <dgm:pt modelId="{C1B33A0C-F8B6-40EC-8929-A30EF359C35F}" type="sibTrans" cxnId="{32038741-78D3-4568-AF0F-E9539FFC08E9}">
      <dgm:prSet/>
      <dgm:spPr/>
      <dgm:t>
        <a:bodyPr/>
        <a:lstStyle/>
        <a:p>
          <a:endParaRPr lang="en-US"/>
        </a:p>
      </dgm:t>
    </dgm:pt>
    <dgm:pt modelId="{2B24ECD6-9B65-4604-863A-14A2E65BC0BF}">
      <dgm:prSet phldrT="[Text]"/>
      <dgm:spPr>
        <a:xfrm rot="5400000">
          <a:off x="6589693" y="-11893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Active implementation of evidence-based behavioral programming</a:t>
          </a:r>
        </a:p>
      </dgm:t>
    </dgm:pt>
    <dgm:pt modelId="{3B91978A-B096-455D-8E59-503CB6A3CA3A}" type="parTrans" cxnId="{2DDEE986-7D1C-400C-ACE3-540005AB41F1}">
      <dgm:prSet/>
      <dgm:spPr/>
      <dgm:t>
        <a:bodyPr/>
        <a:lstStyle/>
        <a:p>
          <a:endParaRPr lang="en-US"/>
        </a:p>
      </dgm:t>
    </dgm:pt>
    <dgm:pt modelId="{31557B2D-E481-4185-AD10-8BC7363EEADC}" type="sibTrans" cxnId="{2DDEE986-7D1C-400C-ACE3-540005AB41F1}">
      <dgm:prSet/>
      <dgm:spPr/>
      <dgm:t>
        <a:bodyPr/>
        <a:lstStyle/>
        <a:p>
          <a:endParaRPr lang="en-US"/>
        </a:p>
      </dgm:t>
    </dgm:pt>
    <dgm:pt modelId="{CC100673-3DFD-497C-A906-ACB597AD30ED}">
      <dgm:prSet phldrT="[Text]"/>
      <dgm:spPr>
        <a:xfrm>
          <a:off x="0" y="2946926"/>
          <a:ext cx="3785616" cy="1402286"/>
        </a:xfrm>
        <a:prstGeom prst="roundRect">
          <a:avLst/>
        </a:prstGeom>
        <a:solidFill>
          <a:srgbClr val="8AB98A">
            <a:alpha val="90000"/>
            <a:hueOff val="0"/>
            <a:satOff val="0"/>
            <a:lumOff val="0"/>
            <a:alphaOff val="-4000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Transition</a:t>
          </a:r>
        </a:p>
      </dgm:t>
    </dgm:pt>
    <dgm:pt modelId="{6824C018-60BF-4B63-8D3D-037CD9E2332A}" type="parTrans" cxnId="{F82C129B-0C0E-4DE7-BB45-2BB550E1B384}">
      <dgm:prSet/>
      <dgm:spPr/>
      <dgm:t>
        <a:bodyPr/>
        <a:lstStyle/>
        <a:p>
          <a:endParaRPr lang="en-US"/>
        </a:p>
      </dgm:t>
    </dgm:pt>
    <dgm:pt modelId="{6ABB294D-3A26-4158-AC38-E3678ED06ABD}" type="sibTrans" cxnId="{F82C129B-0C0E-4DE7-BB45-2BB550E1B384}">
      <dgm:prSet/>
      <dgm:spPr/>
      <dgm:t>
        <a:bodyPr/>
        <a:lstStyle/>
        <a:p>
          <a:endParaRPr lang="en-US"/>
        </a:p>
      </dgm:t>
    </dgm:pt>
    <dgm:pt modelId="{41A494AE-95EF-4E37-B488-983B7052B405}">
      <dgm:prSet phldrT="[Text]" custT="1"/>
      <dgm:spPr>
        <a:xfrm rot="5400000">
          <a:off x="6589693" y="283077"/>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sz="1600" dirty="0">
              <a:solidFill>
                <a:srgbClr val="003366">
                  <a:hueOff val="0"/>
                  <a:satOff val="0"/>
                  <a:lumOff val="0"/>
                  <a:alphaOff val="0"/>
                </a:srgbClr>
              </a:solidFill>
              <a:latin typeface="Arial"/>
              <a:ea typeface="+mn-ea"/>
              <a:cs typeface="+mn-cs"/>
            </a:rPr>
            <a:t>Systemic and coordinated supports (including wraparound)</a:t>
          </a:r>
        </a:p>
      </dgm:t>
    </dgm:pt>
    <dgm:pt modelId="{B1D12898-61C0-4F03-A342-60C58AD8AFC4}" type="parTrans" cxnId="{70398B62-B45E-455F-A5D8-9808474D5D7E}">
      <dgm:prSet/>
      <dgm:spPr/>
      <dgm:t>
        <a:bodyPr/>
        <a:lstStyle/>
        <a:p>
          <a:endParaRPr lang="en-US"/>
        </a:p>
      </dgm:t>
    </dgm:pt>
    <dgm:pt modelId="{8F4AD9DA-8D8E-4FC3-9312-E34F0381E36D}" type="sibTrans" cxnId="{70398B62-B45E-455F-A5D8-9808474D5D7E}">
      <dgm:prSet/>
      <dgm:spPr/>
      <dgm:t>
        <a:bodyPr/>
        <a:lstStyle/>
        <a:p>
          <a:endParaRPr lang="en-US"/>
        </a:p>
      </dgm:t>
    </dgm:pt>
    <dgm:pt modelId="{6E8304AA-155F-4D11-BBD0-D28C87D394D2}">
      <dgm:prSet phldrT="[Text]" custT="1"/>
      <dgm:spPr>
        <a:xfrm rot="5400000">
          <a:off x="6589693" y="283077"/>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sz="1600" dirty="0">
              <a:solidFill>
                <a:srgbClr val="003366">
                  <a:hueOff val="0"/>
                  <a:satOff val="0"/>
                  <a:lumOff val="0"/>
                  <a:alphaOff val="0"/>
                </a:srgbClr>
              </a:solidFill>
              <a:latin typeface="Arial"/>
              <a:ea typeface="+mn-ea"/>
              <a:cs typeface="+mn-cs"/>
            </a:rPr>
            <a:t>Consistent attendance</a:t>
          </a:r>
        </a:p>
      </dgm:t>
    </dgm:pt>
    <dgm:pt modelId="{97AFBDCC-21D9-45D6-BF65-48AF203F4C34}" type="parTrans" cxnId="{3EE80BF1-D6EE-457E-A5D8-D6C660858EC4}">
      <dgm:prSet/>
      <dgm:spPr/>
      <dgm:t>
        <a:bodyPr/>
        <a:lstStyle/>
        <a:p>
          <a:endParaRPr lang="en-US"/>
        </a:p>
      </dgm:t>
    </dgm:pt>
    <dgm:pt modelId="{9FA07275-92DF-403B-BFC3-452DDC6D446F}" type="sibTrans" cxnId="{3EE80BF1-D6EE-457E-A5D8-D6C660858EC4}">
      <dgm:prSet/>
      <dgm:spPr/>
      <dgm:t>
        <a:bodyPr/>
        <a:lstStyle/>
        <a:p>
          <a:endParaRPr lang="en-US"/>
        </a:p>
      </dgm:t>
    </dgm:pt>
    <dgm:pt modelId="{C82A5653-6362-49E3-BC9A-0101CDBCEF93}">
      <dgm:prSet phldrT="[Text]" custT="1"/>
      <dgm:spPr>
        <a:xfrm rot="5400000">
          <a:off x="6589693" y="283077"/>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sz="1600" dirty="0">
              <a:solidFill>
                <a:srgbClr val="003366">
                  <a:hueOff val="0"/>
                  <a:satOff val="0"/>
                  <a:lumOff val="0"/>
                  <a:alphaOff val="0"/>
                </a:srgbClr>
              </a:solidFill>
              <a:latin typeface="Arial"/>
              <a:ea typeface="+mn-ea"/>
              <a:cs typeface="+mn-cs"/>
            </a:rPr>
            <a:t>Extracurricular and/or employment opportunities</a:t>
          </a:r>
        </a:p>
      </dgm:t>
    </dgm:pt>
    <dgm:pt modelId="{06C212A2-0051-4B35-B3EB-90844DAF25C7}" type="parTrans" cxnId="{8A0B2E4D-E4F2-4DEB-8D5F-CAC6644E6A68}">
      <dgm:prSet/>
      <dgm:spPr/>
      <dgm:t>
        <a:bodyPr/>
        <a:lstStyle/>
        <a:p>
          <a:endParaRPr lang="en-US"/>
        </a:p>
      </dgm:t>
    </dgm:pt>
    <dgm:pt modelId="{246B7C04-FAC0-4EDE-94DA-723F5B6145A3}" type="sibTrans" cxnId="{8A0B2E4D-E4F2-4DEB-8D5F-CAC6644E6A68}">
      <dgm:prSet/>
      <dgm:spPr/>
      <dgm:t>
        <a:bodyPr/>
        <a:lstStyle/>
        <a:p>
          <a:endParaRPr lang="en-US"/>
        </a:p>
      </dgm:t>
    </dgm:pt>
    <dgm:pt modelId="{28E1F54E-8C48-4F1C-9529-5862A925022D}">
      <dgm:prSet phldrT="[Text]"/>
      <dgm:spPr>
        <a:xfrm rot="5400000">
          <a:off x="6589693" y="-26617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Comprehensive and efficient assessment system</a:t>
          </a:r>
        </a:p>
      </dgm:t>
    </dgm:pt>
    <dgm:pt modelId="{E0904A30-43ED-4942-B073-F45D06AD882F}" type="parTrans" cxnId="{2B478B38-8C22-4D14-9AF3-B3488DBFE366}">
      <dgm:prSet/>
      <dgm:spPr/>
      <dgm:t>
        <a:bodyPr/>
        <a:lstStyle/>
        <a:p>
          <a:endParaRPr lang="en-US"/>
        </a:p>
      </dgm:t>
    </dgm:pt>
    <dgm:pt modelId="{1E711B3D-46CD-4B91-8061-A94D930632D7}" type="sibTrans" cxnId="{2B478B38-8C22-4D14-9AF3-B3488DBFE366}">
      <dgm:prSet/>
      <dgm:spPr/>
      <dgm:t>
        <a:bodyPr/>
        <a:lstStyle/>
        <a:p>
          <a:endParaRPr lang="en-US"/>
        </a:p>
      </dgm:t>
    </dgm:pt>
    <dgm:pt modelId="{01F11452-12FE-4E10-9809-C0717FCA03F0}">
      <dgm:prSet/>
      <dgm:spPr>
        <a:xfrm rot="5400000">
          <a:off x="6589693" y="-11893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Culturally responsive instruction</a:t>
          </a:r>
        </a:p>
      </dgm:t>
    </dgm:pt>
    <dgm:pt modelId="{1141713D-58D0-427B-B01B-8479A401DF35}" type="parTrans" cxnId="{DF3E6F78-9B40-44DD-A4D6-B5B641ADAFCA}">
      <dgm:prSet/>
      <dgm:spPr/>
      <dgm:t>
        <a:bodyPr/>
        <a:lstStyle/>
        <a:p>
          <a:endParaRPr lang="en-US"/>
        </a:p>
      </dgm:t>
    </dgm:pt>
    <dgm:pt modelId="{7E54F1C5-B3DE-460E-BB67-ED5BFD3038A5}" type="sibTrans" cxnId="{DF3E6F78-9B40-44DD-A4D6-B5B641ADAFCA}">
      <dgm:prSet/>
      <dgm:spPr/>
      <dgm:t>
        <a:bodyPr/>
        <a:lstStyle/>
        <a:p>
          <a:endParaRPr lang="en-US"/>
        </a:p>
      </dgm:t>
    </dgm:pt>
    <dgm:pt modelId="{0195FA51-1FF3-43BD-8274-1CA9F70E15D4}">
      <dgm:prSet/>
      <dgm:spPr>
        <a:xfrm rot="5400000">
          <a:off x="6589693" y="-11893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Positive school/class climate</a:t>
          </a:r>
        </a:p>
      </dgm:t>
    </dgm:pt>
    <dgm:pt modelId="{CA88F050-FA86-47E3-95DB-058F524262BB}" type="parTrans" cxnId="{35C561C0-CE7A-4130-9E3F-B04CD6880D6A}">
      <dgm:prSet/>
      <dgm:spPr/>
      <dgm:t>
        <a:bodyPr/>
        <a:lstStyle/>
        <a:p>
          <a:endParaRPr lang="en-US"/>
        </a:p>
      </dgm:t>
    </dgm:pt>
    <dgm:pt modelId="{9893B2D1-9663-4EED-A6D2-5AB7A6FA1046}" type="sibTrans" cxnId="{35C561C0-CE7A-4130-9E3F-B04CD6880D6A}">
      <dgm:prSet/>
      <dgm:spPr/>
      <dgm:t>
        <a:bodyPr/>
        <a:lstStyle/>
        <a:p>
          <a:endParaRPr lang="en-US"/>
        </a:p>
      </dgm:t>
    </dgm:pt>
    <dgm:pt modelId="{6CBB4D49-083F-4C11-BE8F-5A7B04EEFF44}">
      <dgm:prSet/>
      <dgm:spPr>
        <a:xfrm rot="5400000">
          <a:off x="6589693" y="-11893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Comprehensive and efficient assessment system</a:t>
          </a:r>
        </a:p>
      </dgm:t>
    </dgm:pt>
    <dgm:pt modelId="{8CDF4FBE-8A76-45FE-8433-99754FD8586D}" type="parTrans" cxnId="{44F8906C-E40F-4A99-A29E-563524C2D965}">
      <dgm:prSet/>
      <dgm:spPr/>
      <dgm:t>
        <a:bodyPr/>
        <a:lstStyle/>
        <a:p>
          <a:endParaRPr lang="en-US"/>
        </a:p>
      </dgm:t>
    </dgm:pt>
    <dgm:pt modelId="{D4665031-A0B5-41DB-99BE-1023C34D67A8}" type="sibTrans" cxnId="{44F8906C-E40F-4A99-A29E-563524C2D965}">
      <dgm:prSet/>
      <dgm:spPr/>
      <dgm:t>
        <a:bodyPr/>
        <a:lstStyle/>
        <a:p>
          <a:endParaRPr lang="en-US"/>
        </a:p>
      </dgm:t>
    </dgm:pt>
    <dgm:pt modelId="{96EBC0BC-BD70-4095-8A22-59E36CBB3124}">
      <dgm:prSet phldrT="[Text]"/>
      <dgm:spPr>
        <a:xfrm rot="5400000">
          <a:off x="6589693" y="-26617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Active implementation of evidence-based instruction</a:t>
          </a:r>
        </a:p>
      </dgm:t>
    </dgm:pt>
    <dgm:pt modelId="{1006529E-7681-4042-B687-01C5A6977AD6}" type="parTrans" cxnId="{34E25194-FD28-4CBF-A2BA-978865871FCD}">
      <dgm:prSet/>
      <dgm:spPr/>
      <dgm:t>
        <a:bodyPr/>
        <a:lstStyle/>
        <a:p>
          <a:endParaRPr lang="en-US"/>
        </a:p>
      </dgm:t>
    </dgm:pt>
    <dgm:pt modelId="{DA65EBE1-8C19-4BE8-8DF7-25C3A5F226F2}" type="sibTrans" cxnId="{34E25194-FD28-4CBF-A2BA-978865871FCD}">
      <dgm:prSet/>
      <dgm:spPr/>
      <dgm:t>
        <a:bodyPr/>
        <a:lstStyle/>
        <a:p>
          <a:endParaRPr lang="en-US"/>
        </a:p>
      </dgm:t>
    </dgm:pt>
    <dgm:pt modelId="{C35EBC7E-AC56-468D-A742-B11D5509B7DF}">
      <dgm:prSet phldrT="[Text]" custT="1"/>
      <dgm:spPr>
        <a:xfrm rot="5400000">
          <a:off x="6589693" y="283077"/>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sz="1600" dirty="0">
              <a:solidFill>
                <a:srgbClr val="003366">
                  <a:hueOff val="0"/>
                  <a:satOff val="0"/>
                  <a:lumOff val="0"/>
                  <a:alphaOff val="0"/>
                </a:srgbClr>
              </a:solidFill>
              <a:latin typeface="Arial"/>
              <a:ea typeface="+mn-ea"/>
              <a:cs typeface="+mn-cs"/>
            </a:rPr>
            <a:t>Active implementation of evidence-based transition practices</a:t>
          </a:r>
        </a:p>
      </dgm:t>
    </dgm:pt>
    <dgm:pt modelId="{54D90443-CA23-4869-B1EB-08131ACDD6C3}" type="parTrans" cxnId="{9387CAE9-B691-46A8-8D7F-F3CEA07BAC97}">
      <dgm:prSet/>
      <dgm:spPr/>
      <dgm:t>
        <a:bodyPr/>
        <a:lstStyle/>
        <a:p>
          <a:endParaRPr lang="en-US"/>
        </a:p>
      </dgm:t>
    </dgm:pt>
    <dgm:pt modelId="{6EB7D6B2-BF51-4E11-A626-505F7505990D}" type="sibTrans" cxnId="{9387CAE9-B691-46A8-8D7F-F3CEA07BAC97}">
      <dgm:prSet/>
      <dgm:spPr/>
      <dgm:t>
        <a:bodyPr/>
        <a:lstStyle/>
        <a:p>
          <a:endParaRPr lang="en-US"/>
        </a:p>
      </dgm:t>
    </dgm:pt>
    <dgm:pt modelId="{53B7C1B8-D11E-4C15-952D-7D7050E88D1F}">
      <dgm:prSet phldrT="[Text]"/>
      <dgm:spPr>
        <a:xfrm rot="5400000">
          <a:off x="6589693" y="-26617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Local capacity building</a:t>
          </a:r>
        </a:p>
      </dgm:t>
    </dgm:pt>
    <dgm:pt modelId="{0DD4D765-1AEE-4EE8-8D6A-34FB975B7AF8}" type="parTrans" cxnId="{5AD5A63E-4B3C-4B9F-AFB0-AC3CBE58D3DB}">
      <dgm:prSet/>
      <dgm:spPr/>
      <dgm:t>
        <a:bodyPr/>
        <a:lstStyle/>
        <a:p>
          <a:endParaRPr lang="en-US"/>
        </a:p>
      </dgm:t>
    </dgm:pt>
    <dgm:pt modelId="{3740DB3A-15B8-484E-B133-CEBDFD3A94EB}" type="sibTrans" cxnId="{5AD5A63E-4B3C-4B9F-AFB0-AC3CBE58D3DB}">
      <dgm:prSet/>
      <dgm:spPr/>
      <dgm:t>
        <a:bodyPr/>
        <a:lstStyle/>
        <a:p>
          <a:endParaRPr lang="en-US"/>
        </a:p>
      </dgm:t>
    </dgm:pt>
    <dgm:pt modelId="{2DFFD77C-0CBE-47EE-BFA1-2DF9420D0E42}">
      <dgm:prSet phldrT="[Text]"/>
      <dgm:spPr>
        <a:xfrm rot="5400000">
          <a:off x="6589693" y="-11893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dirty="0">
              <a:solidFill>
                <a:srgbClr val="003366">
                  <a:hueOff val="0"/>
                  <a:satOff val="0"/>
                  <a:lumOff val="0"/>
                  <a:alphaOff val="0"/>
                </a:srgbClr>
              </a:solidFill>
              <a:latin typeface="Arial"/>
              <a:ea typeface="+mn-ea"/>
              <a:cs typeface="+mn-cs"/>
            </a:rPr>
            <a:t>Local capacity building</a:t>
          </a:r>
        </a:p>
      </dgm:t>
    </dgm:pt>
    <dgm:pt modelId="{89074E9C-A345-4220-8A94-622418C63005}" type="parTrans" cxnId="{BDA918FF-245A-4609-A87A-67AF46B6E18D}">
      <dgm:prSet/>
      <dgm:spPr/>
      <dgm:t>
        <a:bodyPr/>
        <a:lstStyle/>
        <a:p>
          <a:endParaRPr lang="en-US"/>
        </a:p>
      </dgm:t>
    </dgm:pt>
    <dgm:pt modelId="{86DB5047-073A-494C-810B-129E62030FE9}" type="sibTrans" cxnId="{BDA918FF-245A-4609-A87A-67AF46B6E18D}">
      <dgm:prSet/>
      <dgm:spPr/>
      <dgm:t>
        <a:bodyPr/>
        <a:lstStyle/>
        <a:p>
          <a:endParaRPr lang="en-US"/>
        </a:p>
      </dgm:t>
    </dgm:pt>
    <dgm:pt modelId="{75E8B44D-07B7-4C58-B4A3-2B8D752F3388}">
      <dgm:prSet phldrT="[Text]" custT="1"/>
      <dgm:spPr>
        <a:xfrm rot="5400000">
          <a:off x="6589693" y="283077"/>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ln>
        <a:effectLst/>
      </dgm:spPr>
      <dgm:t>
        <a:bodyPr/>
        <a:lstStyle/>
        <a:p>
          <a:pPr>
            <a:buChar char="•"/>
          </a:pPr>
          <a:r>
            <a:rPr lang="en-US" sz="1600" dirty="0">
              <a:solidFill>
                <a:srgbClr val="003366">
                  <a:hueOff val="0"/>
                  <a:satOff val="0"/>
                  <a:lumOff val="0"/>
                  <a:alphaOff val="0"/>
                </a:srgbClr>
              </a:solidFill>
              <a:latin typeface="Arial"/>
              <a:ea typeface="+mn-ea"/>
              <a:cs typeface="+mn-cs"/>
            </a:rPr>
            <a:t>Local capacity building</a:t>
          </a:r>
        </a:p>
      </dgm:t>
    </dgm:pt>
    <dgm:pt modelId="{EFD97E9E-1C9F-45A2-8E5E-0B789B550D20}" type="parTrans" cxnId="{331A2120-9ECA-40DF-A45F-DE06D3E5DBF6}">
      <dgm:prSet/>
      <dgm:spPr/>
      <dgm:t>
        <a:bodyPr/>
        <a:lstStyle/>
        <a:p>
          <a:endParaRPr lang="en-US"/>
        </a:p>
      </dgm:t>
    </dgm:pt>
    <dgm:pt modelId="{14574198-9ACE-4A84-AD3F-0F56E0DCE6FF}" type="sibTrans" cxnId="{331A2120-9ECA-40DF-A45F-DE06D3E5DBF6}">
      <dgm:prSet/>
      <dgm:spPr/>
      <dgm:t>
        <a:bodyPr/>
        <a:lstStyle/>
        <a:p>
          <a:endParaRPr lang="en-US"/>
        </a:p>
      </dgm:t>
    </dgm:pt>
    <dgm:pt modelId="{6F4F5B93-0074-49E7-997A-FDFAC8FBE254}" type="pres">
      <dgm:prSet presAssocID="{6DDF2074-D24C-4C5E-9CD3-76C405C28A33}" presName="Name0" presStyleCnt="0">
        <dgm:presLayoutVars>
          <dgm:dir/>
          <dgm:animLvl val="lvl"/>
          <dgm:resizeHandles val="exact"/>
        </dgm:presLayoutVars>
      </dgm:prSet>
      <dgm:spPr/>
    </dgm:pt>
    <dgm:pt modelId="{FAED9DAA-34AE-474E-82DC-CF66A1BB7120}" type="pres">
      <dgm:prSet presAssocID="{7246C098-C2AF-4524-B60C-E163092BFC95}" presName="linNode" presStyleCnt="0"/>
      <dgm:spPr/>
    </dgm:pt>
    <dgm:pt modelId="{4E75F975-6F9B-41A0-A614-704237B3E30B}" type="pres">
      <dgm:prSet presAssocID="{7246C098-C2AF-4524-B60C-E163092BFC95}" presName="parentText" presStyleLbl="node1" presStyleIdx="0" presStyleCnt="3" custLinFactNeighborX="-517" custLinFactNeighborY="2816">
        <dgm:presLayoutVars>
          <dgm:chMax val="1"/>
          <dgm:bulletEnabled val="1"/>
        </dgm:presLayoutVars>
      </dgm:prSet>
      <dgm:spPr/>
    </dgm:pt>
    <dgm:pt modelId="{1CA555AE-1A60-41C5-930E-35E7F523C9F9}" type="pres">
      <dgm:prSet presAssocID="{7246C098-C2AF-4524-B60C-E163092BFC95}" presName="descendantText" presStyleLbl="alignAccFollowNode1" presStyleIdx="0" presStyleCnt="3">
        <dgm:presLayoutVars>
          <dgm:bulletEnabled val="1"/>
        </dgm:presLayoutVars>
      </dgm:prSet>
      <dgm:spPr/>
    </dgm:pt>
    <dgm:pt modelId="{E800A18C-F28E-4819-AD1A-F4478EDD2EC0}" type="pres">
      <dgm:prSet presAssocID="{AB5635BC-011E-4767-AE87-C284CA972FFD}" presName="sp" presStyleCnt="0"/>
      <dgm:spPr/>
    </dgm:pt>
    <dgm:pt modelId="{A538E413-A5C5-4957-9835-BFA43DDFA016}" type="pres">
      <dgm:prSet presAssocID="{5C819648-563C-471E-B1AF-860D8E0C6FF3}" presName="linNode" presStyleCnt="0"/>
      <dgm:spPr/>
    </dgm:pt>
    <dgm:pt modelId="{D36964F5-E3C6-4250-B2FB-7F71B080B22E}" type="pres">
      <dgm:prSet presAssocID="{5C819648-563C-471E-B1AF-860D8E0C6FF3}" presName="parentText" presStyleLbl="node1" presStyleIdx="1" presStyleCnt="3">
        <dgm:presLayoutVars>
          <dgm:chMax val="1"/>
          <dgm:bulletEnabled val="1"/>
        </dgm:presLayoutVars>
      </dgm:prSet>
      <dgm:spPr/>
    </dgm:pt>
    <dgm:pt modelId="{CB24513D-3F2B-46BC-BC03-F87BC88975CC}" type="pres">
      <dgm:prSet presAssocID="{5C819648-563C-471E-B1AF-860D8E0C6FF3}" presName="descendantText" presStyleLbl="alignAccFollowNode1" presStyleIdx="1" presStyleCnt="3">
        <dgm:presLayoutVars>
          <dgm:bulletEnabled val="1"/>
        </dgm:presLayoutVars>
      </dgm:prSet>
      <dgm:spPr/>
    </dgm:pt>
    <dgm:pt modelId="{051174C4-DC23-4C93-B5EF-3C69773DE431}" type="pres">
      <dgm:prSet presAssocID="{C1B33A0C-F8B6-40EC-8929-A30EF359C35F}" presName="sp" presStyleCnt="0"/>
      <dgm:spPr/>
    </dgm:pt>
    <dgm:pt modelId="{02539FBE-48E9-4A48-8627-E9964B55A3A1}" type="pres">
      <dgm:prSet presAssocID="{CC100673-3DFD-497C-A906-ACB597AD30ED}" presName="linNode" presStyleCnt="0"/>
      <dgm:spPr/>
    </dgm:pt>
    <dgm:pt modelId="{881EDEEF-C8E9-4AF6-9105-D4845C4F67F6}" type="pres">
      <dgm:prSet presAssocID="{CC100673-3DFD-497C-A906-ACB597AD30ED}" presName="parentText" presStyleLbl="node1" presStyleIdx="2" presStyleCnt="3">
        <dgm:presLayoutVars>
          <dgm:chMax val="1"/>
          <dgm:bulletEnabled val="1"/>
        </dgm:presLayoutVars>
      </dgm:prSet>
      <dgm:spPr/>
    </dgm:pt>
    <dgm:pt modelId="{748FF571-35D2-4953-83B1-B3909CAA51F2}" type="pres">
      <dgm:prSet presAssocID="{CC100673-3DFD-497C-A906-ACB597AD30ED}" presName="descendantText" presStyleLbl="alignAccFollowNode1" presStyleIdx="2" presStyleCnt="3">
        <dgm:presLayoutVars>
          <dgm:bulletEnabled val="1"/>
        </dgm:presLayoutVars>
      </dgm:prSet>
      <dgm:spPr/>
    </dgm:pt>
  </dgm:ptLst>
  <dgm:cxnLst>
    <dgm:cxn modelId="{416D0103-294A-4B34-9651-0202885C3C7D}" srcId="{6DDF2074-D24C-4C5E-9CD3-76C405C28A33}" destId="{7246C098-C2AF-4524-B60C-E163092BFC95}" srcOrd="0" destOrd="0" parTransId="{45384BC2-5173-46AB-8DAE-A001E4C8CD03}" sibTransId="{AB5635BC-011E-4767-AE87-C284CA972FFD}"/>
    <dgm:cxn modelId="{15FB3008-8E7D-DA49-93EF-83636979C2E9}" type="presOf" srcId="{41A494AE-95EF-4E37-B488-983B7052B405}" destId="{748FF571-35D2-4953-83B1-B3909CAA51F2}" srcOrd="0" destOrd="2" presId="urn:microsoft.com/office/officeart/2005/8/layout/vList5"/>
    <dgm:cxn modelId="{ECBBBA11-F7F0-D24A-9AED-372809973CA7}" type="presOf" srcId="{C35EBC7E-AC56-468D-A742-B11D5509B7DF}" destId="{748FF571-35D2-4953-83B1-B3909CAA51F2}" srcOrd="0" destOrd="0" presId="urn:microsoft.com/office/officeart/2005/8/layout/vList5"/>
    <dgm:cxn modelId="{C7307013-2D59-D24B-8EA7-F8FA60212D1C}" type="presOf" srcId="{75E8B44D-07B7-4C58-B4A3-2B8D752F3388}" destId="{748FF571-35D2-4953-83B1-B3909CAA51F2}" srcOrd="0" destOrd="1" presId="urn:microsoft.com/office/officeart/2005/8/layout/vList5"/>
    <dgm:cxn modelId="{331A2120-9ECA-40DF-A45F-DE06D3E5DBF6}" srcId="{CC100673-3DFD-497C-A906-ACB597AD30ED}" destId="{75E8B44D-07B7-4C58-B4A3-2B8D752F3388}" srcOrd="1" destOrd="0" parTransId="{EFD97E9E-1C9F-45A2-8E5E-0B789B550D20}" sibTransId="{14574198-9ACE-4A84-AD3F-0F56E0DCE6FF}"/>
    <dgm:cxn modelId="{393ABC23-7CDD-774F-8108-A9E3E12F71BD}" type="presOf" srcId="{6D9464EB-A728-4F57-B145-06D31D9FA261}" destId="{1CA555AE-1A60-41C5-930E-35E7F523C9F9}" srcOrd="0" destOrd="2" presId="urn:microsoft.com/office/officeart/2005/8/layout/vList5"/>
    <dgm:cxn modelId="{67572135-B9C1-1E40-B720-0D4BB9A3186A}" type="presOf" srcId="{2DFFD77C-0CBE-47EE-BFA1-2DF9420D0E42}" destId="{CB24513D-3F2B-46BC-BC03-F87BC88975CC}" srcOrd="0" destOrd="1" presId="urn:microsoft.com/office/officeart/2005/8/layout/vList5"/>
    <dgm:cxn modelId="{2B478B38-8C22-4D14-9AF3-B3488DBFE366}" srcId="{7246C098-C2AF-4524-B60C-E163092BFC95}" destId="{28E1F54E-8C48-4F1C-9529-5862A925022D}" srcOrd="3" destOrd="0" parTransId="{E0904A30-43ED-4942-B073-F45D06AD882F}" sibTransId="{1E711B3D-46CD-4B91-8061-A94D930632D7}"/>
    <dgm:cxn modelId="{5AD5A63E-4B3C-4B9F-AFB0-AC3CBE58D3DB}" srcId="{7246C098-C2AF-4524-B60C-E163092BFC95}" destId="{53B7C1B8-D11E-4C15-952D-7D7050E88D1F}" srcOrd="1" destOrd="0" parTransId="{0DD4D765-1AEE-4EE8-8D6A-34FB975B7AF8}" sibTransId="{3740DB3A-15B8-484E-B133-CEBDFD3A94EB}"/>
    <dgm:cxn modelId="{8E767D40-F86C-2C46-8DDA-7D3E2212323D}" type="presOf" srcId="{01F11452-12FE-4E10-9809-C0717FCA03F0}" destId="{CB24513D-3F2B-46BC-BC03-F87BC88975CC}" srcOrd="0" destOrd="2" presId="urn:microsoft.com/office/officeart/2005/8/layout/vList5"/>
    <dgm:cxn modelId="{32038741-78D3-4568-AF0F-E9539FFC08E9}" srcId="{6DDF2074-D24C-4C5E-9CD3-76C405C28A33}" destId="{5C819648-563C-471E-B1AF-860D8E0C6FF3}" srcOrd="1" destOrd="0" parTransId="{84E59EBA-22A1-43DF-9B9E-EE3FD4B264ED}" sibTransId="{C1B33A0C-F8B6-40EC-8929-A30EF359C35F}"/>
    <dgm:cxn modelId="{70398B62-B45E-455F-A5D8-9808474D5D7E}" srcId="{CC100673-3DFD-497C-A906-ACB597AD30ED}" destId="{41A494AE-95EF-4E37-B488-983B7052B405}" srcOrd="2" destOrd="0" parTransId="{B1D12898-61C0-4F03-A342-60C58AD8AFC4}" sibTransId="{8F4AD9DA-8D8E-4FC3-9312-E34F0381E36D}"/>
    <dgm:cxn modelId="{1D73096A-A340-CB42-8478-60B13A04B09E}" type="presOf" srcId="{96EBC0BC-BD70-4095-8A22-59E36CBB3124}" destId="{1CA555AE-1A60-41C5-930E-35E7F523C9F9}" srcOrd="0" destOrd="0" presId="urn:microsoft.com/office/officeart/2005/8/layout/vList5"/>
    <dgm:cxn modelId="{07BDA14A-4A4A-4940-9515-9926D014BD66}" type="presOf" srcId="{53B7C1B8-D11E-4C15-952D-7D7050E88D1F}" destId="{1CA555AE-1A60-41C5-930E-35E7F523C9F9}" srcOrd="0" destOrd="1" presId="urn:microsoft.com/office/officeart/2005/8/layout/vList5"/>
    <dgm:cxn modelId="{44F8906C-E40F-4A99-A29E-563524C2D965}" srcId="{5C819648-563C-471E-B1AF-860D8E0C6FF3}" destId="{6CBB4D49-083F-4C11-BE8F-5A7B04EEFF44}" srcOrd="4" destOrd="0" parTransId="{8CDF4FBE-8A76-45FE-8433-99754FD8586D}" sibTransId="{D4665031-A0B5-41DB-99BE-1023C34D67A8}"/>
    <dgm:cxn modelId="{8A0B2E4D-E4F2-4DEB-8D5F-CAC6644E6A68}" srcId="{CC100673-3DFD-497C-A906-ACB597AD30ED}" destId="{C82A5653-6362-49E3-BC9A-0101CDBCEF93}" srcOrd="4" destOrd="0" parTransId="{06C212A2-0051-4B35-B3EB-90844DAF25C7}" sibTransId="{246B7C04-FAC0-4EDE-94DA-723F5B6145A3}"/>
    <dgm:cxn modelId="{01004178-B6A3-524D-ABCE-8558E9EA779C}" type="presOf" srcId="{C82A5653-6362-49E3-BC9A-0101CDBCEF93}" destId="{748FF571-35D2-4953-83B1-B3909CAA51F2}" srcOrd="0" destOrd="4" presId="urn:microsoft.com/office/officeart/2005/8/layout/vList5"/>
    <dgm:cxn modelId="{DF3E6F78-9B40-44DD-A4D6-B5B641ADAFCA}" srcId="{5C819648-563C-471E-B1AF-860D8E0C6FF3}" destId="{01F11452-12FE-4E10-9809-C0717FCA03F0}" srcOrd="2" destOrd="0" parTransId="{1141713D-58D0-427B-B01B-8479A401DF35}" sibTransId="{7E54F1C5-B3DE-460E-BB67-ED5BFD3038A5}"/>
    <dgm:cxn modelId="{2DDEE986-7D1C-400C-ACE3-540005AB41F1}" srcId="{5C819648-563C-471E-B1AF-860D8E0C6FF3}" destId="{2B24ECD6-9B65-4604-863A-14A2E65BC0BF}" srcOrd="0" destOrd="0" parTransId="{3B91978A-B096-455D-8E59-503CB6A3CA3A}" sibTransId="{31557B2D-E481-4185-AD10-8BC7363EEADC}"/>
    <dgm:cxn modelId="{10239E92-33B6-F749-8BF8-6A5BA7BA82BF}" type="presOf" srcId="{7246C098-C2AF-4524-B60C-E163092BFC95}" destId="{4E75F975-6F9B-41A0-A614-704237B3E30B}" srcOrd="0" destOrd="0" presId="urn:microsoft.com/office/officeart/2005/8/layout/vList5"/>
    <dgm:cxn modelId="{CB4E0793-47A5-BA49-BB0E-70D7F1992FD5}" type="presOf" srcId="{CC100673-3DFD-497C-A906-ACB597AD30ED}" destId="{881EDEEF-C8E9-4AF6-9105-D4845C4F67F6}" srcOrd="0" destOrd="0" presId="urn:microsoft.com/office/officeart/2005/8/layout/vList5"/>
    <dgm:cxn modelId="{34E25194-FD28-4CBF-A2BA-978865871FCD}" srcId="{7246C098-C2AF-4524-B60C-E163092BFC95}" destId="{96EBC0BC-BD70-4095-8A22-59E36CBB3124}" srcOrd="0" destOrd="0" parTransId="{1006529E-7681-4042-B687-01C5A6977AD6}" sibTransId="{DA65EBE1-8C19-4BE8-8DF7-25C3A5F226F2}"/>
    <dgm:cxn modelId="{F82C129B-0C0E-4DE7-BB45-2BB550E1B384}" srcId="{6DDF2074-D24C-4C5E-9CD3-76C405C28A33}" destId="{CC100673-3DFD-497C-A906-ACB597AD30ED}" srcOrd="2" destOrd="0" parTransId="{6824C018-60BF-4B63-8D3D-037CD9E2332A}" sibTransId="{6ABB294D-3A26-4158-AC38-E3678ED06ABD}"/>
    <dgm:cxn modelId="{02EDBE9F-B5A9-B74E-B8D0-1A8DCBE36877}" type="presOf" srcId="{5C819648-563C-471E-B1AF-860D8E0C6FF3}" destId="{D36964F5-E3C6-4250-B2FB-7F71B080B22E}" srcOrd="0" destOrd="0" presId="urn:microsoft.com/office/officeart/2005/8/layout/vList5"/>
    <dgm:cxn modelId="{184ECAB2-4930-1540-A9DB-842054DCFDF8}" type="presOf" srcId="{28E1F54E-8C48-4F1C-9529-5862A925022D}" destId="{1CA555AE-1A60-41C5-930E-35E7F523C9F9}" srcOrd="0" destOrd="3" presId="urn:microsoft.com/office/officeart/2005/8/layout/vList5"/>
    <dgm:cxn modelId="{FE0AB3B7-4F79-D84B-A652-A78CCDFEF0B1}" type="presOf" srcId="{6DDF2074-D24C-4C5E-9CD3-76C405C28A33}" destId="{6F4F5B93-0074-49E7-997A-FDFAC8FBE254}" srcOrd="0" destOrd="0" presId="urn:microsoft.com/office/officeart/2005/8/layout/vList5"/>
    <dgm:cxn modelId="{7978A3B8-A872-F944-AA56-B0C0A895870C}" type="presOf" srcId="{2B24ECD6-9B65-4604-863A-14A2E65BC0BF}" destId="{CB24513D-3F2B-46BC-BC03-F87BC88975CC}" srcOrd="0" destOrd="0" presId="urn:microsoft.com/office/officeart/2005/8/layout/vList5"/>
    <dgm:cxn modelId="{35C561C0-CE7A-4130-9E3F-B04CD6880D6A}" srcId="{5C819648-563C-471E-B1AF-860D8E0C6FF3}" destId="{0195FA51-1FF3-43BD-8274-1CA9F70E15D4}" srcOrd="3" destOrd="0" parTransId="{CA88F050-FA86-47E3-95DB-058F524262BB}" sibTransId="{9893B2D1-9663-4EED-A6D2-5AB7A6FA1046}"/>
    <dgm:cxn modelId="{490F01D0-80A9-134B-8017-8E93D513E4CD}" type="presOf" srcId="{6CBB4D49-083F-4C11-BE8F-5A7B04EEFF44}" destId="{CB24513D-3F2B-46BC-BC03-F87BC88975CC}" srcOrd="0" destOrd="4" presId="urn:microsoft.com/office/officeart/2005/8/layout/vList5"/>
    <dgm:cxn modelId="{9E3CA1D7-F331-FA47-B023-F9DF127E6C83}" type="presOf" srcId="{0195FA51-1FF3-43BD-8274-1CA9F70E15D4}" destId="{CB24513D-3F2B-46BC-BC03-F87BC88975CC}" srcOrd="0" destOrd="3" presId="urn:microsoft.com/office/officeart/2005/8/layout/vList5"/>
    <dgm:cxn modelId="{9387CAE9-B691-46A8-8D7F-F3CEA07BAC97}" srcId="{CC100673-3DFD-497C-A906-ACB597AD30ED}" destId="{C35EBC7E-AC56-468D-A742-B11D5509B7DF}" srcOrd="0" destOrd="0" parTransId="{54D90443-CA23-4869-B1EB-08131ACDD6C3}" sibTransId="{6EB7D6B2-BF51-4E11-A626-505F7505990D}"/>
    <dgm:cxn modelId="{55D8CDEF-470B-C541-92FD-5C7FB34F63B5}" type="presOf" srcId="{6E8304AA-155F-4D11-BBD0-D28C87D394D2}" destId="{748FF571-35D2-4953-83B1-B3909CAA51F2}" srcOrd="0" destOrd="3" presId="urn:microsoft.com/office/officeart/2005/8/layout/vList5"/>
    <dgm:cxn modelId="{459D13F0-7578-455B-AC31-4B06271514AE}" srcId="{7246C098-C2AF-4524-B60C-E163092BFC95}" destId="{6D9464EB-A728-4F57-B145-06D31D9FA261}" srcOrd="2" destOrd="0" parTransId="{EBE07261-F6B6-468F-9AA2-24296C97796B}" sibTransId="{A8A4D0DE-2CF6-4BF4-A913-171D56D81BA4}"/>
    <dgm:cxn modelId="{3EE80BF1-D6EE-457E-A5D8-D6C660858EC4}" srcId="{CC100673-3DFD-497C-A906-ACB597AD30ED}" destId="{6E8304AA-155F-4D11-BBD0-D28C87D394D2}" srcOrd="3" destOrd="0" parTransId="{97AFBDCC-21D9-45D6-BF65-48AF203F4C34}" sibTransId="{9FA07275-92DF-403B-BFC3-452DDC6D446F}"/>
    <dgm:cxn modelId="{BDA918FF-245A-4609-A87A-67AF46B6E18D}" srcId="{5C819648-563C-471E-B1AF-860D8E0C6FF3}" destId="{2DFFD77C-0CBE-47EE-BFA1-2DF9420D0E42}" srcOrd="1" destOrd="0" parTransId="{89074E9C-A345-4220-8A94-622418C63005}" sibTransId="{86DB5047-073A-494C-810B-129E62030FE9}"/>
    <dgm:cxn modelId="{4C9B9F87-3CCD-D640-936A-F6D4B8E831FD}" type="presParOf" srcId="{6F4F5B93-0074-49E7-997A-FDFAC8FBE254}" destId="{FAED9DAA-34AE-474E-82DC-CF66A1BB7120}" srcOrd="0" destOrd="0" presId="urn:microsoft.com/office/officeart/2005/8/layout/vList5"/>
    <dgm:cxn modelId="{8DE2F7F6-5E39-A547-B51B-56FDA5D35306}" type="presParOf" srcId="{FAED9DAA-34AE-474E-82DC-CF66A1BB7120}" destId="{4E75F975-6F9B-41A0-A614-704237B3E30B}" srcOrd="0" destOrd="0" presId="urn:microsoft.com/office/officeart/2005/8/layout/vList5"/>
    <dgm:cxn modelId="{9F22BFEF-9A2E-0541-BD8D-2DD4E381E40C}" type="presParOf" srcId="{FAED9DAA-34AE-474E-82DC-CF66A1BB7120}" destId="{1CA555AE-1A60-41C5-930E-35E7F523C9F9}" srcOrd="1" destOrd="0" presId="urn:microsoft.com/office/officeart/2005/8/layout/vList5"/>
    <dgm:cxn modelId="{60B7EF94-2220-534F-8478-66E9A152A2CD}" type="presParOf" srcId="{6F4F5B93-0074-49E7-997A-FDFAC8FBE254}" destId="{E800A18C-F28E-4819-AD1A-F4478EDD2EC0}" srcOrd="1" destOrd="0" presId="urn:microsoft.com/office/officeart/2005/8/layout/vList5"/>
    <dgm:cxn modelId="{A47A3CE2-0DD1-B443-A9E6-AC8AD257DC91}" type="presParOf" srcId="{6F4F5B93-0074-49E7-997A-FDFAC8FBE254}" destId="{A538E413-A5C5-4957-9835-BFA43DDFA016}" srcOrd="2" destOrd="0" presId="urn:microsoft.com/office/officeart/2005/8/layout/vList5"/>
    <dgm:cxn modelId="{BA023526-E5E0-3147-A113-9354DA727F11}" type="presParOf" srcId="{A538E413-A5C5-4957-9835-BFA43DDFA016}" destId="{D36964F5-E3C6-4250-B2FB-7F71B080B22E}" srcOrd="0" destOrd="0" presId="urn:microsoft.com/office/officeart/2005/8/layout/vList5"/>
    <dgm:cxn modelId="{F5D4C32D-CB9B-864F-AF7D-F1010397AB52}" type="presParOf" srcId="{A538E413-A5C5-4957-9835-BFA43DDFA016}" destId="{CB24513D-3F2B-46BC-BC03-F87BC88975CC}" srcOrd="1" destOrd="0" presId="urn:microsoft.com/office/officeart/2005/8/layout/vList5"/>
    <dgm:cxn modelId="{49B9F861-6D7D-0B4E-A5E5-899EC9974B3C}" type="presParOf" srcId="{6F4F5B93-0074-49E7-997A-FDFAC8FBE254}" destId="{051174C4-DC23-4C93-B5EF-3C69773DE431}" srcOrd="3" destOrd="0" presId="urn:microsoft.com/office/officeart/2005/8/layout/vList5"/>
    <dgm:cxn modelId="{39551ED3-2A80-0246-9C23-F5F83AA246F9}" type="presParOf" srcId="{6F4F5B93-0074-49E7-997A-FDFAC8FBE254}" destId="{02539FBE-48E9-4A48-8627-E9964B55A3A1}" srcOrd="4" destOrd="0" presId="urn:microsoft.com/office/officeart/2005/8/layout/vList5"/>
    <dgm:cxn modelId="{008C8FFC-85B4-A44A-A6BD-0ED75AE7583F}" type="presParOf" srcId="{02539FBE-48E9-4A48-8627-E9964B55A3A1}" destId="{881EDEEF-C8E9-4AF6-9105-D4845C4F67F6}" srcOrd="0" destOrd="0" presId="urn:microsoft.com/office/officeart/2005/8/layout/vList5"/>
    <dgm:cxn modelId="{7A588367-4C21-7641-9526-2C38B6E476FE}" type="presParOf" srcId="{02539FBE-48E9-4A48-8627-E9964B55A3A1}" destId="{748FF571-35D2-4953-83B1-B3909CAA51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F22E-2553-4754-B51C-028D794A5615}">
      <dsp:nvSpPr>
        <dsp:cNvPr id="0" name=""/>
        <dsp:cNvSpPr/>
      </dsp:nvSpPr>
      <dsp:spPr>
        <a:xfrm>
          <a:off x="4050983" y="968852"/>
          <a:ext cx="2413632" cy="2413632"/>
        </a:xfrm>
        <a:prstGeom prst="ellipse">
          <a:avLst/>
        </a:prstGeom>
        <a:gradFill rotWithShape="0">
          <a:gsLst>
            <a:gs pos="0">
              <a:srgbClr val="8AB98A">
                <a:shade val="80000"/>
                <a:alpha val="50000"/>
                <a:hueOff val="0"/>
                <a:satOff val="0"/>
                <a:lumOff val="0"/>
                <a:alphaOff val="0"/>
                <a:tint val="50000"/>
                <a:satMod val="300000"/>
              </a:srgbClr>
            </a:gs>
            <a:gs pos="35000">
              <a:srgbClr val="8AB98A">
                <a:shade val="80000"/>
                <a:alpha val="50000"/>
                <a:hueOff val="0"/>
                <a:satOff val="0"/>
                <a:lumOff val="0"/>
                <a:alphaOff val="0"/>
                <a:tint val="37000"/>
                <a:satMod val="300000"/>
              </a:srgbClr>
            </a:gs>
            <a:gs pos="100000">
              <a:srgbClr val="8AB98A">
                <a:shade val="80000"/>
                <a:alpha val="50000"/>
                <a:hueOff val="0"/>
                <a:satOff val="0"/>
                <a:lumOff val="0"/>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3366"/>
              </a:solidFill>
              <a:latin typeface="Arial"/>
              <a:ea typeface="+mn-ea"/>
              <a:cs typeface="+mn-cs"/>
            </a:rPr>
            <a:t>General Supervision</a:t>
          </a:r>
        </a:p>
      </dsp:txBody>
      <dsp:txXfrm>
        <a:off x="4404451" y="1322320"/>
        <a:ext cx="1706696" cy="1706696"/>
      </dsp:txXfrm>
    </dsp:sp>
    <dsp:sp modelId="{7166CACD-3F5F-4038-A2A5-5E7C65429EC2}">
      <dsp:nvSpPr>
        <dsp:cNvPr id="0" name=""/>
        <dsp:cNvSpPr/>
      </dsp:nvSpPr>
      <dsp:spPr>
        <a:xfrm>
          <a:off x="4654391" y="430"/>
          <a:ext cx="1206816" cy="1206816"/>
        </a:xfrm>
        <a:prstGeom prst="ellipse">
          <a:avLst/>
        </a:prstGeom>
        <a:gradFill rotWithShape="0">
          <a:gsLst>
            <a:gs pos="0">
              <a:srgbClr val="8AB98A">
                <a:shade val="80000"/>
                <a:alpha val="50000"/>
                <a:hueOff val="0"/>
                <a:satOff val="688"/>
                <a:lumOff val="764"/>
                <a:alphaOff val="3750"/>
                <a:tint val="50000"/>
                <a:satMod val="300000"/>
              </a:srgbClr>
            </a:gs>
            <a:gs pos="35000">
              <a:srgbClr val="8AB98A">
                <a:shade val="80000"/>
                <a:alpha val="50000"/>
                <a:hueOff val="0"/>
                <a:satOff val="688"/>
                <a:lumOff val="764"/>
                <a:alphaOff val="3750"/>
                <a:tint val="37000"/>
                <a:satMod val="300000"/>
              </a:srgbClr>
            </a:gs>
            <a:gs pos="100000">
              <a:srgbClr val="8AB98A">
                <a:shade val="80000"/>
                <a:alpha val="50000"/>
                <a:hueOff val="0"/>
                <a:satOff val="688"/>
                <a:lumOff val="764"/>
                <a:alphaOff val="375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SPP/APR</a:t>
          </a:r>
        </a:p>
      </dsp:txBody>
      <dsp:txXfrm>
        <a:off x="4831125" y="177164"/>
        <a:ext cx="853348" cy="853348"/>
      </dsp:txXfrm>
    </dsp:sp>
    <dsp:sp modelId="{A04C6FD5-5332-4064-A638-7DDE8A10F9B5}">
      <dsp:nvSpPr>
        <dsp:cNvPr id="0" name=""/>
        <dsp:cNvSpPr/>
      </dsp:nvSpPr>
      <dsp:spPr>
        <a:xfrm>
          <a:off x="5765843" y="460809"/>
          <a:ext cx="1206816" cy="1206816"/>
        </a:xfrm>
        <a:prstGeom prst="ellipse">
          <a:avLst/>
        </a:prstGeom>
        <a:gradFill rotWithShape="0">
          <a:gsLst>
            <a:gs pos="0">
              <a:srgbClr val="8AB98A">
                <a:shade val="80000"/>
                <a:alpha val="50000"/>
                <a:hueOff val="0"/>
                <a:satOff val="1376"/>
                <a:lumOff val="1528"/>
                <a:alphaOff val="7500"/>
                <a:tint val="50000"/>
                <a:satMod val="300000"/>
              </a:srgbClr>
            </a:gs>
            <a:gs pos="35000">
              <a:srgbClr val="8AB98A">
                <a:shade val="80000"/>
                <a:alpha val="50000"/>
                <a:hueOff val="0"/>
                <a:satOff val="1376"/>
                <a:lumOff val="1528"/>
                <a:alphaOff val="7500"/>
                <a:tint val="37000"/>
                <a:satMod val="300000"/>
              </a:srgbClr>
            </a:gs>
            <a:gs pos="100000">
              <a:srgbClr val="8AB98A">
                <a:shade val="80000"/>
                <a:alpha val="50000"/>
                <a:hueOff val="0"/>
                <a:satOff val="1376"/>
                <a:lumOff val="1528"/>
                <a:alphaOff val="750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Data Collection</a:t>
          </a:r>
        </a:p>
      </dsp:txBody>
      <dsp:txXfrm>
        <a:off x="5942577" y="637543"/>
        <a:ext cx="853348" cy="853348"/>
      </dsp:txXfrm>
    </dsp:sp>
    <dsp:sp modelId="{6B9F72EF-4CB4-4C3F-963B-A4CA81EF1462}">
      <dsp:nvSpPr>
        <dsp:cNvPr id="0" name=""/>
        <dsp:cNvSpPr/>
      </dsp:nvSpPr>
      <dsp:spPr>
        <a:xfrm>
          <a:off x="6226221" y="1572260"/>
          <a:ext cx="1206816" cy="1206816"/>
        </a:xfrm>
        <a:prstGeom prst="ellipse">
          <a:avLst/>
        </a:prstGeom>
        <a:gradFill rotWithShape="0">
          <a:gsLst>
            <a:gs pos="0">
              <a:srgbClr val="8AB98A">
                <a:shade val="80000"/>
                <a:alpha val="50000"/>
                <a:hueOff val="0"/>
                <a:satOff val="2064"/>
                <a:lumOff val="2292"/>
                <a:alphaOff val="11250"/>
                <a:tint val="50000"/>
                <a:satMod val="300000"/>
              </a:srgbClr>
            </a:gs>
            <a:gs pos="35000">
              <a:srgbClr val="8AB98A">
                <a:shade val="80000"/>
                <a:alpha val="50000"/>
                <a:hueOff val="0"/>
                <a:satOff val="2064"/>
                <a:lumOff val="2292"/>
                <a:alphaOff val="11250"/>
                <a:tint val="37000"/>
                <a:satMod val="300000"/>
              </a:srgbClr>
            </a:gs>
            <a:gs pos="100000">
              <a:srgbClr val="8AB98A">
                <a:shade val="80000"/>
                <a:alpha val="50000"/>
                <a:hueOff val="0"/>
                <a:satOff val="2064"/>
                <a:lumOff val="2292"/>
                <a:alphaOff val="1125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Dispute Resolution System</a:t>
          </a:r>
        </a:p>
      </dsp:txBody>
      <dsp:txXfrm>
        <a:off x="6402955" y="1748994"/>
        <a:ext cx="853348" cy="853348"/>
      </dsp:txXfrm>
    </dsp:sp>
    <dsp:sp modelId="{4CD0EE29-F122-48EA-9002-1E39C8B46556}">
      <dsp:nvSpPr>
        <dsp:cNvPr id="0" name=""/>
        <dsp:cNvSpPr/>
      </dsp:nvSpPr>
      <dsp:spPr>
        <a:xfrm>
          <a:off x="5765843" y="2683712"/>
          <a:ext cx="1206816" cy="1206816"/>
        </a:xfrm>
        <a:prstGeom prst="ellipse">
          <a:avLst/>
        </a:prstGeom>
        <a:gradFill rotWithShape="0">
          <a:gsLst>
            <a:gs pos="0">
              <a:srgbClr val="8AB98A">
                <a:shade val="80000"/>
                <a:alpha val="50000"/>
                <a:hueOff val="0"/>
                <a:satOff val="2752"/>
                <a:lumOff val="3055"/>
                <a:alphaOff val="15000"/>
                <a:tint val="50000"/>
                <a:satMod val="300000"/>
              </a:srgbClr>
            </a:gs>
            <a:gs pos="35000">
              <a:srgbClr val="8AB98A">
                <a:shade val="80000"/>
                <a:alpha val="50000"/>
                <a:hueOff val="0"/>
                <a:satOff val="2752"/>
                <a:lumOff val="3055"/>
                <a:alphaOff val="15000"/>
                <a:tint val="37000"/>
                <a:satMod val="300000"/>
              </a:srgbClr>
            </a:gs>
            <a:gs pos="100000">
              <a:srgbClr val="8AB98A">
                <a:shade val="80000"/>
                <a:alpha val="50000"/>
                <a:hueOff val="0"/>
                <a:satOff val="2752"/>
                <a:lumOff val="3055"/>
                <a:alphaOff val="1500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Policies, Practices and Procedures</a:t>
          </a:r>
        </a:p>
      </dsp:txBody>
      <dsp:txXfrm>
        <a:off x="5942577" y="2860446"/>
        <a:ext cx="853348" cy="853348"/>
      </dsp:txXfrm>
    </dsp:sp>
    <dsp:sp modelId="{1002DC51-C357-4AAB-8642-54431F65C861}">
      <dsp:nvSpPr>
        <dsp:cNvPr id="0" name=""/>
        <dsp:cNvSpPr/>
      </dsp:nvSpPr>
      <dsp:spPr>
        <a:xfrm>
          <a:off x="4654391" y="3144090"/>
          <a:ext cx="1206816" cy="1206816"/>
        </a:xfrm>
        <a:prstGeom prst="ellipse">
          <a:avLst/>
        </a:prstGeom>
        <a:gradFill rotWithShape="0">
          <a:gsLst>
            <a:gs pos="0">
              <a:srgbClr val="8AB98A">
                <a:shade val="80000"/>
                <a:alpha val="50000"/>
                <a:hueOff val="0"/>
                <a:satOff val="3439"/>
                <a:lumOff val="3819"/>
                <a:alphaOff val="18750"/>
                <a:tint val="50000"/>
                <a:satMod val="300000"/>
              </a:srgbClr>
            </a:gs>
            <a:gs pos="35000">
              <a:srgbClr val="8AB98A">
                <a:shade val="80000"/>
                <a:alpha val="50000"/>
                <a:hueOff val="0"/>
                <a:satOff val="3439"/>
                <a:lumOff val="3819"/>
                <a:alphaOff val="18750"/>
                <a:tint val="37000"/>
                <a:satMod val="300000"/>
              </a:srgbClr>
            </a:gs>
            <a:gs pos="100000">
              <a:srgbClr val="8AB98A">
                <a:shade val="80000"/>
                <a:alpha val="50000"/>
                <a:hueOff val="0"/>
                <a:satOff val="3439"/>
                <a:lumOff val="3819"/>
                <a:alphaOff val="1875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Monitoring Activities</a:t>
          </a:r>
        </a:p>
      </dsp:txBody>
      <dsp:txXfrm>
        <a:off x="4831125" y="3320824"/>
        <a:ext cx="853348" cy="853348"/>
      </dsp:txXfrm>
    </dsp:sp>
    <dsp:sp modelId="{814651BD-6673-4DF9-AD78-0B148727003D}">
      <dsp:nvSpPr>
        <dsp:cNvPr id="0" name=""/>
        <dsp:cNvSpPr/>
      </dsp:nvSpPr>
      <dsp:spPr>
        <a:xfrm>
          <a:off x="3542940" y="2683712"/>
          <a:ext cx="1206816" cy="1206816"/>
        </a:xfrm>
        <a:prstGeom prst="ellipse">
          <a:avLst/>
        </a:prstGeom>
        <a:gradFill rotWithShape="0">
          <a:gsLst>
            <a:gs pos="0">
              <a:srgbClr val="8AB98A">
                <a:shade val="80000"/>
                <a:alpha val="50000"/>
                <a:hueOff val="0"/>
                <a:satOff val="4127"/>
                <a:lumOff val="4583"/>
                <a:alphaOff val="22500"/>
                <a:tint val="50000"/>
                <a:satMod val="300000"/>
              </a:srgbClr>
            </a:gs>
            <a:gs pos="35000">
              <a:srgbClr val="8AB98A">
                <a:shade val="80000"/>
                <a:alpha val="50000"/>
                <a:hueOff val="0"/>
                <a:satOff val="4127"/>
                <a:lumOff val="4583"/>
                <a:alphaOff val="22500"/>
                <a:tint val="37000"/>
                <a:satMod val="300000"/>
              </a:srgbClr>
            </a:gs>
            <a:gs pos="100000">
              <a:srgbClr val="8AB98A">
                <a:shade val="80000"/>
                <a:alpha val="50000"/>
                <a:hueOff val="0"/>
                <a:satOff val="4127"/>
                <a:lumOff val="4583"/>
                <a:alphaOff val="2250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Improvement, Correction, Incentives, &amp; Sanctions</a:t>
          </a:r>
        </a:p>
      </dsp:txBody>
      <dsp:txXfrm>
        <a:off x="3719674" y="2860446"/>
        <a:ext cx="853348" cy="853348"/>
      </dsp:txXfrm>
    </dsp:sp>
    <dsp:sp modelId="{4606B25E-296B-4705-A240-CC41BFB104D0}">
      <dsp:nvSpPr>
        <dsp:cNvPr id="0" name=""/>
        <dsp:cNvSpPr/>
      </dsp:nvSpPr>
      <dsp:spPr>
        <a:xfrm>
          <a:off x="3082561" y="1572260"/>
          <a:ext cx="1206816" cy="1206816"/>
        </a:xfrm>
        <a:prstGeom prst="ellipse">
          <a:avLst/>
        </a:prstGeom>
        <a:gradFill rotWithShape="0">
          <a:gsLst>
            <a:gs pos="0">
              <a:srgbClr val="8AB98A">
                <a:shade val="80000"/>
                <a:alpha val="50000"/>
                <a:hueOff val="0"/>
                <a:satOff val="4815"/>
                <a:lumOff val="5347"/>
                <a:alphaOff val="26250"/>
                <a:tint val="50000"/>
                <a:satMod val="300000"/>
              </a:srgbClr>
            </a:gs>
            <a:gs pos="35000">
              <a:srgbClr val="8AB98A">
                <a:shade val="80000"/>
                <a:alpha val="50000"/>
                <a:hueOff val="0"/>
                <a:satOff val="4815"/>
                <a:lumOff val="5347"/>
                <a:alphaOff val="26250"/>
                <a:tint val="37000"/>
                <a:satMod val="300000"/>
              </a:srgbClr>
            </a:gs>
            <a:gs pos="100000">
              <a:srgbClr val="8AB98A">
                <a:shade val="80000"/>
                <a:alpha val="50000"/>
                <a:hueOff val="0"/>
                <a:satOff val="4815"/>
                <a:lumOff val="5347"/>
                <a:alphaOff val="2625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Targeted Technical Assistance</a:t>
          </a:r>
        </a:p>
      </dsp:txBody>
      <dsp:txXfrm>
        <a:off x="3259295" y="1748994"/>
        <a:ext cx="853348" cy="853348"/>
      </dsp:txXfrm>
    </dsp:sp>
    <dsp:sp modelId="{538991AF-C728-4414-BE32-306D1499ADBB}">
      <dsp:nvSpPr>
        <dsp:cNvPr id="0" name=""/>
        <dsp:cNvSpPr/>
      </dsp:nvSpPr>
      <dsp:spPr>
        <a:xfrm>
          <a:off x="3542940" y="460809"/>
          <a:ext cx="1206816" cy="1206816"/>
        </a:xfrm>
        <a:prstGeom prst="ellipse">
          <a:avLst/>
        </a:prstGeom>
        <a:gradFill rotWithShape="0">
          <a:gsLst>
            <a:gs pos="0">
              <a:srgbClr val="8AB98A">
                <a:shade val="80000"/>
                <a:alpha val="50000"/>
                <a:hueOff val="0"/>
                <a:satOff val="5503"/>
                <a:lumOff val="6111"/>
                <a:alphaOff val="30000"/>
                <a:tint val="50000"/>
                <a:satMod val="300000"/>
              </a:srgbClr>
            </a:gs>
            <a:gs pos="35000">
              <a:srgbClr val="8AB98A">
                <a:shade val="80000"/>
                <a:alpha val="50000"/>
                <a:hueOff val="0"/>
                <a:satOff val="5503"/>
                <a:lumOff val="6111"/>
                <a:alphaOff val="30000"/>
                <a:tint val="37000"/>
                <a:satMod val="300000"/>
              </a:srgbClr>
            </a:gs>
            <a:gs pos="100000">
              <a:srgbClr val="8AB98A">
                <a:shade val="80000"/>
                <a:alpha val="50000"/>
                <a:hueOff val="0"/>
                <a:satOff val="5503"/>
                <a:lumOff val="6111"/>
                <a:alphaOff val="3000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3366"/>
              </a:solidFill>
              <a:latin typeface="Arial"/>
              <a:ea typeface="+mn-ea"/>
              <a:cs typeface="+mn-cs"/>
            </a:rPr>
            <a:t>Fiscal Management</a:t>
          </a:r>
        </a:p>
      </dsp:txBody>
      <dsp:txXfrm>
        <a:off x="3719674" y="637543"/>
        <a:ext cx="853348" cy="853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1BF8-CE3C-4FA7-8567-84BDE9F47558}">
      <dsp:nvSpPr>
        <dsp:cNvPr id="0" name=""/>
        <dsp:cNvSpPr/>
      </dsp:nvSpPr>
      <dsp:spPr>
        <a:xfrm>
          <a:off x="3952398" y="54391"/>
          <a:ext cx="2610802" cy="2610802"/>
        </a:xfrm>
        <a:prstGeom prst="ellipse">
          <a:avLst/>
        </a:prstGeom>
        <a:solidFill>
          <a:srgbClr val="8AB98A">
            <a:shade val="8000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3366">
                  <a:hueOff val="0"/>
                  <a:satOff val="0"/>
                  <a:lumOff val="0"/>
                  <a:alphaOff val="0"/>
                </a:srgbClr>
              </a:solidFill>
              <a:latin typeface="Arial"/>
              <a:ea typeface="+mn-ea"/>
              <a:cs typeface="+mn-cs"/>
            </a:rPr>
            <a:t>Academics</a:t>
          </a:r>
        </a:p>
      </dsp:txBody>
      <dsp:txXfrm>
        <a:off x="4580890" y="683336"/>
        <a:ext cx="1353818" cy="830753"/>
      </dsp:txXfrm>
    </dsp:sp>
    <dsp:sp modelId="{99F908F7-39CD-44EF-AAAE-C87C71CF41BA}">
      <dsp:nvSpPr>
        <dsp:cNvPr id="0" name=""/>
        <dsp:cNvSpPr/>
      </dsp:nvSpPr>
      <dsp:spPr>
        <a:xfrm>
          <a:off x="4894463" y="1686143"/>
          <a:ext cx="2610802" cy="2610802"/>
        </a:xfrm>
        <a:prstGeom prst="ellipse">
          <a:avLst/>
        </a:prstGeom>
        <a:solidFill>
          <a:srgbClr val="8AB98A">
            <a:shade val="80000"/>
            <a:alpha val="50000"/>
            <a:hueOff val="0"/>
            <a:satOff val="566"/>
            <a:lumOff val="1820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3366">
                  <a:hueOff val="0"/>
                  <a:satOff val="0"/>
                  <a:lumOff val="0"/>
                  <a:alphaOff val="0"/>
                </a:srgbClr>
              </a:solidFill>
              <a:latin typeface="Arial"/>
              <a:ea typeface="+mn-ea"/>
              <a:cs typeface="+mn-cs"/>
            </a:rPr>
            <a:t>Transition</a:t>
          </a:r>
        </a:p>
      </dsp:txBody>
      <dsp:txXfrm>
        <a:off x="5922339" y="2570889"/>
        <a:ext cx="1107669" cy="1015363"/>
      </dsp:txXfrm>
    </dsp:sp>
    <dsp:sp modelId="{A539B4FD-C8AE-49C3-8D31-35353F105C30}">
      <dsp:nvSpPr>
        <dsp:cNvPr id="0" name=""/>
        <dsp:cNvSpPr/>
      </dsp:nvSpPr>
      <dsp:spPr>
        <a:xfrm>
          <a:off x="3010333" y="1686143"/>
          <a:ext cx="2610802" cy="2610802"/>
        </a:xfrm>
        <a:prstGeom prst="ellipse">
          <a:avLst/>
        </a:prstGeom>
        <a:solidFill>
          <a:srgbClr val="8AB98A">
            <a:shade val="80000"/>
            <a:alpha val="50000"/>
            <a:hueOff val="0"/>
            <a:satOff val="566"/>
            <a:lumOff val="1820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3366">
                  <a:hueOff val="0"/>
                  <a:satOff val="0"/>
                  <a:lumOff val="0"/>
                  <a:alphaOff val="0"/>
                </a:srgbClr>
              </a:solidFill>
              <a:latin typeface="Arial"/>
              <a:ea typeface="+mn-ea"/>
              <a:cs typeface="+mn-cs"/>
            </a:rPr>
            <a:t>Behavior</a:t>
          </a:r>
        </a:p>
      </dsp:txBody>
      <dsp:txXfrm>
        <a:off x="3485590" y="2570889"/>
        <a:ext cx="1107669" cy="1015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55AE-1A60-41C5-930E-35E7F523C9F9}">
      <dsp:nvSpPr>
        <dsp:cNvPr id="0" name=""/>
        <dsp:cNvSpPr/>
      </dsp:nvSpPr>
      <dsp:spPr>
        <a:xfrm rot="5400000">
          <a:off x="6589693" y="-26617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Active implementation of evidence-based instruction</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Local capacity building</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Technical and adaptive leadership</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Comprehensive and efficient assessment system</a:t>
          </a:r>
        </a:p>
      </dsp:txBody>
      <dsp:txXfrm rot="-5400000">
        <a:off x="3785616" y="197117"/>
        <a:ext cx="6675221" cy="1012303"/>
      </dsp:txXfrm>
    </dsp:sp>
    <dsp:sp modelId="{4E75F975-6F9B-41A0-A614-704237B3E30B}">
      <dsp:nvSpPr>
        <dsp:cNvPr id="0" name=""/>
        <dsp:cNvSpPr/>
      </dsp:nvSpPr>
      <dsp:spPr>
        <a:xfrm>
          <a:off x="0" y="41613"/>
          <a:ext cx="3785616" cy="1402286"/>
        </a:xfrm>
        <a:prstGeom prst="roundRect">
          <a:avLst/>
        </a:prstGeom>
        <a:solidFill>
          <a:srgbClr val="8AB98A">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FFFFFF"/>
              </a:solidFill>
              <a:latin typeface="Arial"/>
              <a:ea typeface="+mn-ea"/>
              <a:cs typeface="+mn-cs"/>
            </a:rPr>
            <a:t>Academics </a:t>
          </a:r>
        </a:p>
      </dsp:txBody>
      <dsp:txXfrm>
        <a:off x="68454" y="110067"/>
        <a:ext cx="3648708" cy="1265378"/>
      </dsp:txXfrm>
    </dsp:sp>
    <dsp:sp modelId="{CB24513D-3F2B-46BC-BC03-F87BC88975CC}">
      <dsp:nvSpPr>
        <dsp:cNvPr id="0" name=""/>
        <dsp:cNvSpPr/>
      </dsp:nvSpPr>
      <dsp:spPr>
        <a:xfrm rot="5400000">
          <a:off x="6589693" y="-1189323"/>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Active implementation of evidence-based behavioral programming</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Local capacity building</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Culturally responsive instruction</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Positive school/class climate</a:t>
          </a:r>
        </a:p>
        <a:p>
          <a:pPr marL="114300" lvl="1" indent="-114300" algn="l" defTabSz="533400">
            <a:lnSpc>
              <a:spcPct val="90000"/>
            </a:lnSpc>
            <a:spcBef>
              <a:spcPct val="0"/>
            </a:spcBef>
            <a:spcAft>
              <a:spcPct val="15000"/>
            </a:spcAft>
            <a:buChar char="•"/>
          </a:pPr>
          <a:r>
            <a:rPr lang="en-US" sz="1200" kern="1200" dirty="0">
              <a:solidFill>
                <a:srgbClr val="003366">
                  <a:hueOff val="0"/>
                  <a:satOff val="0"/>
                  <a:lumOff val="0"/>
                  <a:alphaOff val="0"/>
                </a:srgbClr>
              </a:solidFill>
              <a:latin typeface="Arial"/>
              <a:ea typeface="+mn-ea"/>
              <a:cs typeface="+mn-cs"/>
            </a:rPr>
            <a:t>Comprehensive and efficient assessment system</a:t>
          </a:r>
        </a:p>
      </dsp:txBody>
      <dsp:txXfrm rot="-5400000">
        <a:off x="3785616" y="1669517"/>
        <a:ext cx="6675221" cy="1012303"/>
      </dsp:txXfrm>
    </dsp:sp>
    <dsp:sp modelId="{D36964F5-E3C6-4250-B2FB-7F71B080B22E}">
      <dsp:nvSpPr>
        <dsp:cNvPr id="0" name=""/>
        <dsp:cNvSpPr/>
      </dsp:nvSpPr>
      <dsp:spPr>
        <a:xfrm>
          <a:off x="0" y="1474525"/>
          <a:ext cx="3785616" cy="1402286"/>
        </a:xfrm>
        <a:prstGeom prst="roundRect">
          <a:avLst/>
        </a:prstGeom>
        <a:solidFill>
          <a:srgbClr val="8AB98A">
            <a:alpha val="90000"/>
            <a:hueOff val="0"/>
            <a:satOff val="0"/>
            <a:lumOff val="0"/>
            <a:alphaOff val="-2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FFFFFF"/>
              </a:solidFill>
              <a:latin typeface="Arial"/>
              <a:ea typeface="+mn-ea"/>
              <a:cs typeface="+mn-cs"/>
            </a:rPr>
            <a:t>Behavior</a:t>
          </a:r>
        </a:p>
      </dsp:txBody>
      <dsp:txXfrm>
        <a:off x="68454" y="1542979"/>
        <a:ext cx="3648708" cy="1265378"/>
      </dsp:txXfrm>
    </dsp:sp>
    <dsp:sp modelId="{748FF571-35D2-4953-83B1-B3909CAA51F2}">
      <dsp:nvSpPr>
        <dsp:cNvPr id="0" name=""/>
        <dsp:cNvSpPr/>
      </dsp:nvSpPr>
      <dsp:spPr>
        <a:xfrm rot="5400000">
          <a:off x="6589693" y="283077"/>
          <a:ext cx="1121829" cy="6729984"/>
        </a:xfrm>
        <a:prstGeom prst="round2SameRect">
          <a:avLst/>
        </a:prstGeom>
        <a:solidFill>
          <a:srgbClr val="8AB98A">
            <a:alpha val="90000"/>
            <a:tint val="40000"/>
            <a:hueOff val="0"/>
            <a:satOff val="0"/>
            <a:lumOff val="0"/>
            <a:alphaOff val="0"/>
          </a:srgbClr>
        </a:solidFill>
        <a:ln w="25400" cap="flat" cmpd="sng" algn="ctr">
          <a:solidFill>
            <a:srgbClr val="8AB98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3366">
                  <a:hueOff val="0"/>
                  <a:satOff val="0"/>
                  <a:lumOff val="0"/>
                  <a:alphaOff val="0"/>
                </a:srgbClr>
              </a:solidFill>
              <a:latin typeface="Arial"/>
              <a:ea typeface="+mn-ea"/>
              <a:cs typeface="+mn-cs"/>
            </a:rPr>
            <a:t>Active implementation of evidence-based transition practices</a:t>
          </a:r>
        </a:p>
        <a:p>
          <a:pPr marL="171450" lvl="1" indent="-171450" algn="l" defTabSz="711200">
            <a:lnSpc>
              <a:spcPct val="90000"/>
            </a:lnSpc>
            <a:spcBef>
              <a:spcPct val="0"/>
            </a:spcBef>
            <a:spcAft>
              <a:spcPct val="15000"/>
            </a:spcAft>
            <a:buChar char="•"/>
          </a:pPr>
          <a:r>
            <a:rPr lang="en-US" sz="1600" kern="1200" dirty="0">
              <a:solidFill>
                <a:srgbClr val="003366">
                  <a:hueOff val="0"/>
                  <a:satOff val="0"/>
                  <a:lumOff val="0"/>
                  <a:alphaOff val="0"/>
                </a:srgbClr>
              </a:solidFill>
              <a:latin typeface="Arial"/>
              <a:ea typeface="+mn-ea"/>
              <a:cs typeface="+mn-cs"/>
            </a:rPr>
            <a:t>Local capacity building</a:t>
          </a:r>
        </a:p>
        <a:p>
          <a:pPr marL="171450" lvl="1" indent="-171450" algn="l" defTabSz="711200">
            <a:lnSpc>
              <a:spcPct val="90000"/>
            </a:lnSpc>
            <a:spcBef>
              <a:spcPct val="0"/>
            </a:spcBef>
            <a:spcAft>
              <a:spcPct val="15000"/>
            </a:spcAft>
            <a:buChar char="•"/>
          </a:pPr>
          <a:r>
            <a:rPr lang="en-US" sz="1600" kern="1200" dirty="0">
              <a:solidFill>
                <a:srgbClr val="003366">
                  <a:hueOff val="0"/>
                  <a:satOff val="0"/>
                  <a:lumOff val="0"/>
                  <a:alphaOff val="0"/>
                </a:srgbClr>
              </a:solidFill>
              <a:latin typeface="Arial"/>
              <a:ea typeface="+mn-ea"/>
              <a:cs typeface="+mn-cs"/>
            </a:rPr>
            <a:t>Systemic and coordinated supports (including wraparound)</a:t>
          </a:r>
        </a:p>
        <a:p>
          <a:pPr marL="171450" lvl="1" indent="-171450" algn="l" defTabSz="711200">
            <a:lnSpc>
              <a:spcPct val="90000"/>
            </a:lnSpc>
            <a:spcBef>
              <a:spcPct val="0"/>
            </a:spcBef>
            <a:spcAft>
              <a:spcPct val="15000"/>
            </a:spcAft>
            <a:buChar char="•"/>
          </a:pPr>
          <a:r>
            <a:rPr lang="en-US" sz="1600" kern="1200" dirty="0">
              <a:solidFill>
                <a:srgbClr val="003366">
                  <a:hueOff val="0"/>
                  <a:satOff val="0"/>
                  <a:lumOff val="0"/>
                  <a:alphaOff val="0"/>
                </a:srgbClr>
              </a:solidFill>
              <a:latin typeface="Arial"/>
              <a:ea typeface="+mn-ea"/>
              <a:cs typeface="+mn-cs"/>
            </a:rPr>
            <a:t>Consistent attendance</a:t>
          </a:r>
        </a:p>
        <a:p>
          <a:pPr marL="171450" lvl="1" indent="-171450" algn="l" defTabSz="711200">
            <a:lnSpc>
              <a:spcPct val="90000"/>
            </a:lnSpc>
            <a:spcBef>
              <a:spcPct val="0"/>
            </a:spcBef>
            <a:spcAft>
              <a:spcPct val="15000"/>
            </a:spcAft>
            <a:buChar char="•"/>
          </a:pPr>
          <a:r>
            <a:rPr lang="en-US" sz="1600" kern="1200" dirty="0">
              <a:solidFill>
                <a:srgbClr val="003366">
                  <a:hueOff val="0"/>
                  <a:satOff val="0"/>
                  <a:lumOff val="0"/>
                  <a:alphaOff val="0"/>
                </a:srgbClr>
              </a:solidFill>
              <a:latin typeface="Arial"/>
              <a:ea typeface="+mn-ea"/>
              <a:cs typeface="+mn-cs"/>
            </a:rPr>
            <a:t>Extracurricular and/or employment opportunities</a:t>
          </a:r>
        </a:p>
      </dsp:txBody>
      <dsp:txXfrm rot="-5400000">
        <a:off x="3785616" y="3141918"/>
        <a:ext cx="6675221" cy="1012303"/>
      </dsp:txXfrm>
    </dsp:sp>
    <dsp:sp modelId="{881EDEEF-C8E9-4AF6-9105-D4845C4F67F6}">
      <dsp:nvSpPr>
        <dsp:cNvPr id="0" name=""/>
        <dsp:cNvSpPr/>
      </dsp:nvSpPr>
      <dsp:spPr>
        <a:xfrm>
          <a:off x="0" y="2946926"/>
          <a:ext cx="3785616" cy="1402286"/>
        </a:xfrm>
        <a:prstGeom prst="roundRect">
          <a:avLst/>
        </a:prstGeom>
        <a:solidFill>
          <a:srgbClr val="8AB98A">
            <a:alpha val="90000"/>
            <a:hueOff val="0"/>
            <a:satOff val="0"/>
            <a:lumOff val="0"/>
            <a:alphaOff val="-4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FFFFFF"/>
              </a:solidFill>
              <a:latin typeface="Arial"/>
              <a:ea typeface="+mn-ea"/>
              <a:cs typeface="+mn-cs"/>
            </a:rPr>
            <a:t>Transition</a:t>
          </a:r>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8D9828-D4AA-4C6D-920A-15C447185490}"/>
              </a:ext>
            </a:extLst>
          </p:cNvPr>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04B68F-45E8-4448-B4E8-284898DAD001}"/>
              </a:ext>
            </a:extLst>
          </p:cNvPr>
          <p:cNvSpPr>
            <a:spLocks noGrp="1"/>
          </p:cNvSpPr>
          <p:nvPr>
            <p:ph type="dt" sz="quarter" idx="1"/>
          </p:nvPr>
        </p:nvSpPr>
        <p:spPr>
          <a:xfrm>
            <a:off x="3884613" y="0"/>
            <a:ext cx="2971800" cy="463408"/>
          </a:xfrm>
          <a:prstGeom prst="rect">
            <a:avLst/>
          </a:prstGeom>
        </p:spPr>
        <p:txBody>
          <a:bodyPr vert="horz" lIns="91440" tIns="45720" rIns="91440" bIns="45720" rtlCol="0"/>
          <a:lstStyle>
            <a:lvl1pPr algn="r">
              <a:defRPr sz="1200"/>
            </a:lvl1pPr>
          </a:lstStyle>
          <a:p>
            <a:fld id="{C1168558-9452-4F3C-BAB6-4A8A92D98C1F}" type="datetimeFigureOut">
              <a:rPr lang="en-US" smtClean="0"/>
              <a:t>3/28/2018</a:t>
            </a:fld>
            <a:endParaRPr lang="en-US"/>
          </a:p>
        </p:txBody>
      </p:sp>
      <p:sp>
        <p:nvSpPr>
          <p:cNvPr id="4" name="Footer Placeholder 3">
            <a:extLst>
              <a:ext uri="{FF2B5EF4-FFF2-40B4-BE49-F238E27FC236}">
                <a16:creationId xmlns:a16="http://schemas.microsoft.com/office/drawing/2014/main" id="{58D9BEF4-F3C1-4C18-8DF1-6A68980515AF}"/>
              </a:ext>
            </a:extLst>
          </p:cNvPr>
          <p:cNvSpPr>
            <a:spLocks noGrp="1"/>
          </p:cNvSpPr>
          <p:nvPr>
            <p:ph type="ftr" sz="quarter" idx="2"/>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D1BF1A-E8D5-45C0-9729-A59F9E52F96A}"/>
              </a:ext>
            </a:extLst>
          </p:cNvPr>
          <p:cNvSpPr>
            <a:spLocks noGrp="1"/>
          </p:cNvSpPr>
          <p:nvPr>
            <p:ph type="sldNum" sz="quarter" idx="3"/>
          </p:nvPr>
        </p:nvSpPr>
        <p:spPr>
          <a:xfrm>
            <a:off x="3884613" y="8772669"/>
            <a:ext cx="2971800" cy="463407"/>
          </a:xfrm>
          <a:prstGeom prst="rect">
            <a:avLst/>
          </a:prstGeom>
        </p:spPr>
        <p:txBody>
          <a:bodyPr vert="horz" lIns="91440" tIns="45720" rIns="91440" bIns="45720" rtlCol="0" anchor="b"/>
          <a:lstStyle>
            <a:lvl1pPr algn="r">
              <a:defRPr sz="1200"/>
            </a:lvl1pPr>
          </a:lstStyle>
          <a:p>
            <a:fld id="{FC8B8AF8-80D7-42B9-ACE3-92FBAB81E0D6}" type="slidenum">
              <a:rPr lang="en-US" smtClean="0"/>
              <a:t>‹#›</a:t>
            </a:fld>
            <a:endParaRPr lang="en-US"/>
          </a:p>
        </p:txBody>
      </p:sp>
    </p:spTree>
    <p:extLst>
      <p:ext uri="{BB962C8B-B14F-4D97-AF65-F5344CB8AC3E}">
        <p14:creationId xmlns:p14="http://schemas.microsoft.com/office/powerpoint/2010/main" val="330502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FEBD9C98-CC1C-43C2-B108-FB1B636E348F}" type="datetimeFigureOut">
              <a:rPr lang="en-US" smtClean="0"/>
              <a:t>3/28/2018</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FCE0F4DF-E060-4720-B47B-4695CA7BC954}" type="slidenum">
              <a:rPr lang="en-US" smtClean="0"/>
              <a:t>‹#›</a:t>
            </a:fld>
            <a:endParaRPr lang="en-US"/>
          </a:p>
        </p:txBody>
      </p:sp>
    </p:spTree>
    <p:extLst>
      <p:ext uri="{BB962C8B-B14F-4D97-AF65-F5344CB8AC3E}">
        <p14:creationId xmlns:p14="http://schemas.microsoft.com/office/powerpoint/2010/main" val="116197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skihi.or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usu.edu/"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kihi.or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usu.ed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Graduation - SWD</a:t>
            </a:r>
          </a:p>
        </p:txBody>
      </p:sp>
      <p:sp>
        <p:nvSpPr>
          <p:cNvPr id="4" name="Slide Number Placeholder 3"/>
          <p:cNvSpPr>
            <a:spLocks noGrp="1"/>
          </p:cNvSpPr>
          <p:nvPr>
            <p:ph type="sldNum" sz="quarter" idx="10"/>
          </p:nvPr>
        </p:nvSpPr>
        <p:spPr/>
        <p:txBody>
          <a:bodyPr/>
          <a:lstStyle/>
          <a:p>
            <a:fld id="{FCE0F4DF-E060-4720-B47B-4695CA7BC954}" type="slidenum">
              <a:rPr lang="en-US" smtClean="0"/>
              <a:t>2</a:t>
            </a:fld>
            <a:endParaRPr lang="en-US"/>
          </a:p>
        </p:txBody>
      </p:sp>
    </p:spTree>
    <p:extLst>
      <p:ext uri="{BB962C8B-B14F-4D97-AF65-F5344CB8AC3E}">
        <p14:creationId xmlns:p14="http://schemas.microsoft.com/office/powerpoint/2010/main" val="150578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appear to be uninterested or not happy. Flat affect</a:t>
            </a:r>
          </a:p>
        </p:txBody>
      </p:sp>
      <p:sp>
        <p:nvSpPr>
          <p:cNvPr id="4" name="Slide Number Placeholder 3"/>
          <p:cNvSpPr>
            <a:spLocks noGrp="1"/>
          </p:cNvSpPr>
          <p:nvPr>
            <p:ph type="sldNum" sz="quarter" idx="10"/>
          </p:nvPr>
        </p:nvSpPr>
        <p:spPr/>
        <p:txBody>
          <a:bodyPr/>
          <a:lstStyle/>
          <a:p>
            <a:fld id="{FCE0F4DF-E060-4720-B47B-4695CA7BC954}" type="slidenum">
              <a:rPr lang="en-US" smtClean="0"/>
              <a:t>16</a:t>
            </a:fld>
            <a:endParaRPr lang="en-US"/>
          </a:p>
        </p:txBody>
      </p:sp>
    </p:spTree>
    <p:extLst>
      <p:ext uri="{BB962C8B-B14F-4D97-AF65-F5344CB8AC3E}">
        <p14:creationId xmlns:p14="http://schemas.microsoft.com/office/powerpoint/2010/main" val="397534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loss – tolerate hearing aids, cochlear implants</a:t>
            </a:r>
          </a:p>
          <a:p>
            <a:r>
              <a:rPr lang="en-US" dirty="0"/>
              <a:t>Probable balance problems</a:t>
            </a:r>
          </a:p>
          <a:p>
            <a:r>
              <a:rPr lang="en-US" dirty="0"/>
              <a:t>CHARGE ear</a:t>
            </a:r>
          </a:p>
        </p:txBody>
      </p:sp>
      <p:sp>
        <p:nvSpPr>
          <p:cNvPr id="4" name="Slide Number Placeholder 3"/>
          <p:cNvSpPr>
            <a:spLocks noGrp="1"/>
          </p:cNvSpPr>
          <p:nvPr>
            <p:ph type="sldNum" sz="quarter" idx="10"/>
          </p:nvPr>
        </p:nvSpPr>
        <p:spPr/>
        <p:txBody>
          <a:bodyPr/>
          <a:lstStyle/>
          <a:p>
            <a:fld id="{FCE0F4DF-E060-4720-B47B-4695CA7BC954}" type="slidenum">
              <a:rPr lang="en-US" smtClean="0"/>
              <a:t>17</a:t>
            </a:fld>
            <a:endParaRPr lang="en-US"/>
          </a:p>
        </p:txBody>
      </p:sp>
    </p:spTree>
    <p:extLst>
      <p:ext uri="{BB962C8B-B14F-4D97-AF65-F5344CB8AC3E}">
        <p14:creationId xmlns:p14="http://schemas.microsoft.com/office/powerpoint/2010/main" val="374443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a:t>
            </a:r>
          </a:p>
        </p:txBody>
      </p:sp>
      <p:sp>
        <p:nvSpPr>
          <p:cNvPr id="4" name="Slide Number Placeholder 3"/>
          <p:cNvSpPr>
            <a:spLocks noGrp="1"/>
          </p:cNvSpPr>
          <p:nvPr>
            <p:ph type="sldNum" sz="quarter" idx="10"/>
          </p:nvPr>
        </p:nvSpPr>
        <p:spPr/>
        <p:txBody>
          <a:bodyPr/>
          <a:lstStyle/>
          <a:p>
            <a:fld id="{FCE0F4DF-E060-4720-B47B-4695CA7BC954}" type="slidenum">
              <a:rPr lang="en-US" smtClean="0"/>
              <a:t>18</a:t>
            </a:fld>
            <a:endParaRPr lang="en-US"/>
          </a:p>
        </p:txBody>
      </p:sp>
    </p:spTree>
    <p:extLst>
      <p:ext uri="{BB962C8B-B14F-4D97-AF65-F5344CB8AC3E}">
        <p14:creationId xmlns:p14="http://schemas.microsoft.com/office/powerpoint/2010/main" val="319635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a:t>
            </a:r>
            <a:r>
              <a:rPr lang="en-US" baseline="0" dirty="0"/>
              <a:t> 1-5 child does walk, possibly aided, </a:t>
            </a:r>
            <a:r>
              <a:rPr lang="en-US" dirty="0"/>
              <a:t>Between</a:t>
            </a:r>
            <a:r>
              <a:rPr lang="en-US" baseline="0" dirty="0"/>
              <a:t> 3-5 health may improve. </a:t>
            </a:r>
            <a:r>
              <a:rPr lang="en-US" baseline="0" dirty="0" err="1"/>
              <a:t>Trachs</a:t>
            </a:r>
            <a:r>
              <a:rPr lang="en-US" baseline="0" dirty="0"/>
              <a:t> come out. Oral meal consumption may begin or increase (MM)</a:t>
            </a:r>
          </a:p>
          <a:p>
            <a:r>
              <a:rPr lang="en-US" baseline="0" dirty="0"/>
              <a:t>Don’t feel well or have energy</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19</a:t>
            </a:fld>
            <a:endParaRPr lang="en-US"/>
          </a:p>
        </p:txBody>
      </p:sp>
    </p:spTree>
    <p:extLst>
      <p:ext uri="{BB962C8B-B14F-4D97-AF65-F5344CB8AC3E}">
        <p14:creationId xmlns:p14="http://schemas.microsoft.com/office/powerpoint/2010/main" val="155127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illness at birth, lack exposure to people, places, activities, etc. Often presumed to have ID. Might but probably not as severe as thought. These kids really need opportunity to catch up. Competence – need to assume it is there.</a:t>
            </a:r>
          </a:p>
          <a:p>
            <a:r>
              <a:rPr lang="en-US" dirty="0"/>
              <a:t>Behavior is communication – request, refuse, exchange ideas</a:t>
            </a:r>
          </a:p>
          <a:p>
            <a:r>
              <a:rPr lang="en-US" dirty="0"/>
              <a:t>What they want, how they communicate, what</a:t>
            </a:r>
            <a:r>
              <a:rPr lang="en-US" baseline="0" dirty="0"/>
              <a:t> the other person understood</a:t>
            </a:r>
          </a:p>
          <a:p>
            <a:r>
              <a:rPr lang="en-US" baseline="0" dirty="0"/>
              <a:t>Building flexibility is a topic itself</a:t>
            </a:r>
          </a:p>
          <a:p>
            <a:r>
              <a:rPr lang="en-US" baseline="0" dirty="0"/>
              <a:t>Change the perspective – it’s not a blue pencil, it’s an NCDB pencil)</a:t>
            </a:r>
          </a:p>
          <a:p>
            <a:r>
              <a:rPr lang="en-US" baseline="0" dirty="0"/>
              <a:t>OCD – when you really were trying to make a point (Politics discussions for example, late for something)</a:t>
            </a:r>
            <a:endParaRPr lang="en-US" dirty="0"/>
          </a:p>
          <a:p>
            <a:r>
              <a:rPr lang="en-US" dirty="0"/>
              <a:t>Sensory impact on behavior– pain, texture, temperature</a:t>
            </a:r>
          </a:p>
        </p:txBody>
      </p:sp>
      <p:sp>
        <p:nvSpPr>
          <p:cNvPr id="4" name="Slide Number Placeholder 3"/>
          <p:cNvSpPr>
            <a:spLocks noGrp="1"/>
          </p:cNvSpPr>
          <p:nvPr>
            <p:ph type="sldNum" sz="quarter" idx="10"/>
          </p:nvPr>
        </p:nvSpPr>
        <p:spPr/>
        <p:txBody>
          <a:bodyPr/>
          <a:lstStyle/>
          <a:p>
            <a:fld id="{FCE0F4DF-E060-4720-B47B-4695CA7BC954}" type="slidenum">
              <a:rPr lang="en-US" smtClean="0"/>
              <a:t>21</a:t>
            </a:fld>
            <a:endParaRPr lang="en-US"/>
          </a:p>
        </p:txBody>
      </p:sp>
    </p:spTree>
    <p:extLst>
      <p:ext uri="{BB962C8B-B14F-4D97-AF65-F5344CB8AC3E}">
        <p14:creationId xmlns:p14="http://schemas.microsoft.com/office/powerpoint/2010/main" val="133501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 functions</a:t>
            </a:r>
          </a:p>
          <a:p>
            <a:r>
              <a:rPr lang="en-US" dirty="0"/>
              <a:t>AU – stop looking for the function of behavior</a:t>
            </a:r>
          </a:p>
          <a:p>
            <a:r>
              <a:rPr lang="en-US" dirty="0"/>
              <a:t>Irrational fear vs painful experience</a:t>
            </a:r>
          </a:p>
          <a:p>
            <a:r>
              <a:rPr lang="en-US" dirty="0"/>
              <a:t>ABA – not always a bad thing for CHARGE but need to look at </a:t>
            </a:r>
            <a:r>
              <a:rPr lang="en-US" b="1" u="sng" dirty="0"/>
              <a:t>function</a:t>
            </a:r>
            <a:r>
              <a:rPr lang="en-US" dirty="0"/>
              <a:t> of behaviors</a:t>
            </a:r>
          </a:p>
        </p:txBody>
      </p:sp>
      <p:sp>
        <p:nvSpPr>
          <p:cNvPr id="4" name="Slide Number Placeholder 3"/>
          <p:cNvSpPr>
            <a:spLocks noGrp="1"/>
          </p:cNvSpPr>
          <p:nvPr>
            <p:ph type="sldNum" sz="quarter" idx="10"/>
          </p:nvPr>
        </p:nvSpPr>
        <p:spPr/>
        <p:txBody>
          <a:bodyPr/>
          <a:lstStyle/>
          <a:p>
            <a:fld id="{FCE0F4DF-E060-4720-B47B-4695CA7BC954}" type="slidenum">
              <a:rPr lang="en-US" smtClean="0"/>
              <a:t>22</a:t>
            </a:fld>
            <a:endParaRPr lang="en-US"/>
          </a:p>
        </p:txBody>
      </p:sp>
    </p:spTree>
    <p:extLst>
      <p:ext uri="{BB962C8B-B14F-4D97-AF65-F5344CB8AC3E}">
        <p14:creationId xmlns:p14="http://schemas.microsoft.com/office/powerpoint/2010/main" val="124009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23</a:t>
            </a:fld>
            <a:endParaRPr lang="en-US"/>
          </a:p>
        </p:txBody>
      </p:sp>
    </p:spTree>
    <p:extLst>
      <p:ext uri="{BB962C8B-B14F-4D97-AF65-F5344CB8AC3E}">
        <p14:creationId xmlns:p14="http://schemas.microsoft.com/office/powerpoint/2010/main" val="51159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“CHARGE kids are truly multi-sensory impaired” David Brown</a:t>
            </a:r>
          </a:p>
        </p:txBody>
      </p:sp>
      <p:sp>
        <p:nvSpPr>
          <p:cNvPr id="4" name="Slide Number Placeholder 3"/>
          <p:cNvSpPr>
            <a:spLocks noGrp="1"/>
          </p:cNvSpPr>
          <p:nvPr>
            <p:ph type="sldNum" sz="quarter" idx="10"/>
          </p:nvPr>
        </p:nvSpPr>
        <p:spPr/>
        <p:txBody>
          <a:bodyPr/>
          <a:lstStyle/>
          <a:p>
            <a:fld id="{FCE0F4DF-E060-4720-B47B-4695CA7BC954}" type="slidenum">
              <a:rPr lang="en-US" smtClean="0"/>
              <a:t>25</a:t>
            </a:fld>
            <a:endParaRPr lang="en-US"/>
          </a:p>
        </p:txBody>
      </p:sp>
    </p:spTree>
    <p:extLst>
      <p:ext uri="{BB962C8B-B14F-4D97-AF65-F5344CB8AC3E}">
        <p14:creationId xmlns:p14="http://schemas.microsoft.com/office/powerpoint/2010/main" val="8019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or further</a:t>
            </a:r>
          </a:p>
          <a:p>
            <a:r>
              <a:rPr lang="en-US" dirty="0"/>
              <a:t>Impact senses help compensate for loss of distance senses</a:t>
            </a:r>
          </a:p>
        </p:txBody>
      </p:sp>
      <p:sp>
        <p:nvSpPr>
          <p:cNvPr id="4" name="Slide Number Placeholder 3"/>
          <p:cNvSpPr>
            <a:spLocks noGrp="1"/>
          </p:cNvSpPr>
          <p:nvPr>
            <p:ph type="sldNum" sz="quarter" idx="10"/>
          </p:nvPr>
        </p:nvSpPr>
        <p:spPr/>
        <p:txBody>
          <a:bodyPr/>
          <a:lstStyle/>
          <a:p>
            <a:fld id="{FCE0F4DF-E060-4720-B47B-4695CA7BC954}" type="slidenum">
              <a:rPr lang="en-US" smtClean="0"/>
              <a:t>26</a:t>
            </a:fld>
            <a:endParaRPr lang="en-US"/>
          </a:p>
        </p:txBody>
      </p:sp>
    </p:spTree>
    <p:extLst>
      <p:ext uri="{BB962C8B-B14F-4D97-AF65-F5344CB8AC3E}">
        <p14:creationId xmlns:p14="http://schemas.microsoft.com/office/powerpoint/2010/main" val="56469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on movement and learning</a:t>
            </a:r>
          </a:p>
          <a:p>
            <a:r>
              <a:rPr lang="en-US" dirty="0"/>
              <a:t>Pressure</a:t>
            </a:r>
            <a:r>
              <a:rPr lang="en-US" baseline="0" dirty="0"/>
              <a:t>  - too much, not enough – hold/drop, shake hands</a:t>
            </a:r>
          </a:p>
          <a:p>
            <a:r>
              <a:rPr lang="en-US" baseline="0" dirty="0"/>
              <a:t>Push-pull, lift, </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27</a:t>
            </a:fld>
            <a:endParaRPr lang="en-US"/>
          </a:p>
        </p:txBody>
      </p:sp>
    </p:spTree>
    <p:extLst>
      <p:ext uri="{BB962C8B-B14F-4D97-AF65-F5344CB8AC3E}">
        <p14:creationId xmlns:p14="http://schemas.microsoft.com/office/powerpoint/2010/main" val="77838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Everybody is unique.</a:t>
            </a:r>
          </a:p>
        </p:txBody>
      </p:sp>
      <p:sp>
        <p:nvSpPr>
          <p:cNvPr id="4" name="Slide Number Placeholder 3"/>
          <p:cNvSpPr>
            <a:spLocks noGrp="1"/>
          </p:cNvSpPr>
          <p:nvPr>
            <p:ph type="sldNum" sz="quarter" idx="10"/>
          </p:nvPr>
        </p:nvSpPr>
        <p:spPr/>
        <p:txBody>
          <a:bodyPr/>
          <a:lstStyle/>
          <a:p>
            <a:fld id="{FCE0F4DF-E060-4720-B47B-4695CA7BC954}" type="slidenum">
              <a:rPr lang="en-US" smtClean="0"/>
              <a:t>5</a:t>
            </a:fld>
            <a:endParaRPr lang="en-US"/>
          </a:p>
        </p:txBody>
      </p:sp>
    </p:spTree>
    <p:extLst>
      <p:ext uri="{BB962C8B-B14F-4D97-AF65-F5344CB8AC3E}">
        <p14:creationId xmlns:p14="http://schemas.microsoft.com/office/powerpoint/2010/main" val="2824235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Constant sensation of spinning</a:t>
            </a:r>
          </a:p>
        </p:txBody>
      </p:sp>
      <p:sp>
        <p:nvSpPr>
          <p:cNvPr id="4" name="Slide Number Placeholder 3"/>
          <p:cNvSpPr>
            <a:spLocks noGrp="1"/>
          </p:cNvSpPr>
          <p:nvPr>
            <p:ph type="sldNum" sz="quarter" idx="10"/>
          </p:nvPr>
        </p:nvSpPr>
        <p:spPr/>
        <p:txBody>
          <a:bodyPr/>
          <a:lstStyle/>
          <a:p>
            <a:fld id="{FCE0F4DF-E060-4720-B47B-4695CA7BC954}" type="slidenum">
              <a:rPr lang="en-US" smtClean="0"/>
              <a:t>28</a:t>
            </a:fld>
            <a:endParaRPr lang="en-US"/>
          </a:p>
        </p:txBody>
      </p:sp>
    </p:spTree>
    <p:extLst>
      <p:ext uri="{BB962C8B-B14F-4D97-AF65-F5344CB8AC3E}">
        <p14:creationId xmlns:p14="http://schemas.microsoft.com/office/powerpoint/2010/main" val="2955057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weird to us Make perfect sense to the child</a:t>
            </a:r>
          </a:p>
        </p:txBody>
      </p:sp>
      <p:sp>
        <p:nvSpPr>
          <p:cNvPr id="4" name="Slide Number Placeholder 3"/>
          <p:cNvSpPr>
            <a:spLocks noGrp="1"/>
          </p:cNvSpPr>
          <p:nvPr>
            <p:ph type="sldNum" sz="quarter" idx="10"/>
          </p:nvPr>
        </p:nvSpPr>
        <p:spPr/>
        <p:txBody>
          <a:bodyPr/>
          <a:lstStyle/>
          <a:p>
            <a:fld id="{FCE0F4DF-E060-4720-B47B-4695CA7BC954}" type="slidenum">
              <a:rPr lang="en-US" smtClean="0"/>
              <a:t>29</a:t>
            </a:fld>
            <a:endParaRPr lang="en-US"/>
          </a:p>
        </p:txBody>
      </p:sp>
    </p:spTree>
    <p:extLst>
      <p:ext uri="{BB962C8B-B14F-4D97-AF65-F5344CB8AC3E}">
        <p14:creationId xmlns:p14="http://schemas.microsoft.com/office/powerpoint/2010/main" val="243596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Sensitive to smells, noise,</a:t>
            </a:r>
            <a:r>
              <a:rPr lang="en-US" baseline="0" dirty="0"/>
              <a:t> lights, touch</a:t>
            </a:r>
          </a:p>
          <a:p>
            <a:r>
              <a:rPr lang="en-US" baseline="0" dirty="0"/>
              <a:t>Response meltdown to escape</a:t>
            </a:r>
          </a:p>
          <a:p>
            <a:r>
              <a:rPr lang="en-US" baseline="0" dirty="0"/>
              <a:t>Sensation of floating – need to be anchored</a:t>
            </a:r>
          </a:p>
          <a:p>
            <a:r>
              <a:rPr lang="en-US" baseline="0" dirty="0"/>
              <a:t>Fast spinning may help</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30</a:t>
            </a:fld>
            <a:endParaRPr lang="en-US"/>
          </a:p>
        </p:txBody>
      </p:sp>
    </p:spTree>
    <p:extLst>
      <p:ext uri="{BB962C8B-B14F-4D97-AF65-F5344CB8AC3E}">
        <p14:creationId xmlns:p14="http://schemas.microsoft.com/office/powerpoint/2010/main" val="1664912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kids</a:t>
            </a:r>
            <a:r>
              <a:rPr lang="en-US" baseline="0" dirty="0"/>
              <a:t> have low muscle tone, bone malformations = get tired, pain, stress</a:t>
            </a:r>
          </a:p>
          <a:p>
            <a:r>
              <a:rPr lang="en-US" baseline="0" dirty="0"/>
              <a:t>Team input is an absolute – favored positions, pressure, response to movement</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31</a:t>
            </a:fld>
            <a:endParaRPr lang="en-US"/>
          </a:p>
        </p:txBody>
      </p:sp>
    </p:spTree>
    <p:extLst>
      <p:ext uri="{BB962C8B-B14F-4D97-AF65-F5344CB8AC3E}">
        <p14:creationId xmlns:p14="http://schemas.microsoft.com/office/powerpoint/2010/main" val="1882684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or later transition – hallways, going into auditorium, classrooms, PE</a:t>
            </a:r>
          </a:p>
          <a:p>
            <a:r>
              <a:rPr lang="en-US" dirty="0"/>
              <a:t>Time – Always need to consider time for a child who is DB, especially when there are sensory issues, intellectual, health, </a:t>
            </a:r>
            <a:r>
              <a:rPr lang="en-US" dirty="0" err="1"/>
              <a:t>etc</a:t>
            </a:r>
            <a:endParaRPr lang="en-US" dirty="0"/>
          </a:p>
          <a:p>
            <a:r>
              <a:rPr lang="en-US" dirty="0"/>
              <a:t>The skill level, confidence level –age, health, experiences,  O&amp;M, </a:t>
            </a:r>
          </a:p>
        </p:txBody>
      </p:sp>
      <p:sp>
        <p:nvSpPr>
          <p:cNvPr id="4" name="Slide Number Placeholder 3"/>
          <p:cNvSpPr>
            <a:spLocks noGrp="1"/>
          </p:cNvSpPr>
          <p:nvPr>
            <p:ph type="sldNum" sz="quarter" idx="10"/>
          </p:nvPr>
        </p:nvSpPr>
        <p:spPr/>
        <p:txBody>
          <a:bodyPr/>
          <a:lstStyle/>
          <a:p>
            <a:fld id="{FCE0F4DF-E060-4720-B47B-4695CA7BC954}" type="slidenum">
              <a:rPr lang="en-US" smtClean="0"/>
              <a:t>32</a:t>
            </a:fld>
            <a:endParaRPr lang="en-US"/>
          </a:p>
        </p:txBody>
      </p:sp>
    </p:spTree>
    <p:extLst>
      <p:ext uri="{BB962C8B-B14F-4D97-AF65-F5344CB8AC3E}">
        <p14:creationId xmlns:p14="http://schemas.microsoft.com/office/powerpoint/2010/main" val="110989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Concept slides from ©2006 </a:t>
            </a:r>
            <a:r>
              <a:rPr lang="en-US" sz="1200" dirty="0">
                <a:hlinkClick r:id="rId3" tooltip="External Link: Visit the SKI-HI Institute Website"/>
              </a:rPr>
              <a:t>SKI-HI Institute</a:t>
            </a:r>
            <a:r>
              <a:rPr lang="en-US" sz="1200" dirty="0"/>
              <a:t> at </a:t>
            </a:r>
            <a:r>
              <a:rPr lang="en-US" sz="1200" dirty="0">
                <a:hlinkClick r:id="rId4" tooltip="External Link: Visit the Utah State University Website"/>
              </a:rPr>
              <a:t>Utah State University</a:t>
            </a:r>
            <a:r>
              <a:rPr lang="en-US" sz="1200" dirty="0"/>
              <a:t>.</a:t>
            </a:r>
          </a:p>
          <a:p>
            <a:pPr algn="l"/>
            <a:r>
              <a:rPr lang="en-US" sz="1200" dirty="0"/>
              <a:t>http://www.sparkle.usu.edu/Topics/concept_development/index.asp</a:t>
            </a:r>
          </a:p>
          <a:p>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33</a:t>
            </a:fld>
            <a:endParaRPr lang="en-US"/>
          </a:p>
        </p:txBody>
      </p:sp>
    </p:spTree>
    <p:extLst>
      <p:ext uri="{BB962C8B-B14F-4D97-AF65-F5344CB8AC3E}">
        <p14:creationId xmlns:p14="http://schemas.microsoft.com/office/powerpoint/2010/main" val="240105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Concept slides from ©2006 </a:t>
            </a:r>
            <a:r>
              <a:rPr kumimoji="0" lang="en-US" sz="1600" b="0" i="0" u="none" strike="noStrike" kern="1200" cap="none" spc="0" normalizeH="0" baseline="0" noProof="0" dirty="0">
                <a:ln>
                  <a:noFill/>
                </a:ln>
                <a:solidFill>
                  <a:prstClr val="black"/>
                </a:solidFill>
                <a:effectLst/>
                <a:uLnTx/>
                <a:uFillTx/>
                <a:latin typeface="+mn-lt"/>
                <a:ea typeface="+mn-ea"/>
                <a:cs typeface="+mn-cs"/>
                <a:hlinkClick r:id="rId3" tooltip="External Link: Visit the SKI-HI Institute Website"/>
              </a:rPr>
              <a:t>SKI-HI Institute</a:t>
            </a:r>
            <a:r>
              <a:rPr kumimoji="0" lang="en-US" sz="1600" b="0" i="0" u="none" strike="noStrike" kern="1200" cap="none" spc="0" normalizeH="0" baseline="0" noProof="0" dirty="0">
                <a:ln>
                  <a:noFill/>
                </a:ln>
                <a:solidFill>
                  <a:prstClr val="black"/>
                </a:solidFill>
                <a:effectLst/>
                <a:uLnTx/>
                <a:uFillTx/>
                <a:latin typeface="+mn-lt"/>
                <a:ea typeface="+mn-ea"/>
                <a:cs typeface="+mn-cs"/>
              </a:rPr>
              <a:t> at </a:t>
            </a:r>
            <a:r>
              <a:rPr kumimoji="0" lang="en-US" sz="1600" b="0" i="0" u="none" strike="noStrike" kern="1200" cap="none" spc="0" normalizeH="0" baseline="0" noProof="0" dirty="0">
                <a:ln>
                  <a:noFill/>
                </a:ln>
                <a:solidFill>
                  <a:prstClr val="black"/>
                </a:solidFill>
                <a:effectLst/>
                <a:uLnTx/>
                <a:uFillTx/>
                <a:latin typeface="+mn-lt"/>
                <a:ea typeface="+mn-ea"/>
                <a:cs typeface="+mn-cs"/>
                <a:hlinkClick r:id="rId4" tooltip="External Link: Visit the Utah State University Website"/>
              </a:rPr>
              <a:t>Utah State University</a:t>
            </a:r>
            <a:r>
              <a:rPr kumimoji="0" lang="en-US" sz="1600" b="0" i="0" u="none" strike="noStrike" kern="1200" cap="none" spc="0" normalizeH="0" baseline="0" noProof="0" dirty="0">
                <a:ln>
                  <a:noFill/>
                </a:ln>
                <a:solidFill>
                  <a:prstClr val="black"/>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http://www.sparkle.usu.edu/Topics/concept_development/index.asp</a:t>
            </a:r>
          </a:p>
          <a:p>
            <a:pPr algn="ct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34</a:t>
            </a:fld>
            <a:endParaRPr lang="en-US"/>
          </a:p>
        </p:txBody>
      </p:sp>
    </p:spTree>
    <p:extLst>
      <p:ext uri="{BB962C8B-B14F-4D97-AF65-F5344CB8AC3E}">
        <p14:creationId xmlns:p14="http://schemas.microsoft.com/office/powerpoint/2010/main" val="6735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35</a:t>
            </a:fld>
            <a:endParaRPr lang="en-US"/>
          </a:p>
        </p:txBody>
      </p:sp>
    </p:spTree>
    <p:extLst>
      <p:ext uri="{BB962C8B-B14F-4D97-AF65-F5344CB8AC3E}">
        <p14:creationId xmlns:p14="http://schemas.microsoft.com/office/powerpoint/2010/main" val="3703828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of hearing, vision,</a:t>
            </a:r>
            <a:r>
              <a:rPr lang="en-US" baseline="0" dirty="0"/>
              <a:t> and touch. Movement is essential.</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36</a:t>
            </a:fld>
            <a:endParaRPr lang="en-US"/>
          </a:p>
        </p:txBody>
      </p:sp>
    </p:spTree>
    <p:extLst>
      <p:ext uri="{BB962C8B-B14F-4D97-AF65-F5344CB8AC3E}">
        <p14:creationId xmlns:p14="http://schemas.microsoft.com/office/powerpoint/2010/main" val="46745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see the board –maybe they could yesterday, not today</a:t>
            </a:r>
          </a:p>
          <a:p>
            <a:r>
              <a:rPr lang="en-US" dirty="0"/>
              <a:t>Impact of that during class and information that is up there, copying assignments</a:t>
            </a:r>
          </a:p>
        </p:txBody>
      </p:sp>
      <p:sp>
        <p:nvSpPr>
          <p:cNvPr id="4" name="Slide Number Placeholder 3"/>
          <p:cNvSpPr>
            <a:spLocks noGrp="1"/>
          </p:cNvSpPr>
          <p:nvPr>
            <p:ph type="sldNum" sz="quarter" idx="10"/>
          </p:nvPr>
        </p:nvSpPr>
        <p:spPr/>
        <p:txBody>
          <a:bodyPr/>
          <a:lstStyle/>
          <a:p>
            <a:fld id="{FCE0F4DF-E060-4720-B47B-4695CA7BC954}" type="slidenum">
              <a:rPr lang="en-US" smtClean="0"/>
              <a:t>39</a:t>
            </a:fld>
            <a:endParaRPr lang="en-US"/>
          </a:p>
        </p:txBody>
      </p:sp>
    </p:spTree>
    <p:extLst>
      <p:ext uri="{BB962C8B-B14F-4D97-AF65-F5344CB8AC3E}">
        <p14:creationId xmlns:p14="http://schemas.microsoft.com/office/powerpoint/2010/main" val="216444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Mild to more severe traits </a:t>
            </a:r>
          </a:p>
          <a:p>
            <a:r>
              <a:rPr lang="en-US" dirty="0"/>
              <a:t>Determined – sometimes called perseverance</a:t>
            </a:r>
          </a:p>
          <a:p>
            <a:r>
              <a:rPr lang="en-US" dirty="0"/>
              <a:t>Center of the universe and we exist to serve them</a:t>
            </a:r>
          </a:p>
        </p:txBody>
      </p:sp>
      <p:sp>
        <p:nvSpPr>
          <p:cNvPr id="4" name="Slide Number Placeholder 3"/>
          <p:cNvSpPr>
            <a:spLocks noGrp="1"/>
          </p:cNvSpPr>
          <p:nvPr>
            <p:ph type="sldNum" sz="quarter" idx="10"/>
          </p:nvPr>
        </p:nvSpPr>
        <p:spPr/>
        <p:txBody>
          <a:bodyPr/>
          <a:lstStyle/>
          <a:p>
            <a:fld id="{FCE0F4DF-E060-4720-B47B-4695CA7BC954}" type="slidenum">
              <a:rPr lang="en-US" smtClean="0"/>
              <a:t>6</a:t>
            </a:fld>
            <a:endParaRPr lang="en-US"/>
          </a:p>
        </p:txBody>
      </p:sp>
    </p:spTree>
    <p:extLst>
      <p:ext uri="{BB962C8B-B14F-4D97-AF65-F5344CB8AC3E}">
        <p14:creationId xmlns:p14="http://schemas.microsoft.com/office/powerpoint/2010/main" val="168479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need to be in the visual field – upper, lower, peripheral</a:t>
            </a:r>
          </a:p>
          <a:p>
            <a:r>
              <a:rPr lang="en-US" dirty="0"/>
              <a:t>Understanding that communication is give-take, 2 or more people</a:t>
            </a:r>
          </a:p>
          <a:p>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40</a:t>
            </a:fld>
            <a:endParaRPr lang="en-US"/>
          </a:p>
        </p:txBody>
      </p:sp>
    </p:spTree>
    <p:extLst>
      <p:ext uri="{BB962C8B-B14F-4D97-AF65-F5344CB8AC3E}">
        <p14:creationId xmlns:p14="http://schemas.microsoft.com/office/powerpoint/2010/main" val="859208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demonstrate receptive language more than expressive</a:t>
            </a:r>
          </a:p>
          <a:p>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41</a:t>
            </a:fld>
            <a:endParaRPr lang="en-US"/>
          </a:p>
        </p:txBody>
      </p:sp>
    </p:spTree>
    <p:extLst>
      <p:ext uri="{BB962C8B-B14F-4D97-AF65-F5344CB8AC3E}">
        <p14:creationId xmlns:p14="http://schemas.microsoft.com/office/powerpoint/2010/main" val="3221391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 may consist of passing an object back and forth.</a:t>
            </a:r>
          </a:p>
        </p:txBody>
      </p:sp>
      <p:sp>
        <p:nvSpPr>
          <p:cNvPr id="4" name="Slide Number Placeholder 3"/>
          <p:cNvSpPr>
            <a:spLocks noGrp="1"/>
          </p:cNvSpPr>
          <p:nvPr>
            <p:ph type="sldNum" sz="quarter" idx="10"/>
          </p:nvPr>
        </p:nvSpPr>
        <p:spPr/>
        <p:txBody>
          <a:bodyPr/>
          <a:lstStyle/>
          <a:p>
            <a:fld id="{FCE0F4DF-E060-4720-B47B-4695CA7BC954}" type="slidenum">
              <a:rPr lang="en-US" smtClean="0"/>
              <a:t>42</a:t>
            </a:fld>
            <a:endParaRPr lang="en-US"/>
          </a:p>
        </p:txBody>
      </p:sp>
    </p:spTree>
    <p:extLst>
      <p:ext uri="{BB962C8B-B14F-4D97-AF65-F5344CB8AC3E}">
        <p14:creationId xmlns:p14="http://schemas.microsoft.com/office/powerpoint/2010/main" val="1956217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Cameras, magnifiers, Zoom text, </a:t>
            </a:r>
          </a:p>
        </p:txBody>
      </p:sp>
      <p:sp>
        <p:nvSpPr>
          <p:cNvPr id="4" name="Slide Number Placeholder 3"/>
          <p:cNvSpPr>
            <a:spLocks noGrp="1"/>
          </p:cNvSpPr>
          <p:nvPr>
            <p:ph type="sldNum" sz="quarter" idx="10"/>
          </p:nvPr>
        </p:nvSpPr>
        <p:spPr/>
        <p:txBody>
          <a:bodyPr/>
          <a:lstStyle/>
          <a:p>
            <a:fld id="{FCE0F4DF-E060-4720-B47B-4695CA7BC954}" type="slidenum">
              <a:rPr lang="en-US" smtClean="0"/>
              <a:t>46</a:t>
            </a:fld>
            <a:endParaRPr lang="en-US"/>
          </a:p>
        </p:txBody>
      </p:sp>
    </p:spTree>
    <p:extLst>
      <p:ext uri="{BB962C8B-B14F-4D97-AF65-F5344CB8AC3E}">
        <p14:creationId xmlns:p14="http://schemas.microsoft.com/office/powerpoint/2010/main" val="2108825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settings i.e., functional</a:t>
            </a:r>
          </a:p>
          <a:p>
            <a:r>
              <a:rPr lang="en-US" dirty="0"/>
              <a:t>Really look at the positive, even if the activity seems like a minor one.</a:t>
            </a:r>
          </a:p>
        </p:txBody>
      </p:sp>
      <p:sp>
        <p:nvSpPr>
          <p:cNvPr id="4" name="Slide Number Placeholder 3"/>
          <p:cNvSpPr>
            <a:spLocks noGrp="1"/>
          </p:cNvSpPr>
          <p:nvPr>
            <p:ph type="sldNum" sz="quarter" idx="10"/>
          </p:nvPr>
        </p:nvSpPr>
        <p:spPr/>
        <p:txBody>
          <a:bodyPr/>
          <a:lstStyle/>
          <a:p>
            <a:fld id="{FCE0F4DF-E060-4720-B47B-4695CA7BC954}" type="slidenum">
              <a:rPr lang="en-US" smtClean="0"/>
              <a:t>47</a:t>
            </a:fld>
            <a:endParaRPr lang="en-US"/>
          </a:p>
        </p:txBody>
      </p:sp>
    </p:spTree>
    <p:extLst>
      <p:ext uri="{BB962C8B-B14F-4D97-AF65-F5344CB8AC3E}">
        <p14:creationId xmlns:p14="http://schemas.microsoft.com/office/powerpoint/2010/main" val="3825454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CHARGE Conference – Dallas Texas August 2019</a:t>
            </a:r>
          </a:p>
        </p:txBody>
      </p:sp>
      <p:sp>
        <p:nvSpPr>
          <p:cNvPr id="4" name="Slide Number Placeholder 3"/>
          <p:cNvSpPr>
            <a:spLocks noGrp="1"/>
          </p:cNvSpPr>
          <p:nvPr>
            <p:ph type="sldNum" sz="quarter" idx="10"/>
          </p:nvPr>
        </p:nvSpPr>
        <p:spPr/>
        <p:txBody>
          <a:bodyPr/>
          <a:lstStyle/>
          <a:p>
            <a:fld id="{FCE0F4DF-E060-4720-B47B-4695CA7BC954}" type="slidenum">
              <a:rPr lang="en-US" smtClean="0"/>
              <a:t>49</a:t>
            </a:fld>
            <a:endParaRPr lang="en-US"/>
          </a:p>
        </p:txBody>
      </p:sp>
    </p:spTree>
    <p:extLst>
      <p:ext uri="{BB962C8B-B14F-4D97-AF65-F5344CB8AC3E}">
        <p14:creationId xmlns:p14="http://schemas.microsoft.com/office/powerpoint/2010/main" val="3932574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CHARGE Conference Orlando FL</a:t>
            </a:r>
          </a:p>
          <a:p>
            <a:r>
              <a:rPr lang="en-US" dirty="0"/>
              <a:t>The NC </a:t>
            </a:r>
            <a:r>
              <a:rPr lang="en-US"/>
              <a:t>Attendees - </a:t>
            </a:r>
            <a:r>
              <a:rPr lang="en-US" dirty="0"/>
              <a:t>CHARGERs, parents, grandparents, nurses, Interveners, Teachers, </a:t>
            </a:r>
            <a:r>
              <a:rPr lang="en-US"/>
              <a:t>Speech Therapist</a:t>
            </a:r>
          </a:p>
        </p:txBody>
      </p:sp>
      <p:sp>
        <p:nvSpPr>
          <p:cNvPr id="4" name="Slide Number Placeholder 3"/>
          <p:cNvSpPr>
            <a:spLocks noGrp="1"/>
          </p:cNvSpPr>
          <p:nvPr>
            <p:ph type="sldNum" sz="quarter" idx="10"/>
          </p:nvPr>
        </p:nvSpPr>
        <p:spPr/>
        <p:txBody>
          <a:bodyPr/>
          <a:lstStyle/>
          <a:p>
            <a:fld id="{FCE0F4DF-E060-4720-B47B-4695CA7BC954}" type="slidenum">
              <a:rPr lang="en-US" smtClean="0"/>
              <a:t>50</a:t>
            </a:fld>
            <a:endParaRPr lang="en-US"/>
          </a:p>
        </p:txBody>
      </p:sp>
    </p:spTree>
    <p:extLst>
      <p:ext uri="{BB962C8B-B14F-4D97-AF65-F5344CB8AC3E}">
        <p14:creationId xmlns:p14="http://schemas.microsoft.com/office/powerpoint/2010/main" val="293203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contacts</a:t>
            </a:r>
          </a:p>
        </p:txBody>
      </p:sp>
      <p:sp>
        <p:nvSpPr>
          <p:cNvPr id="4" name="Slide Number Placeholder 3"/>
          <p:cNvSpPr>
            <a:spLocks noGrp="1"/>
          </p:cNvSpPr>
          <p:nvPr>
            <p:ph type="sldNum" sz="quarter" idx="10"/>
          </p:nvPr>
        </p:nvSpPr>
        <p:spPr/>
        <p:txBody>
          <a:bodyPr/>
          <a:lstStyle/>
          <a:p>
            <a:fld id="{FCE0F4DF-E060-4720-B47B-4695CA7BC954}" type="slidenum">
              <a:rPr lang="en-US" smtClean="0"/>
              <a:t>51</a:t>
            </a:fld>
            <a:endParaRPr lang="en-US"/>
          </a:p>
        </p:txBody>
      </p:sp>
    </p:spTree>
    <p:extLst>
      <p:ext uri="{BB962C8B-B14F-4D97-AF65-F5344CB8AC3E}">
        <p14:creationId xmlns:p14="http://schemas.microsoft.com/office/powerpoint/2010/main" val="16785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2016 Annual Child Count</a:t>
            </a:r>
            <a:r>
              <a:rPr lang="en-US" baseline="0" dirty="0"/>
              <a:t> NCDB    http://nationaldb.org/reports/national-child-count-2016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7</a:t>
            </a:fld>
            <a:endParaRPr lang="en-US"/>
          </a:p>
        </p:txBody>
      </p:sp>
    </p:spTree>
    <p:extLst>
      <p:ext uri="{BB962C8B-B14F-4D97-AF65-F5344CB8AC3E}">
        <p14:creationId xmlns:p14="http://schemas.microsoft.com/office/powerpoint/2010/main" val="164207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CHARGEr’s</a:t>
            </a:r>
            <a:r>
              <a:rPr lang="en-US" dirty="0"/>
              <a:t> are diverse. (met one person . . . ). Features, vision, hearing, medical issues, all vary greatly</a:t>
            </a:r>
            <a:r>
              <a:rPr lang="en-US" baseline="0" dirty="0"/>
              <a:t> person to person.</a:t>
            </a:r>
          </a:p>
          <a:p>
            <a:r>
              <a:rPr lang="en-US" baseline="0" dirty="0"/>
              <a:t>Many don’t go through puberty without hormone therapy</a:t>
            </a:r>
          </a:p>
          <a:p>
            <a:r>
              <a:rPr lang="en-US" baseline="0" dirty="0"/>
              <a:t>G-tubes are common, early on</a:t>
            </a:r>
          </a:p>
          <a:p>
            <a:r>
              <a:rPr lang="en-US" baseline="0" dirty="0"/>
              <a:t>Many secondary characteristics – stuff mouth, switch night-day, OCD, late walk and talk </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9</a:t>
            </a:fld>
            <a:endParaRPr lang="en-US"/>
          </a:p>
        </p:txBody>
      </p:sp>
    </p:spTree>
    <p:extLst>
      <p:ext uri="{BB962C8B-B14F-4D97-AF65-F5344CB8AC3E}">
        <p14:creationId xmlns:p14="http://schemas.microsoft.com/office/powerpoint/2010/main" val="197206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a:t>
            </a:r>
            <a:r>
              <a:rPr lang="en-US" baseline="0" dirty="0"/>
              <a:t> a cleft palate of the eye</a:t>
            </a:r>
          </a:p>
          <a:p>
            <a:r>
              <a:rPr lang="en-US" baseline="0" dirty="0"/>
              <a:t>Often keyhole shaped</a:t>
            </a:r>
            <a:endParaRPr lang="en-US" dirty="0"/>
          </a:p>
          <a:p>
            <a:r>
              <a:rPr lang="en-US" dirty="0"/>
              <a:t>Retinal</a:t>
            </a:r>
            <a:r>
              <a:rPr lang="en-US" baseline="0" dirty="0"/>
              <a:t> coloboma – retinal detachment risk</a:t>
            </a:r>
          </a:p>
          <a:p>
            <a:r>
              <a:rPr lang="en-US" baseline="0" dirty="0"/>
              <a:t>A LVE would give recommendations for print size and low vision aids</a:t>
            </a:r>
            <a:endParaRPr lang="en-US" dirty="0"/>
          </a:p>
        </p:txBody>
      </p:sp>
      <p:sp>
        <p:nvSpPr>
          <p:cNvPr id="4" name="Slide Number Placeholder 3"/>
          <p:cNvSpPr>
            <a:spLocks noGrp="1"/>
          </p:cNvSpPr>
          <p:nvPr>
            <p:ph type="sldNum" sz="quarter" idx="10"/>
          </p:nvPr>
        </p:nvSpPr>
        <p:spPr/>
        <p:txBody>
          <a:bodyPr/>
          <a:lstStyle/>
          <a:p>
            <a:fld id="{FCE0F4DF-E060-4720-B47B-4695CA7BC954}" type="slidenum">
              <a:rPr lang="en-US" smtClean="0"/>
              <a:t>10</a:t>
            </a:fld>
            <a:endParaRPr lang="en-US"/>
          </a:p>
        </p:txBody>
      </p:sp>
    </p:spTree>
    <p:extLst>
      <p:ext uri="{BB962C8B-B14F-4D97-AF65-F5344CB8AC3E}">
        <p14:creationId xmlns:p14="http://schemas.microsoft.com/office/powerpoint/2010/main" val="270909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of vision affected depends on location of the coloboma</a:t>
            </a:r>
          </a:p>
          <a:p>
            <a:r>
              <a:rPr lang="en-US" dirty="0"/>
              <a:t>Some are very significant, not usually blind but really limited vision</a:t>
            </a:r>
          </a:p>
          <a:p>
            <a:r>
              <a:rPr lang="en-US" dirty="0"/>
              <a:t>May use vision in new and unusual ways – spot green jelly bean on a green chair 30’ away but walk straight into pole or BIG piece of furniture on the way </a:t>
            </a:r>
          </a:p>
        </p:txBody>
      </p:sp>
      <p:sp>
        <p:nvSpPr>
          <p:cNvPr id="4" name="Slide Number Placeholder 3"/>
          <p:cNvSpPr>
            <a:spLocks noGrp="1"/>
          </p:cNvSpPr>
          <p:nvPr>
            <p:ph type="sldNum" sz="quarter" idx="10"/>
          </p:nvPr>
        </p:nvSpPr>
        <p:spPr/>
        <p:txBody>
          <a:bodyPr/>
          <a:lstStyle/>
          <a:p>
            <a:fld id="{FCE0F4DF-E060-4720-B47B-4695CA7BC954}" type="slidenum">
              <a:rPr lang="en-US" smtClean="0"/>
              <a:t>11</a:t>
            </a:fld>
            <a:endParaRPr lang="en-US"/>
          </a:p>
        </p:txBody>
      </p:sp>
    </p:spTree>
    <p:extLst>
      <p:ext uri="{BB962C8B-B14F-4D97-AF65-F5344CB8AC3E}">
        <p14:creationId xmlns:p14="http://schemas.microsoft.com/office/powerpoint/2010/main" val="166177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https://www.chargesyndrome.org/wp-content/uploads/2016/11/Friday-July-28-2017-Handouts.pdf Meg Hefner, M.S.  CHARGE 101</a:t>
            </a:r>
          </a:p>
        </p:txBody>
      </p:sp>
      <p:sp>
        <p:nvSpPr>
          <p:cNvPr id="4" name="Slide Number Placeholder 3"/>
          <p:cNvSpPr>
            <a:spLocks noGrp="1"/>
          </p:cNvSpPr>
          <p:nvPr>
            <p:ph type="sldNum" sz="quarter" idx="10"/>
          </p:nvPr>
        </p:nvSpPr>
        <p:spPr/>
        <p:txBody>
          <a:bodyPr/>
          <a:lstStyle/>
          <a:p>
            <a:fld id="{FCE0F4DF-E060-4720-B47B-4695CA7BC954}" type="slidenum">
              <a:rPr lang="en-US" smtClean="0"/>
              <a:t>13</a:t>
            </a:fld>
            <a:endParaRPr lang="en-US"/>
          </a:p>
        </p:txBody>
      </p:sp>
    </p:spTree>
    <p:extLst>
      <p:ext uri="{BB962C8B-B14F-4D97-AF65-F5344CB8AC3E}">
        <p14:creationId xmlns:p14="http://schemas.microsoft.com/office/powerpoint/2010/main" val="405528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this because  . . . . It will relate to classroom strategies</a:t>
            </a:r>
          </a:p>
        </p:txBody>
      </p:sp>
      <p:sp>
        <p:nvSpPr>
          <p:cNvPr id="4" name="Slide Number Placeholder 3"/>
          <p:cNvSpPr>
            <a:spLocks noGrp="1"/>
          </p:cNvSpPr>
          <p:nvPr>
            <p:ph type="sldNum" sz="quarter" idx="10"/>
          </p:nvPr>
        </p:nvSpPr>
        <p:spPr/>
        <p:txBody>
          <a:bodyPr/>
          <a:lstStyle/>
          <a:p>
            <a:fld id="{FCE0F4DF-E060-4720-B47B-4695CA7BC954}" type="slidenum">
              <a:rPr lang="en-US" smtClean="0"/>
              <a:t>14</a:t>
            </a:fld>
            <a:endParaRPr lang="en-US"/>
          </a:p>
        </p:txBody>
      </p:sp>
    </p:spTree>
    <p:extLst>
      <p:ext uri="{BB962C8B-B14F-4D97-AF65-F5344CB8AC3E}">
        <p14:creationId xmlns:p14="http://schemas.microsoft.com/office/powerpoint/2010/main" val="271353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0950D8-40DB-487E-9B48-5E1EA152DB10}"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3637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950D8-40DB-487E-9B48-5E1EA152DB10}"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265399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950D8-40DB-487E-9B48-5E1EA152DB10}"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41121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950D8-40DB-487E-9B48-5E1EA152DB10}"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345010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0950D8-40DB-487E-9B48-5E1EA152DB10}"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284134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950D8-40DB-487E-9B48-5E1EA152DB10}"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223925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950D8-40DB-487E-9B48-5E1EA152DB10}"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63483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950D8-40DB-487E-9B48-5E1EA152DB10}"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330089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950D8-40DB-487E-9B48-5E1EA152DB10}"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367961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0950D8-40DB-487E-9B48-5E1EA152DB10}"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168888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0950D8-40DB-487E-9B48-5E1EA152DB10}"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546C8-95ED-445C-A230-A14359595EF1}" type="slidenum">
              <a:rPr lang="en-US" smtClean="0"/>
              <a:t>‹#›</a:t>
            </a:fld>
            <a:endParaRPr lang="en-US"/>
          </a:p>
        </p:txBody>
      </p:sp>
    </p:spTree>
    <p:extLst>
      <p:ext uri="{BB962C8B-B14F-4D97-AF65-F5344CB8AC3E}">
        <p14:creationId xmlns:p14="http://schemas.microsoft.com/office/powerpoint/2010/main" val="346568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950D8-40DB-487E-9B48-5E1EA152DB10}"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546C8-95ED-445C-A230-A14359595EF1}" type="slidenum">
              <a:rPr lang="en-US" smtClean="0"/>
              <a:t>‹#›</a:t>
            </a:fld>
            <a:endParaRPr lang="en-US"/>
          </a:p>
        </p:txBody>
      </p:sp>
    </p:spTree>
    <p:extLst>
      <p:ext uri="{BB962C8B-B14F-4D97-AF65-F5344CB8AC3E}">
        <p14:creationId xmlns:p14="http://schemas.microsoft.com/office/powerpoint/2010/main" val="414273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kihi.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usu.ed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perkinselearning.org/scou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mailto:Dorothy.Snyder@dpi.nc.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blackwooda@ecu.edu"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mailto:Dorothy.Snyder@dpi.nc.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40919"/>
          </a:xfrm>
        </p:spPr>
        <p:txBody>
          <a:bodyPr/>
          <a:lstStyle/>
          <a:p>
            <a:r>
              <a:rPr lang="en-US" dirty="0"/>
              <a:t>CHARGE SYNDROME</a:t>
            </a:r>
          </a:p>
        </p:txBody>
      </p:sp>
      <p:sp>
        <p:nvSpPr>
          <p:cNvPr id="4" name="AutoShape 2" descr="Image result for CHARGE Syndrome kid"/>
          <p:cNvSpPr>
            <a:spLocks noGrp="1" noChangeAspect="1" noChangeArrowheads="1"/>
          </p:cNvSpPr>
          <p:nvPr>
            <p:ph type="subTitle" idx="1"/>
          </p:nvPr>
        </p:nvSpPr>
        <p:spPr bwMode="auto">
          <a:xfrm>
            <a:off x="1524000" y="2855913"/>
            <a:ext cx="9144000" cy="32556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CHARGE Syndrome Foundation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900" y="3524250"/>
            <a:ext cx="3848100" cy="2019300"/>
          </a:xfrm>
          <a:prstGeom prst="rect">
            <a:avLst/>
          </a:prstGeom>
        </p:spPr>
      </p:pic>
    </p:spTree>
    <p:extLst>
      <p:ext uri="{BB962C8B-B14F-4D97-AF65-F5344CB8AC3E}">
        <p14:creationId xmlns:p14="http://schemas.microsoft.com/office/powerpoint/2010/main" val="106987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Coloboma</a:t>
            </a:r>
          </a:p>
        </p:txBody>
      </p:sp>
      <p:sp>
        <p:nvSpPr>
          <p:cNvPr id="3" name="Content Placeholder 2"/>
          <p:cNvSpPr>
            <a:spLocks noGrp="1"/>
          </p:cNvSpPr>
          <p:nvPr>
            <p:ph idx="1"/>
          </p:nvPr>
        </p:nvSpPr>
        <p:spPr/>
        <p:txBody>
          <a:bodyPr/>
          <a:lstStyle/>
          <a:p>
            <a:r>
              <a:rPr lang="en-US" dirty="0"/>
              <a:t>May effect the iris, retina, macula, optic disk, or eyelid</a:t>
            </a:r>
          </a:p>
          <a:p>
            <a:r>
              <a:rPr lang="en-US" dirty="0"/>
              <a:t>Iris - No to minimal affect on visual field or acuity (usually)</a:t>
            </a:r>
          </a:p>
          <a:p>
            <a:r>
              <a:rPr lang="en-US" dirty="0"/>
              <a:t>Retina – Loss in the visual field, usually in the upper field</a:t>
            </a:r>
          </a:p>
          <a:p>
            <a:r>
              <a:rPr lang="en-US" dirty="0"/>
              <a:t>Macula or optic disk – Significant affect on visual acuity</a:t>
            </a:r>
          </a:p>
          <a:p>
            <a:r>
              <a:rPr lang="en-US" dirty="0"/>
              <a:t>May be sensitive to bright lights</a:t>
            </a:r>
          </a:p>
          <a:p>
            <a:r>
              <a:rPr lang="en-US" dirty="0"/>
              <a:t>Usually visually perform much better than testing would indicate</a:t>
            </a:r>
          </a:p>
          <a:p>
            <a:r>
              <a:rPr lang="en-US" dirty="0"/>
              <a:t>Magnifiers may be helpful</a:t>
            </a:r>
          </a:p>
          <a:p>
            <a:r>
              <a:rPr lang="en-US" dirty="0"/>
              <a:t>80-90% of individuals with CHARGE have colobomas</a:t>
            </a:r>
          </a:p>
          <a:p>
            <a:endParaRPr lang="en-US" dirty="0"/>
          </a:p>
          <a:p>
            <a:endParaRPr lang="en-US" dirty="0"/>
          </a:p>
        </p:txBody>
      </p:sp>
    </p:spTree>
    <p:extLst>
      <p:ext uri="{BB962C8B-B14F-4D97-AF65-F5344CB8AC3E}">
        <p14:creationId xmlns:p14="http://schemas.microsoft.com/office/powerpoint/2010/main" val="306105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9624"/>
          </a:xfrm>
        </p:spPr>
        <p:txBody>
          <a:bodyPr>
            <a:noAutofit/>
          </a:bodyPr>
          <a:lstStyle/>
          <a:p>
            <a:r>
              <a:rPr lang="en-US" sz="1000" dirty="0"/>
              <a:t>National Eye Institute – Google images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579417" y="1118682"/>
            <a:ext cx="8216335" cy="481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2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9002"/>
          </a:xfrm>
        </p:spPr>
        <p:txBody>
          <a:bodyPr>
            <a:normAutofit/>
          </a:bodyPr>
          <a:lstStyle/>
          <a:p>
            <a:r>
              <a:rPr lang="en-US" sz="1400" dirty="0"/>
              <a:t>Coloboma - Iris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5250" y="2477294"/>
            <a:ext cx="4381500" cy="3048000"/>
          </a:xfrm>
        </p:spPr>
      </p:pic>
    </p:spTree>
    <p:extLst>
      <p:ext uri="{BB962C8B-B14F-4D97-AF65-F5344CB8AC3E}">
        <p14:creationId xmlns:p14="http://schemas.microsoft.com/office/powerpoint/2010/main" val="146122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8CEA-D2E4-4775-A5B6-E990A72C955F}"/>
              </a:ext>
            </a:extLst>
          </p:cNvPr>
          <p:cNvSpPr>
            <a:spLocks noGrp="1"/>
          </p:cNvSpPr>
          <p:nvPr>
            <p:ph type="title"/>
          </p:nvPr>
        </p:nvSpPr>
        <p:spPr/>
        <p:txBody>
          <a:bodyPr/>
          <a:lstStyle/>
          <a:p>
            <a:r>
              <a:rPr lang="en-US" dirty="0"/>
              <a:t>“Look at the camera”</a:t>
            </a:r>
          </a:p>
        </p:txBody>
      </p:sp>
      <p:pic>
        <p:nvPicPr>
          <p:cNvPr id="5" name="Content Placeholder 4">
            <a:extLst>
              <a:ext uri="{FF2B5EF4-FFF2-40B4-BE49-F238E27FC236}">
                <a16:creationId xmlns:a16="http://schemas.microsoft.com/office/drawing/2014/main" id="{33563974-F114-41D8-8141-74BFB9E25A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4681" y="1838528"/>
            <a:ext cx="5107021" cy="4503906"/>
          </a:xfrm>
        </p:spPr>
      </p:pic>
    </p:spTree>
    <p:extLst>
      <p:ext uri="{BB962C8B-B14F-4D97-AF65-F5344CB8AC3E}">
        <p14:creationId xmlns:p14="http://schemas.microsoft.com/office/powerpoint/2010/main" val="281654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9A94-AA7E-4B92-8E40-EDFDAC052852}"/>
              </a:ext>
            </a:extLst>
          </p:cNvPr>
          <p:cNvSpPr>
            <a:spLocks noGrp="1"/>
          </p:cNvSpPr>
          <p:nvPr>
            <p:ph type="title"/>
          </p:nvPr>
        </p:nvSpPr>
        <p:spPr/>
        <p:txBody>
          <a:bodyPr/>
          <a:lstStyle/>
          <a:p>
            <a:r>
              <a:rPr lang="en-US" dirty="0"/>
              <a:t>Elements of Vision</a:t>
            </a:r>
          </a:p>
        </p:txBody>
      </p:sp>
      <p:sp>
        <p:nvSpPr>
          <p:cNvPr id="3" name="Content Placeholder 2">
            <a:extLst>
              <a:ext uri="{FF2B5EF4-FFF2-40B4-BE49-F238E27FC236}">
                <a16:creationId xmlns:a16="http://schemas.microsoft.com/office/drawing/2014/main" id="{AC1D2685-95F9-4687-B8AE-D69EEC6BE941}"/>
              </a:ext>
            </a:extLst>
          </p:cNvPr>
          <p:cNvSpPr>
            <a:spLocks noGrp="1"/>
          </p:cNvSpPr>
          <p:nvPr>
            <p:ph idx="1"/>
          </p:nvPr>
        </p:nvSpPr>
        <p:spPr/>
        <p:txBody>
          <a:bodyPr/>
          <a:lstStyle/>
          <a:p>
            <a:r>
              <a:rPr lang="en-US" dirty="0"/>
              <a:t>Lighting –amount of light, changes in lighting (bright to dark), problems (glare, icky light)</a:t>
            </a:r>
          </a:p>
          <a:p>
            <a:r>
              <a:rPr lang="en-US" dirty="0"/>
              <a:t>Contrast – high/low, color, figure/ground (clutter)</a:t>
            </a:r>
          </a:p>
          <a:p>
            <a:r>
              <a:rPr lang="en-US" dirty="0"/>
              <a:t>Size – big print, small print, font types, distance, optics</a:t>
            </a:r>
          </a:p>
          <a:p>
            <a:endParaRPr lang="en-US" dirty="0"/>
          </a:p>
        </p:txBody>
      </p:sp>
    </p:spTree>
    <p:extLst>
      <p:ext uri="{BB962C8B-B14F-4D97-AF65-F5344CB8AC3E}">
        <p14:creationId xmlns:p14="http://schemas.microsoft.com/office/powerpoint/2010/main" val="9234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AC6E-B3C4-458D-9471-5428940A2D18}"/>
              </a:ext>
            </a:extLst>
          </p:cNvPr>
          <p:cNvSpPr>
            <a:spLocks noGrp="1"/>
          </p:cNvSpPr>
          <p:nvPr>
            <p:ph type="title"/>
          </p:nvPr>
        </p:nvSpPr>
        <p:spPr/>
        <p:txBody>
          <a:bodyPr/>
          <a:lstStyle/>
          <a:p>
            <a:r>
              <a:rPr lang="en-US" dirty="0"/>
              <a:t>Vision Myths</a:t>
            </a:r>
          </a:p>
        </p:txBody>
      </p:sp>
      <p:sp>
        <p:nvSpPr>
          <p:cNvPr id="3" name="Content Placeholder 2">
            <a:extLst>
              <a:ext uri="{FF2B5EF4-FFF2-40B4-BE49-F238E27FC236}">
                <a16:creationId xmlns:a16="http://schemas.microsoft.com/office/drawing/2014/main" id="{D696C17E-52BA-4216-9044-7DF5EE3648F0}"/>
              </a:ext>
            </a:extLst>
          </p:cNvPr>
          <p:cNvSpPr>
            <a:spLocks noGrp="1"/>
          </p:cNvSpPr>
          <p:nvPr>
            <p:ph idx="1"/>
          </p:nvPr>
        </p:nvSpPr>
        <p:spPr/>
        <p:txBody>
          <a:bodyPr/>
          <a:lstStyle/>
          <a:p>
            <a:r>
              <a:rPr lang="en-US" dirty="0"/>
              <a:t>The child must be able to communicate for the eye care professional to obtain a reliable visual acuity</a:t>
            </a:r>
          </a:p>
          <a:p>
            <a:r>
              <a:rPr lang="en-US" dirty="0"/>
              <a:t>Distance and near vision are closely related</a:t>
            </a:r>
          </a:p>
          <a:p>
            <a:r>
              <a:rPr lang="en-US" dirty="0"/>
              <a:t>Functional vision is closely related to visual acuity</a:t>
            </a:r>
          </a:p>
          <a:p>
            <a:r>
              <a:rPr lang="en-US" dirty="0"/>
              <a:t>Eyeglasses always correct vision to 20/20 </a:t>
            </a:r>
          </a:p>
          <a:p>
            <a:endParaRPr lang="en-US" dirty="0"/>
          </a:p>
        </p:txBody>
      </p:sp>
    </p:spTree>
    <p:extLst>
      <p:ext uri="{BB962C8B-B14F-4D97-AF65-F5344CB8AC3E}">
        <p14:creationId xmlns:p14="http://schemas.microsoft.com/office/powerpoint/2010/main" val="27337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other “C’s” of CHARGE Syndrome</a:t>
            </a:r>
          </a:p>
        </p:txBody>
      </p:sp>
      <p:sp>
        <p:nvSpPr>
          <p:cNvPr id="3" name="Content Placeholder 2"/>
          <p:cNvSpPr>
            <a:spLocks noGrp="1"/>
          </p:cNvSpPr>
          <p:nvPr>
            <p:ph idx="1"/>
          </p:nvPr>
        </p:nvSpPr>
        <p:spPr/>
        <p:txBody>
          <a:bodyPr/>
          <a:lstStyle/>
          <a:p>
            <a:r>
              <a:rPr lang="en-US" dirty="0"/>
              <a:t>Cranial Nerve Abnormalities</a:t>
            </a:r>
          </a:p>
          <a:p>
            <a:pPr lvl="1"/>
            <a:r>
              <a:rPr lang="en-US" dirty="0"/>
              <a:t>Possible facial palsy</a:t>
            </a:r>
          </a:p>
          <a:p>
            <a:pPr lvl="1"/>
            <a:r>
              <a:rPr lang="en-US" dirty="0"/>
              <a:t>Breathing and swallowing may be affected     </a:t>
            </a:r>
          </a:p>
          <a:p>
            <a:r>
              <a:rPr lang="en-US" dirty="0"/>
              <a:t>Choanal Atresia</a:t>
            </a:r>
          </a:p>
          <a:p>
            <a:pPr lvl="1"/>
            <a:r>
              <a:rPr lang="en-US" dirty="0"/>
              <a:t>Breathing impacted </a:t>
            </a:r>
          </a:p>
          <a:p>
            <a:endParaRPr lang="en-US" dirty="0"/>
          </a:p>
        </p:txBody>
      </p:sp>
    </p:spTree>
    <p:extLst>
      <p:ext uri="{BB962C8B-B14F-4D97-AF65-F5344CB8AC3E}">
        <p14:creationId xmlns:p14="http://schemas.microsoft.com/office/powerpoint/2010/main" val="107914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Ear/Hearing</a:t>
            </a:r>
          </a:p>
        </p:txBody>
      </p:sp>
      <p:sp>
        <p:nvSpPr>
          <p:cNvPr id="7" name="Content Placeholder 6"/>
          <p:cNvSpPr>
            <a:spLocks noGrp="1"/>
          </p:cNvSpPr>
          <p:nvPr>
            <p:ph idx="1"/>
          </p:nvPr>
        </p:nvSpPr>
        <p:spPr/>
        <p:txBody>
          <a:bodyPr/>
          <a:lstStyle/>
          <a:p>
            <a:r>
              <a:rPr lang="en-US" dirty="0"/>
              <a:t>Unusual shape</a:t>
            </a:r>
          </a:p>
          <a:p>
            <a:r>
              <a:rPr lang="en-US" dirty="0"/>
              <a:t>Mixed hearing loss, often severe to profound </a:t>
            </a:r>
          </a:p>
          <a:p>
            <a:r>
              <a:rPr lang="en-US" dirty="0"/>
              <a:t>Fluctuating with infections/fluid</a:t>
            </a:r>
          </a:p>
          <a:p>
            <a:r>
              <a:rPr lang="en-US" dirty="0"/>
              <a:t>May respond to cochlear implant</a:t>
            </a:r>
          </a:p>
          <a:p>
            <a:r>
              <a:rPr lang="en-US" dirty="0"/>
              <a:t>May be progressive</a:t>
            </a:r>
          </a:p>
          <a:p>
            <a:r>
              <a:rPr lang="en-US" dirty="0"/>
              <a:t>Possible balance problems</a:t>
            </a:r>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174" y="4633913"/>
            <a:ext cx="1362075" cy="1543050"/>
          </a:xfrm>
          <a:prstGeom prst="rect">
            <a:avLst/>
          </a:prstGeom>
        </p:spPr>
      </p:pic>
    </p:spTree>
    <p:extLst>
      <p:ext uri="{BB962C8B-B14F-4D97-AF65-F5344CB8AC3E}">
        <p14:creationId xmlns:p14="http://schemas.microsoft.com/office/powerpoint/2010/main" val="367318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2990-4EA5-4002-BE19-E2F2959C141D}"/>
              </a:ext>
            </a:extLst>
          </p:cNvPr>
          <p:cNvSpPr>
            <a:spLocks noGrp="1"/>
          </p:cNvSpPr>
          <p:nvPr>
            <p:ph type="title"/>
          </p:nvPr>
        </p:nvSpPr>
        <p:spPr/>
        <p:txBody>
          <a:bodyPr/>
          <a:lstStyle/>
          <a:p>
            <a:r>
              <a:rPr lang="en-US" dirty="0"/>
              <a:t>Hearing Testing</a:t>
            </a:r>
          </a:p>
        </p:txBody>
      </p:sp>
      <p:sp>
        <p:nvSpPr>
          <p:cNvPr id="3" name="Content Placeholder 2">
            <a:extLst>
              <a:ext uri="{FF2B5EF4-FFF2-40B4-BE49-F238E27FC236}">
                <a16:creationId xmlns:a16="http://schemas.microsoft.com/office/drawing/2014/main" id="{2A554B5E-0F7F-41C4-A85B-E9FB17E56841}"/>
              </a:ext>
            </a:extLst>
          </p:cNvPr>
          <p:cNvSpPr>
            <a:spLocks noGrp="1"/>
          </p:cNvSpPr>
          <p:nvPr>
            <p:ph idx="1"/>
          </p:nvPr>
        </p:nvSpPr>
        <p:spPr/>
        <p:txBody>
          <a:bodyPr/>
          <a:lstStyle/>
          <a:p>
            <a:r>
              <a:rPr lang="en-US" dirty="0"/>
              <a:t>Audiogram</a:t>
            </a:r>
          </a:p>
          <a:p>
            <a:r>
              <a:rPr lang="en-US" dirty="0"/>
              <a:t>Auditory Brainstem Response</a:t>
            </a:r>
          </a:p>
          <a:p>
            <a:r>
              <a:rPr lang="en-US" dirty="0"/>
              <a:t>Functional Hearing Assessment</a:t>
            </a:r>
          </a:p>
        </p:txBody>
      </p:sp>
    </p:spTree>
    <p:extLst>
      <p:ext uri="{BB962C8B-B14F-4D97-AF65-F5344CB8AC3E}">
        <p14:creationId xmlns:p14="http://schemas.microsoft.com/office/powerpoint/2010/main" val="305888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Heart/Medical</a:t>
            </a:r>
          </a:p>
        </p:txBody>
      </p:sp>
      <p:sp>
        <p:nvSpPr>
          <p:cNvPr id="3" name="Content Placeholder 2"/>
          <p:cNvSpPr>
            <a:spLocks noGrp="1"/>
          </p:cNvSpPr>
          <p:nvPr>
            <p:ph idx="1"/>
          </p:nvPr>
        </p:nvSpPr>
        <p:spPr/>
        <p:txBody>
          <a:bodyPr/>
          <a:lstStyle/>
          <a:p>
            <a:r>
              <a:rPr lang="en-US" dirty="0"/>
              <a:t>Usually multiple and/or complex medical conditions</a:t>
            </a:r>
          </a:p>
          <a:p>
            <a:r>
              <a:rPr lang="en-US" dirty="0"/>
              <a:t>Surgery early and often</a:t>
            </a:r>
          </a:p>
          <a:p>
            <a:r>
              <a:rPr lang="en-US" dirty="0"/>
              <a:t>Trach</a:t>
            </a:r>
          </a:p>
          <a:p>
            <a:r>
              <a:rPr lang="en-US" dirty="0"/>
              <a:t>Feeding tube</a:t>
            </a:r>
          </a:p>
          <a:p>
            <a:r>
              <a:rPr lang="en-US" dirty="0"/>
              <a:t>Cleft palate</a:t>
            </a:r>
          </a:p>
          <a:p>
            <a:r>
              <a:rPr lang="en-US" dirty="0"/>
              <a:t>Allergies</a:t>
            </a:r>
          </a:p>
          <a:p>
            <a:r>
              <a:rPr lang="en-US" dirty="0"/>
              <a:t>Reversed sleep pattern</a:t>
            </a:r>
          </a:p>
          <a:p>
            <a:r>
              <a:rPr lang="en-US" dirty="0"/>
              <a:t>Swallowing problems</a:t>
            </a:r>
          </a:p>
        </p:txBody>
      </p:sp>
    </p:spTree>
    <p:extLst>
      <p:ext uri="{BB962C8B-B14F-4D97-AF65-F5344CB8AC3E}">
        <p14:creationId xmlns:p14="http://schemas.microsoft.com/office/powerpoint/2010/main" val="127113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C820202-6860-4B93-B344-2CBEA6FB1DC0}"/>
              </a:ext>
            </a:extLst>
          </p:cNvPr>
          <p:cNvSpPr txBox="1"/>
          <p:nvPr/>
        </p:nvSpPr>
        <p:spPr>
          <a:xfrm>
            <a:off x="7744408" y="643812"/>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3BBBB3AE-390D-4494-BE69-A9309D9EA1F3}"/>
              </a:ext>
            </a:extLst>
          </p:cNvPr>
          <p:cNvSpPr>
            <a:spLocks noGrp="1"/>
          </p:cNvSpPr>
          <p:nvPr>
            <p:ph type="sldNum" sz="quarter" idx="12"/>
          </p:nvPr>
        </p:nvSpPr>
        <p:spPr/>
        <p:txBody>
          <a:bodyPr/>
          <a:lstStyle/>
          <a:p>
            <a:fld id="{A02546C8-95ED-445C-A230-A14359595EF1}" type="slidenum">
              <a:rPr lang="en-US" smtClean="0"/>
              <a:t>2</a:t>
            </a:fld>
            <a:endParaRPr lang="en-US"/>
          </a:p>
        </p:txBody>
      </p:sp>
    </p:spTree>
    <p:extLst>
      <p:ext uri="{BB962C8B-B14F-4D97-AF65-F5344CB8AC3E}">
        <p14:creationId xmlns:p14="http://schemas.microsoft.com/office/powerpoint/2010/main" val="3120453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B65E-B408-4FD0-A3A6-708777218714}"/>
              </a:ext>
            </a:extLst>
          </p:cNvPr>
          <p:cNvSpPr>
            <a:spLocks noGrp="1"/>
          </p:cNvSpPr>
          <p:nvPr>
            <p:ph type="title"/>
          </p:nvPr>
        </p:nvSpPr>
        <p:spPr/>
        <p:txBody>
          <a:bodyPr/>
          <a:lstStyle/>
          <a:p>
            <a:r>
              <a:rPr lang="en-US" dirty="0"/>
              <a:t>The Bubble</a:t>
            </a:r>
          </a:p>
        </p:txBody>
      </p:sp>
      <p:sp>
        <p:nvSpPr>
          <p:cNvPr id="3" name="Content Placeholder 2">
            <a:extLst>
              <a:ext uri="{FF2B5EF4-FFF2-40B4-BE49-F238E27FC236}">
                <a16:creationId xmlns:a16="http://schemas.microsoft.com/office/drawing/2014/main" id="{F8964433-FDA8-4D15-88F2-06F1F24BBB53}"/>
              </a:ext>
            </a:extLst>
          </p:cNvPr>
          <p:cNvSpPr>
            <a:spLocks noGrp="1"/>
          </p:cNvSpPr>
          <p:nvPr>
            <p:ph idx="1"/>
          </p:nvPr>
        </p:nvSpPr>
        <p:spPr/>
        <p:txBody>
          <a:bodyPr/>
          <a:lstStyle/>
          <a:p>
            <a:r>
              <a:rPr lang="en-US" dirty="0"/>
              <a:t>World only exists as far as they can see and hear</a:t>
            </a:r>
          </a:p>
          <a:p>
            <a:r>
              <a:rPr lang="en-US" dirty="0"/>
              <a:t>Incidental learning is limited</a:t>
            </a:r>
          </a:p>
          <a:p>
            <a:r>
              <a:rPr lang="en-US" dirty="0"/>
              <a:t>Distorted or missing visual and auditory information</a:t>
            </a:r>
          </a:p>
          <a:p>
            <a:r>
              <a:rPr lang="en-US" dirty="0"/>
              <a:t>Experiences</a:t>
            </a:r>
          </a:p>
          <a:p>
            <a:r>
              <a:rPr lang="en-US" dirty="0"/>
              <a:t>Expectations</a:t>
            </a:r>
          </a:p>
          <a:p>
            <a:r>
              <a:rPr lang="en-US" dirty="0"/>
              <a:t>Health problems</a:t>
            </a:r>
          </a:p>
        </p:txBody>
      </p:sp>
    </p:spTree>
    <p:extLst>
      <p:ext uri="{BB962C8B-B14F-4D97-AF65-F5344CB8AC3E}">
        <p14:creationId xmlns:p14="http://schemas.microsoft.com/office/powerpoint/2010/main" val="51977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“Behavior”</a:t>
            </a:r>
          </a:p>
        </p:txBody>
      </p:sp>
      <p:sp>
        <p:nvSpPr>
          <p:cNvPr id="3" name="Content Placeholder 2"/>
          <p:cNvSpPr>
            <a:spLocks noGrp="1"/>
          </p:cNvSpPr>
          <p:nvPr>
            <p:ph idx="1"/>
          </p:nvPr>
        </p:nvSpPr>
        <p:spPr/>
        <p:txBody>
          <a:bodyPr/>
          <a:lstStyle/>
          <a:p>
            <a:r>
              <a:rPr lang="en-US" dirty="0"/>
              <a:t>All behavior is communication</a:t>
            </a:r>
          </a:p>
          <a:p>
            <a:r>
              <a:rPr lang="en-US" dirty="0"/>
              <a:t>Can tell you what is wrong/missing from their environment – </a:t>
            </a:r>
            <a:r>
              <a:rPr lang="en-US" sz="1800" dirty="0"/>
              <a:t>Tim Hartshorne, 2017 CHARGE Conference</a:t>
            </a:r>
          </a:p>
          <a:p>
            <a:r>
              <a:rPr lang="en-US" dirty="0"/>
              <a:t>May be sensory cause – pain, temperature, insecure, can’t see/hear</a:t>
            </a:r>
          </a:p>
          <a:p>
            <a:r>
              <a:rPr lang="en-US" dirty="0"/>
              <a:t>Thought to be perseverative (OCD), may be just persistent</a:t>
            </a:r>
          </a:p>
          <a:p>
            <a:pPr lvl="1"/>
            <a:r>
              <a:rPr lang="en-US" dirty="0"/>
              <a:t>Anxious about completing a task, having enough work</a:t>
            </a:r>
          </a:p>
          <a:p>
            <a:pPr lvl="1"/>
            <a:r>
              <a:rPr lang="en-US" dirty="0"/>
              <a:t>Change the perspective (it’s not this, it’s that)</a:t>
            </a:r>
          </a:p>
          <a:p>
            <a:pPr lvl="1"/>
            <a:r>
              <a:rPr lang="en-US" dirty="0"/>
              <a:t>Routines but flexibility when needed </a:t>
            </a:r>
          </a:p>
          <a:p>
            <a:endParaRPr lang="en-US" dirty="0"/>
          </a:p>
          <a:p>
            <a:endParaRPr lang="en-US" dirty="0"/>
          </a:p>
          <a:p>
            <a:endParaRPr lang="en-US" dirty="0"/>
          </a:p>
        </p:txBody>
      </p:sp>
    </p:spTree>
    <p:extLst>
      <p:ext uri="{BB962C8B-B14F-4D97-AF65-F5344CB8AC3E}">
        <p14:creationId xmlns:p14="http://schemas.microsoft.com/office/powerpoint/2010/main" val="344908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CAAC-9870-4BE5-9726-CB83896C8C27}"/>
              </a:ext>
            </a:extLst>
          </p:cNvPr>
          <p:cNvSpPr>
            <a:spLocks noGrp="1"/>
          </p:cNvSpPr>
          <p:nvPr>
            <p:ph type="title"/>
          </p:nvPr>
        </p:nvSpPr>
        <p:spPr/>
        <p:txBody>
          <a:bodyPr/>
          <a:lstStyle/>
          <a:p>
            <a:r>
              <a:rPr lang="en-US" dirty="0"/>
              <a:t>Is it Autism?</a:t>
            </a:r>
          </a:p>
        </p:txBody>
      </p:sp>
      <p:sp>
        <p:nvSpPr>
          <p:cNvPr id="4" name="Text Placeholder 3">
            <a:extLst>
              <a:ext uri="{FF2B5EF4-FFF2-40B4-BE49-F238E27FC236}">
                <a16:creationId xmlns:a16="http://schemas.microsoft.com/office/drawing/2014/main" id="{3934316F-94CA-4A05-B374-494FCDB0F547}"/>
              </a:ext>
            </a:extLst>
          </p:cNvPr>
          <p:cNvSpPr>
            <a:spLocks noGrp="1"/>
          </p:cNvSpPr>
          <p:nvPr>
            <p:ph type="body" idx="1"/>
          </p:nvPr>
        </p:nvSpPr>
        <p:spPr/>
        <p:txBody>
          <a:bodyPr/>
          <a:lstStyle/>
          <a:p>
            <a:r>
              <a:rPr lang="en-US" dirty="0"/>
              <a:t>Autism</a:t>
            </a:r>
          </a:p>
        </p:txBody>
      </p:sp>
      <p:sp>
        <p:nvSpPr>
          <p:cNvPr id="5" name="Content Placeholder 4">
            <a:extLst>
              <a:ext uri="{FF2B5EF4-FFF2-40B4-BE49-F238E27FC236}">
                <a16:creationId xmlns:a16="http://schemas.microsoft.com/office/drawing/2014/main" id="{372662AE-0423-4B83-B779-7B090C32BFF5}"/>
              </a:ext>
            </a:extLst>
          </p:cNvPr>
          <p:cNvSpPr>
            <a:spLocks noGrp="1"/>
          </p:cNvSpPr>
          <p:nvPr>
            <p:ph sz="half" idx="2"/>
          </p:nvPr>
        </p:nvSpPr>
        <p:spPr/>
        <p:txBody>
          <a:bodyPr/>
          <a:lstStyle/>
          <a:p>
            <a:r>
              <a:rPr lang="en-US" dirty="0"/>
              <a:t>Uninterested</a:t>
            </a:r>
          </a:p>
          <a:p>
            <a:r>
              <a:rPr lang="en-US" dirty="0"/>
              <a:t>Self-Stim</a:t>
            </a:r>
          </a:p>
          <a:p>
            <a:r>
              <a:rPr lang="en-US" dirty="0"/>
              <a:t>Over stimulated</a:t>
            </a:r>
          </a:p>
          <a:p>
            <a:r>
              <a:rPr lang="en-US" dirty="0"/>
              <a:t>Uninterested/immature</a:t>
            </a:r>
          </a:p>
          <a:p>
            <a:r>
              <a:rPr lang="en-US" dirty="0"/>
              <a:t>Reluctance</a:t>
            </a:r>
          </a:p>
        </p:txBody>
      </p:sp>
      <p:sp>
        <p:nvSpPr>
          <p:cNvPr id="6" name="Text Placeholder 5">
            <a:extLst>
              <a:ext uri="{FF2B5EF4-FFF2-40B4-BE49-F238E27FC236}">
                <a16:creationId xmlns:a16="http://schemas.microsoft.com/office/drawing/2014/main" id="{C954626D-8C10-4986-A135-59675C1A222B}"/>
              </a:ext>
            </a:extLst>
          </p:cNvPr>
          <p:cNvSpPr>
            <a:spLocks noGrp="1"/>
          </p:cNvSpPr>
          <p:nvPr>
            <p:ph type="body" sz="quarter" idx="3"/>
          </p:nvPr>
        </p:nvSpPr>
        <p:spPr/>
        <p:txBody>
          <a:bodyPr/>
          <a:lstStyle/>
          <a:p>
            <a:r>
              <a:rPr lang="en-US" dirty="0"/>
              <a:t>Deaf-Blind</a:t>
            </a:r>
          </a:p>
        </p:txBody>
      </p:sp>
      <p:sp>
        <p:nvSpPr>
          <p:cNvPr id="7" name="Content Placeholder 6">
            <a:extLst>
              <a:ext uri="{FF2B5EF4-FFF2-40B4-BE49-F238E27FC236}">
                <a16:creationId xmlns:a16="http://schemas.microsoft.com/office/drawing/2014/main" id="{36937911-246D-4181-952E-AD74DBE9C415}"/>
              </a:ext>
            </a:extLst>
          </p:cNvPr>
          <p:cNvSpPr>
            <a:spLocks noGrp="1"/>
          </p:cNvSpPr>
          <p:nvPr>
            <p:ph sz="quarter" idx="4"/>
          </p:nvPr>
        </p:nvSpPr>
        <p:spPr/>
        <p:txBody>
          <a:bodyPr/>
          <a:lstStyle/>
          <a:p>
            <a:r>
              <a:rPr lang="en-US" dirty="0"/>
              <a:t>Unable</a:t>
            </a:r>
          </a:p>
          <a:p>
            <a:r>
              <a:rPr lang="en-US" dirty="0"/>
              <a:t>Regulation</a:t>
            </a:r>
          </a:p>
          <a:p>
            <a:r>
              <a:rPr lang="en-US" dirty="0"/>
              <a:t>Under stimulated</a:t>
            </a:r>
          </a:p>
          <a:p>
            <a:r>
              <a:rPr lang="en-US" dirty="0"/>
              <a:t>Functional</a:t>
            </a:r>
          </a:p>
          <a:p>
            <a:r>
              <a:rPr lang="en-US" dirty="0"/>
              <a:t>Unique physical needs</a:t>
            </a:r>
          </a:p>
        </p:txBody>
      </p:sp>
    </p:spTree>
    <p:extLst>
      <p:ext uri="{BB962C8B-B14F-4D97-AF65-F5344CB8AC3E}">
        <p14:creationId xmlns:p14="http://schemas.microsoft.com/office/powerpoint/2010/main" val="69423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A885-912C-43FF-B440-8FA2AA8CAD8E}"/>
              </a:ext>
            </a:extLst>
          </p:cNvPr>
          <p:cNvSpPr>
            <a:spLocks noGrp="1"/>
          </p:cNvSpPr>
          <p:nvPr>
            <p:ph type="title"/>
          </p:nvPr>
        </p:nvSpPr>
        <p:spPr/>
        <p:txBody>
          <a:bodyPr/>
          <a:lstStyle/>
          <a:p>
            <a:r>
              <a:rPr lang="en-US" dirty="0"/>
              <a:t>Obsessive Compulsive Disorder and CHARGE</a:t>
            </a:r>
          </a:p>
        </p:txBody>
      </p:sp>
      <p:sp>
        <p:nvSpPr>
          <p:cNvPr id="3" name="Content Placeholder 2">
            <a:extLst>
              <a:ext uri="{FF2B5EF4-FFF2-40B4-BE49-F238E27FC236}">
                <a16:creationId xmlns:a16="http://schemas.microsoft.com/office/drawing/2014/main" id="{79A0E337-344B-4105-91B4-35079BE0C703}"/>
              </a:ext>
            </a:extLst>
          </p:cNvPr>
          <p:cNvSpPr>
            <a:spLocks noGrp="1"/>
          </p:cNvSpPr>
          <p:nvPr>
            <p:ph idx="1"/>
          </p:nvPr>
        </p:nvSpPr>
        <p:spPr/>
        <p:txBody>
          <a:bodyPr/>
          <a:lstStyle/>
          <a:p>
            <a:r>
              <a:rPr lang="en-US" dirty="0"/>
              <a:t>Recurrent and persistent thoughts</a:t>
            </a:r>
          </a:p>
          <a:p>
            <a:r>
              <a:rPr lang="en-US" dirty="0"/>
              <a:t>Repetitive behaviors </a:t>
            </a:r>
          </a:p>
          <a:p>
            <a:r>
              <a:rPr lang="en-US" dirty="0"/>
              <a:t>True OCD – irrational thoughts leading to irrational behavior</a:t>
            </a:r>
          </a:p>
          <a:p>
            <a:r>
              <a:rPr lang="en-US" dirty="0"/>
              <a:t>CHARGERs have circumstances that lead to anxiety (exposure happens all the time and is unavoidable. Defensive response to deal with the anxiety</a:t>
            </a:r>
          </a:p>
          <a:p>
            <a:endParaRPr lang="en-US" dirty="0"/>
          </a:p>
        </p:txBody>
      </p:sp>
    </p:spTree>
    <p:extLst>
      <p:ext uri="{BB962C8B-B14F-4D97-AF65-F5344CB8AC3E}">
        <p14:creationId xmlns:p14="http://schemas.microsoft.com/office/powerpoint/2010/main" val="870176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BD401-5D0C-4E6A-A033-0B35E079F5C2}"/>
              </a:ext>
            </a:extLst>
          </p:cNvPr>
          <p:cNvSpPr>
            <a:spLocks noGrp="1"/>
          </p:cNvSpPr>
          <p:nvPr>
            <p:ph idx="1"/>
          </p:nvPr>
        </p:nvSpPr>
        <p:spPr>
          <a:xfrm>
            <a:off x="838200" y="615820"/>
            <a:ext cx="10515600" cy="5561143"/>
          </a:xfrm>
        </p:spPr>
        <p:txBody>
          <a:bodyPr>
            <a:normAutofit/>
          </a:bodyPr>
          <a:lstStyle/>
          <a:p>
            <a:r>
              <a:rPr lang="en-US" dirty="0"/>
              <a:t>“A lot of what looks like OCD in CHARGE is really just a reaction to having multi-sensory impairments”  David Brown</a:t>
            </a:r>
          </a:p>
          <a:p>
            <a:endParaRPr lang="en-US" dirty="0"/>
          </a:p>
          <a:p>
            <a:r>
              <a:rPr lang="en-US" dirty="0"/>
              <a:t>Creative responses to abnormal , anxiety-provoking circumstances</a:t>
            </a:r>
          </a:p>
          <a:p>
            <a:endParaRPr lang="en-US" dirty="0"/>
          </a:p>
          <a:p>
            <a:endParaRPr lang="en-US" dirty="0"/>
          </a:p>
          <a:p>
            <a:endParaRPr lang="en-US" dirty="0"/>
          </a:p>
          <a:p>
            <a:r>
              <a:rPr lang="en-US" sz="1800" dirty="0"/>
              <a:t>CHARGE Syndrome and Behavior: Diagnosis and Intervention</a:t>
            </a:r>
          </a:p>
          <a:p>
            <a:pPr marL="0" indent="0">
              <a:buNone/>
            </a:pPr>
            <a:r>
              <a:rPr lang="en-US" sz="1800" dirty="0"/>
              <a:t>T. Hartshorne, D. Brown, M. </a:t>
            </a:r>
            <a:r>
              <a:rPr lang="en-US" sz="1800" dirty="0" err="1"/>
              <a:t>Schmittel</a:t>
            </a:r>
            <a:r>
              <a:rPr lang="en-US" sz="1800" dirty="0"/>
              <a:t>, S. </a:t>
            </a:r>
            <a:r>
              <a:rPr lang="en-US" sz="1800" dirty="0" err="1"/>
              <a:t>Madhaven</a:t>
            </a:r>
            <a:r>
              <a:rPr lang="en-US" sz="1800" dirty="0"/>
              <a:t>-Brown, S. </a:t>
            </a:r>
            <a:r>
              <a:rPr lang="en-US" sz="1800" dirty="0" err="1"/>
              <a:t>Muhn</a:t>
            </a:r>
            <a:r>
              <a:rPr lang="en-US" sz="1800" dirty="0"/>
              <a:t>  July 29, 2017 CHARGE Syndrome Conference</a:t>
            </a:r>
          </a:p>
        </p:txBody>
      </p:sp>
    </p:spTree>
    <p:extLst>
      <p:ext uri="{BB962C8B-B14F-4D97-AF65-F5344CB8AC3E}">
        <p14:creationId xmlns:p14="http://schemas.microsoft.com/office/powerpoint/2010/main" val="4481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Multi-impaired Sense of</a:t>
            </a:r>
          </a:p>
        </p:txBody>
      </p:sp>
      <p:sp>
        <p:nvSpPr>
          <p:cNvPr id="3" name="Content Placeholder 2"/>
          <p:cNvSpPr>
            <a:spLocks noGrp="1"/>
          </p:cNvSpPr>
          <p:nvPr>
            <p:ph sz="half" idx="1"/>
          </p:nvPr>
        </p:nvSpPr>
        <p:spPr/>
        <p:txBody>
          <a:bodyPr>
            <a:normAutofit/>
          </a:bodyPr>
          <a:lstStyle/>
          <a:p>
            <a:r>
              <a:rPr lang="en-US" dirty="0">
                <a:effectLst/>
                <a:latin typeface="Arial" panose="020B0604020202020204" pitchFamily="34" charset="0"/>
              </a:rPr>
              <a:t>Vision </a:t>
            </a:r>
          </a:p>
          <a:p>
            <a:r>
              <a:rPr lang="en-US" dirty="0">
                <a:effectLst/>
                <a:latin typeface="Arial" panose="020B0604020202020204" pitchFamily="34" charset="0"/>
              </a:rPr>
              <a:t>Hearing </a:t>
            </a:r>
          </a:p>
          <a:p>
            <a:r>
              <a:rPr lang="en-US" dirty="0">
                <a:effectLst/>
                <a:latin typeface="Arial" panose="020B0604020202020204" pitchFamily="34" charset="0"/>
              </a:rPr>
              <a:t>Touch </a:t>
            </a:r>
          </a:p>
          <a:p>
            <a:r>
              <a:rPr lang="en-US" dirty="0">
                <a:effectLst/>
                <a:latin typeface="Arial" panose="020B0604020202020204" pitchFamily="34" charset="0"/>
              </a:rPr>
              <a:t>Proprioception </a:t>
            </a:r>
          </a:p>
          <a:p>
            <a:r>
              <a:rPr lang="en-US" dirty="0">
                <a:effectLst/>
                <a:latin typeface="Arial" panose="020B0604020202020204" pitchFamily="34" charset="0"/>
              </a:rPr>
              <a:t>Temperature</a:t>
            </a:r>
          </a:p>
          <a:p>
            <a:endParaRPr lang="en-US" dirty="0"/>
          </a:p>
          <a:p>
            <a:endParaRPr lang="en-US" dirty="0"/>
          </a:p>
          <a:p>
            <a:r>
              <a:rPr lang="en-US" sz="1800" dirty="0"/>
              <a:t>David Brown and Julie Maier – CHARGE  Conference  2015</a:t>
            </a:r>
          </a:p>
        </p:txBody>
      </p:sp>
      <p:sp>
        <p:nvSpPr>
          <p:cNvPr id="4" name="Content Placeholder 3"/>
          <p:cNvSpPr>
            <a:spLocks noGrp="1"/>
          </p:cNvSpPr>
          <p:nvPr>
            <p:ph sz="half" idx="2"/>
          </p:nvPr>
        </p:nvSpPr>
        <p:spPr/>
        <p:txBody>
          <a:bodyPr>
            <a:normAutofit/>
          </a:bodyPr>
          <a:lstStyle/>
          <a:p>
            <a:r>
              <a:rPr lang="en-US" dirty="0">
                <a:effectLst/>
                <a:latin typeface="Arial" panose="020B0604020202020204" pitchFamily="34" charset="0"/>
              </a:rPr>
              <a:t>Pain </a:t>
            </a:r>
          </a:p>
          <a:p>
            <a:r>
              <a:rPr lang="en-US" dirty="0">
                <a:effectLst/>
                <a:latin typeface="Arial" panose="020B0604020202020204" pitchFamily="34" charset="0"/>
              </a:rPr>
              <a:t>Vestibular </a:t>
            </a:r>
          </a:p>
          <a:p>
            <a:r>
              <a:rPr lang="en-US" dirty="0">
                <a:effectLst/>
                <a:latin typeface="Arial" panose="020B0604020202020204" pitchFamily="34" charset="0"/>
              </a:rPr>
              <a:t>Smell </a:t>
            </a:r>
          </a:p>
          <a:p>
            <a:r>
              <a:rPr lang="en-US" dirty="0">
                <a:latin typeface="Arial" panose="020B0604020202020204" pitchFamily="34" charset="0"/>
              </a:rPr>
              <a:t>Taste</a:t>
            </a:r>
            <a:endParaRPr lang="en-US" dirty="0">
              <a:effectLst/>
              <a:latin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r>
              <a:rPr lang="en-US" sz="1600" dirty="0"/>
              <a:t> </a:t>
            </a:r>
          </a:p>
        </p:txBody>
      </p:sp>
    </p:spTree>
    <p:extLst>
      <p:ext uri="{BB962C8B-B14F-4D97-AF65-F5344CB8AC3E}">
        <p14:creationId xmlns:p14="http://schemas.microsoft.com/office/powerpoint/2010/main" val="241820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Senses </a:t>
            </a:r>
          </a:p>
        </p:txBody>
      </p:sp>
      <p:sp>
        <p:nvSpPr>
          <p:cNvPr id="3" name="Content Placeholder 2"/>
          <p:cNvSpPr>
            <a:spLocks noGrp="1"/>
          </p:cNvSpPr>
          <p:nvPr>
            <p:ph idx="1"/>
          </p:nvPr>
        </p:nvSpPr>
        <p:spPr/>
        <p:txBody>
          <a:bodyPr/>
          <a:lstStyle/>
          <a:p>
            <a:r>
              <a:rPr lang="en-US" dirty="0"/>
              <a:t>Distance senses</a:t>
            </a:r>
          </a:p>
          <a:p>
            <a:pPr lvl="1"/>
            <a:r>
              <a:rPr lang="en-US" dirty="0"/>
              <a:t>Vision</a:t>
            </a:r>
          </a:p>
          <a:p>
            <a:pPr lvl="1"/>
            <a:r>
              <a:rPr lang="en-US" dirty="0"/>
              <a:t>Hearing</a:t>
            </a:r>
          </a:p>
          <a:p>
            <a:pPr lvl="1"/>
            <a:r>
              <a:rPr lang="en-US" dirty="0"/>
              <a:t>Smell</a:t>
            </a:r>
          </a:p>
          <a:p>
            <a:r>
              <a:rPr lang="en-US" dirty="0"/>
              <a:t>Impact senses</a:t>
            </a:r>
          </a:p>
          <a:p>
            <a:pPr lvl="1"/>
            <a:r>
              <a:rPr lang="en-US" dirty="0"/>
              <a:t>Taste </a:t>
            </a:r>
          </a:p>
          <a:p>
            <a:pPr lvl="1"/>
            <a:r>
              <a:rPr lang="en-US" dirty="0"/>
              <a:t>Touch </a:t>
            </a:r>
          </a:p>
          <a:p>
            <a:pPr lvl="1"/>
            <a:r>
              <a:rPr lang="en-US" dirty="0"/>
              <a:t>Kinesthetic</a:t>
            </a:r>
          </a:p>
          <a:p>
            <a:endParaRPr lang="en-US" dirty="0"/>
          </a:p>
          <a:p>
            <a:endParaRPr lang="en-US" dirty="0"/>
          </a:p>
        </p:txBody>
      </p:sp>
    </p:spTree>
    <p:extLst>
      <p:ext uri="{BB962C8B-B14F-4D97-AF65-F5344CB8AC3E}">
        <p14:creationId xmlns:p14="http://schemas.microsoft.com/office/powerpoint/2010/main" val="351988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Senses - Proprioceptive</a:t>
            </a:r>
          </a:p>
        </p:txBody>
      </p:sp>
      <p:sp>
        <p:nvSpPr>
          <p:cNvPr id="3" name="Content Placeholder 2"/>
          <p:cNvSpPr>
            <a:spLocks noGrp="1"/>
          </p:cNvSpPr>
          <p:nvPr>
            <p:ph idx="1"/>
          </p:nvPr>
        </p:nvSpPr>
        <p:spPr/>
        <p:txBody>
          <a:bodyPr/>
          <a:lstStyle/>
          <a:p>
            <a:r>
              <a:rPr lang="en-US" dirty="0"/>
              <a:t>Proprioceptive – deep pressure</a:t>
            </a:r>
          </a:p>
          <a:p>
            <a:pPr lvl="1"/>
            <a:r>
              <a:rPr lang="en-US" dirty="0"/>
              <a:t>Walking</a:t>
            </a:r>
          </a:p>
          <a:p>
            <a:pPr lvl="1"/>
            <a:r>
              <a:rPr lang="en-US" dirty="0"/>
              <a:t>Flapping</a:t>
            </a:r>
          </a:p>
          <a:p>
            <a:pPr lvl="1"/>
            <a:r>
              <a:rPr lang="en-US" dirty="0"/>
              <a:t>Finger posturing                                           </a:t>
            </a:r>
          </a:p>
          <a:p>
            <a:pPr lvl="1"/>
            <a:r>
              <a:rPr lang="en-US" dirty="0"/>
              <a:t>Hit self                                                                            </a:t>
            </a:r>
          </a:p>
          <a:p>
            <a:pPr lvl="1"/>
            <a:r>
              <a:rPr lang="en-US" dirty="0"/>
              <a:t>Toe walking</a:t>
            </a:r>
          </a:p>
          <a:p>
            <a:pPr lvl="1"/>
            <a:r>
              <a:rPr lang="en-US" dirty="0"/>
              <a:t>Mouthing</a:t>
            </a:r>
          </a:p>
          <a:p>
            <a:pPr lvl="1"/>
            <a:r>
              <a:rPr lang="en-US" dirty="0"/>
              <a:t>Positions – on back, floor, couch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833" y="2227635"/>
            <a:ext cx="3156425" cy="2636196"/>
          </a:xfrm>
          <a:prstGeom prst="rect">
            <a:avLst/>
          </a:prstGeom>
        </p:spPr>
      </p:pic>
    </p:spTree>
    <p:extLst>
      <p:ext uri="{BB962C8B-B14F-4D97-AF65-F5344CB8AC3E}">
        <p14:creationId xmlns:p14="http://schemas.microsoft.com/office/powerpoint/2010/main" val="90565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Senses - Vestibular</a:t>
            </a:r>
          </a:p>
        </p:txBody>
      </p:sp>
      <p:sp>
        <p:nvSpPr>
          <p:cNvPr id="3" name="Content Placeholder 2"/>
          <p:cNvSpPr>
            <a:spLocks noGrp="1"/>
          </p:cNvSpPr>
          <p:nvPr>
            <p:ph idx="1"/>
          </p:nvPr>
        </p:nvSpPr>
        <p:spPr/>
        <p:txBody>
          <a:bodyPr/>
          <a:lstStyle/>
          <a:p>
            <a:r>
              <a:rPr lang="en-US" sz="4000" dirty="0"/>
              <a:t>Vestibular – Head movements</a:t>
            </a:r>
          </a:p>
          <a:p>
            <a:pPr lvl="1"/>
            <a:r>
              <a:rPr lang="en-US" sz="3600" dirty="0"/>
              <a:t>Controlled by the inner ear</a:t>
            </a:r>
          </a:p>
          <a:p>
            <a:pPr lvl="1"/>
            <a:r>
              <a:rPr lang="en-US" sz="4000" dirty="0"/>
              <a:t>Spinning (self)</a:t>
            </a:r>
          </a:p>
          <a:p>
            <a:pPr lvl="1"/>
            <a:r>
              <a:rPr lang="en-US" sz="4000" dirty="0"/>
              <a:t>Spinning objects</a:t>
            </a:r>
          </a:p>
          <a:p>
            <a:pPr lvl="1"/>
            <a:r>
              <a:rPr lang="en-US" sz="4000" dirty="0"/>
              <a:t>Upside down                           </a:t>
            </a:r>
          </a:p>
          <a:p>
            <a:pPr lvl="1"/>
            <a:r>
              <a:rPr lang="en-US" sz="4000" dirty="0"/>
              <a:t>Repetitive movements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396" y="2820482"/>
            <a:ext cx="3810000" cy="2540000"/>
          </a:xfrm>
          <a:prstGeom prst="rect">
            <a:avLst/>
          </a:prstGeom>
        </p:spPr>
      </p:pic>
    </p:spTree>
    <p:extLst>
      <p:ext uri="{BB962C8B-B14F-4D97-AF65-F5344CB8AC3E}">
        <p14:creationId xmlns:p14="http://schemas.microsoft.com/office/powerpoint/2010/main" val="550633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58A0-6651-4FC9-8D80-521659562122}"/>
              </a:ext>
            </a:extLst>
          </p:cNvPr>
          <p:cNvSpPr>
            <a:spLocks noGrp="1"/>
          </p:cNvSpPr>
          <p:nvPr>
            <p:ph type="title"/>
          </p:nvPr>
        </p:nvSpPr>
        <p:spPr/>
        <p:txBody>
          <a:bodyPr/>
          <a:lstStyle/>
          <a:p>
            <a:r>
              <a:rPr lang="en-US" dirty="0"/>
              <a:t>More on those weird positions</a:t>
            </a:r>
          </a:p>
        </p:txBody>
      </p:sp>
      <p:sp>
        <p:nvSpPr>
          <p:cNvPr id="3" name="Content Placeholder 2">
            <a:extLst>
              <a:ext uri="{FF2B5EF4-FFF2-40B4-BE49-F238E27FC236}">
                <a16:creationId xmlns:a16="http://schemas.microsoft.com/office/drawing/2014/main" id="{07D1EFA5-9B7A-419B-B5DE-3BFFFBBCEB5A}"/>
              </a:ext>
            </a:extLst>
          </p:cNvPr>
          <p:cNvSpPr>
            <a:spLocks noGrp="1"/>
          </p:cNvSpPr>
          <p:nvPr>
            <p:ph idx="1"/>
          </p:nvPr>
        </p:nvSpPr>
        <p:spPr/>
        <p:txBody>
          <a:bodyPr/>
          <a:lstStyle/>
          <a:p>
            <a:r>
              <a:rPr lang="en-US" dirty="0"/>
              <a:t>Vestibular sense – have none or overactive</a:t>
            </a:r>
          </a:p>
          <a:p>
            <a:r>
              <a:rPr lang="en-US" dirty="0"/>
              <a:t>Visual field loss – upper, lower, sides</a:t>
            </a:r>
          </a:p>
          <a:p>
            <a:r>
              <a:rPr lang="en-US" dirty="0"/>
              <a:t>Low muscle tone – positioning, tire easily</a:t>
            </a:r>
          </a:p>
          <a:p>
            <a:r>
              <a:rPr lang="en-US" dirty="0"/>
              <a:t>Poor proprioceptive sense – no idea where you are in space</a:t>
            </a:r>
          </a:p>
          <a:p>
            <a:r>
              <a:rPr lang="en-US" dirty="0"/>
              <a:t>Tactile – too much or not enough, defensive</a:t>
            </a:r>
          </a:p>
          <a:p>
            <a:r>
              <a:rPr lang="en-US" dirty="0"/>
              <a:t>Comfort – Reflux, feeding tubes, </a:t>
            </a:r>
          </a:p>
        </p:txBody>
      </p:sp>
    </p:spTree>
    <p:extLst>
      <p:ext uri="{BB962C8B-B14F-4D97-AF65-F5344CB8AC3E}">
        <p14:creationId xmlns:p14="http://schemas.microsoft.com/office/powerpoint/2010/main" val="186054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24379CC-CB49-40C8-8ED7-ED4B0CA91A78}"/>
              </a:ext>
            </a:extLst>
          </p:cNvPr>
          <p:cNvSpPr>
            <a:spLocks noGrp="1"/>
          </p:cNvSpPr>
          <p:nvPr>
            <p:ph type="sldNum" sz="quarter" idx="12"/>
          </p:nvPr>
        </p:nvSpPr>
        <p:spPr/>
        <p:txBody>
          <a:bodyPr/>
          <a:lstStyle/>
          <a:p>
            <a:fld id="{A02546C8-95ED-445C-A230-A14359595EF1}" type="slidenum">
              <a:rPr lang="en-US" smtClean="0"/>
              <a:t>3</a:t>
            </a:fld>
            <a:endParaRPr lang="en-US"/>
          </a:p>
        </p:txBody>
      </p:sp>
    </p:spTree>
    <p:extLst>
      <p:ext uri="{BB962C8B-B14F-4D97-AF65-F5344CB8AC3E}">
        <p14:creationId xmlns:p14="http://schemas.microsoft.com/office/powerpoint/2010/main" val="2875994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Integration</a:t>
            </a:r>
          </a:p>
        </p:txBody>
      </p:sp>
      <p:sp>
        <p:nvSpPr>
          <p:cNvPr id="3" name="Content Placeholder 2"/>
          <p:cNvSpPr>
            <a:spLocks noGrp="1"/>
          </p:cNvSpPr>
          <p:nvPr>
            <p:ph idx="1"/>
          </p:nvPr>
        </p:nvSpPr>
        <p:spPr/>
        <p:txBody>
          <a:bodyPr/>
          <a:lstStyle/>
          <a:p>
            <a:r>
              <a:rPr lang="en-US" dirty="0"/>
              <a:t>Process of organizing sensory input so that the brain produces useful body responses, perceptions, emotions, and thoughts.</a:t>
            </a:r>
          </a:p>
          <a:p>
            <a:pPr lvl="1"/>
            <a:r>
              <a:rPr lang="en-US" dirty="0"/>
              <a:t>Smells</a:t>
            </a:r>
          </a:p>
          <a:p>
            <a:pPr lvl="1"/>
            <a:r>
              <a:rPr lang="en-US" dirty="0"/>
              <a:t>Touch</a:t>
            </a:r>
          </a:p>
          <a:p>
            <a:pPr lvl="1"/>
            <a:r>
              <a:rPr lang="en-US" dirty="0"/>
              <a:t>Picky eater</a:t>
            </a:r>
          </a:p>
          <a:p>
            <a:pPr lvl="1"/>
            <a:r>
              <a:rPr lang="en-US" dirty="0"/>
              <a:t>Meltdowns</a:t>
            </a:r>
          </a:p>
          <a:p>
            <a:pPr lvl="1"/>
            <a:r>
              <a:rPr lang="en-US" dirty="0"/>
              <a:t>Fearful and anxious</a:t>
            </a:r>
          </a:p>
          <a:p>
            <a:pPr lvl="1"/>
            <a:r>
              <a:rPr lang="en-US" dirty="0"/>
              <a:t>Loud noises</a:t>
            </a:r>
          </a:p>
        </p:txBody>
      </p:sp>
    </p:spTree>
    <p:extLst>
      <p:ext uri="{BB962C8B-B14F-4D97-AF65-F5344CB8AC3E}">
        <p14:creationId xmlns:p14="http://schemas.microsoft.com/office/powerpoint/2010/main" val="276138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Integration</a:t>
            </a:r>
          </a:p>
        </p:txBody>
      </p:sp>
      <p:sp>
        <p:nvSpPr>
          <p:cNvPr id="5" name="Content Placeholder 4"/>
          <p:cNvSpPr>
            <a:spLocks noGrp="1"/>
          </p:cNvSpPr>
          <p:nvPr>
            <p:ph idx="1"/>
          </p:nvPr>
        </p:nvSpPr>
        <p:spPr/>
        <p:txBody>
          <a:bodyPr>
            <a:normAutofit lnSpcReduction="10000"/>
          </a:bodyPr>
          <a:lstStyle/>
          <a:p>
            <a:r>
              <a:rPr lang="en-US" dirty="0"/>
              <a:t>Movement</a:t>
            </a:r>
          </a:p>
          <a:p>
            <a:pPr lvl="1"/>
            <a:r>
              <a:rPr lang="en-US" dirty="0"/>
              <a:t>Space mountain</a:t>
            </a:r>
          </a:p>
          <a:p>
            <a:pPr lvl="1"/>
            <a:r>
              <a:rPr lang="en-US" dirty="0"/>
              <a:t>Swinging</a:t>
            </a:r>
          </a:p>
          <a:p>
            <a:r>
              <a:rPr lang="en-US" dirty="0"/>
              <a:t>Deep pressure</a:t>
            </a:r>
          </a:p>
          <a:p>
            <a:r>
              <a:rPr lang="en-US" dirty="0"/>
              <a:t>Unusual Positions </a:t>
            </a:r>
          </a:p>
          <a:p>
            <a:pPr lvl="1"/>
            <a:r>
              <a:rPr lang="en-US" dirty="0"/>
              <a:t>Stabilization</a:t>
            </a:r>
          </a:p>
          <a:p>
            <a:pPr lvl="1"/>
            <a:r>
              <a:rPr lang="en-US" dirty="0"/>
              <a:t>Enhance vision</a:t>
            </a:r>
          </a:p>
          <a:p>
            <a:r>
              <a:rPr lang="en-US" dirty="0"/>
              <a:t>Oral Motor</a:t>
            </a:r>
          </a:p>
          <a:p>
            <a:r>
              <a:rPr lang="en-US" dirty="0"/>
              <a:t>Occupational Therapist, Physical Therapist</a:t>
            </a:r>
          </a:p>
          <a:p>
            <a:r>
              <a:rPr lang="en-US" dirty="0"/>
              <a:t>Speech-Language Therapist</a:t>
            </a:r>
          </a:p>
          <a:p>
            <a:endParaRPr lang="en-US" dirty="0"/>
          </a:p>
        </p:txBody>
      </p:sp>
    </p:spTree>
    <p:extLst>
      <p:ext uri="{BB962C8B-B14F-4D97-AF65-F5344CB8AC3E}">
        <p14:creationId xmlns:p14="http://schemas.microsoft.com/office/powerpoint/2010/main" val="305334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A4C7-C1A1-46AD-BE71-E4513721EC42}"/>
              </a:ext>
            </a:extLst>
          </p:cNvPr>
          <p:cNvSpPr>
            <a:spLocks noGrp="1"/>
          </p:cNvSpPr>
          <p:nvPr>
            <p:ph type="title"/>
          </p:nvPr>
        </p:nvSpPr>
        <p:spPr/>
        <p:txBody>
          <a:bodyPr/>
          <a:lstStyle/>
          <a:p>
            <a:r>
              <a:rPr lang="en-US" dirty="0"/>
              <a:t>Routine Transitions made manageable</a:t>
            </a:r>
          </a:p>
        </p:txBody>
      </p:sp>
      <p:sp>
        <p:nvSpPr>
          <p:cNvPr id="3" name="Content Placeholder 2">
            <a:extLst>
              <a:ext uri="{FF2B5EF4-FFF2-40B4-BE49-F238E27FC236}">
                <a16:creationId xmlns:a16="http://schemas.microsoft.com/office/drawing/2014/main" id="{3092C5DC-EEEB-4B94-A4AD-3D8F8F6B6F28}"/>
              </a:ext>
            </a:extLst>
          </p:cNvPr>
          <p:cNvSpPr>
            <a:spLocks noGrp="1"/>
          </p:cNvSpPr>
          <p:nvPr>
            <p:ph idx="1"/>
          </p:nvPr>
        </p:nvSpPr>
        <p:spPr/>
        <p:txBody>
          <a:bodyPr/>
          <a:lstStyle/>
          <a:p>
            <a:r>
              <a:rPr lang="en-US" dirty="0"/>
              <a:t>What they see, what they hear</a:t>
            </a:r>
          </a:p>
          <a:p>
            <a:r>
              <a:rPr lang="en-US" dirty="0"/>
              <a:t>Extra time to process directions</a:t>
            </a:r>
          </a:p>
          <a:p>
            <a:r>
              <a:rPr lang="en-US" dirty="0"/>
              <a:t>People – they know, help them, consistently, not too many</a:t>
            </a:r>
          </a:p>
          <a:p>
            <a:r>
              <a:rPr lang="en-US" dirty="0"/>
              <a:t>Environmental cues – know where they are, barrier free routes, consistent landmarks or cues</a:t>
            </a:r>
          </a:p>
          <a:p>
            <a:r>
              <a:rPr lang="en-US" dirty="0"/>
              <a:t>Time – repetitions </a:t>
            </a:r>
          </a:p>
          <a:p>
            <a:endParaRPr lang="en-US" dirty="0"/>
          </a:p>
        </p:txBody>
      </p:sp>
    </p:spTree>
    <p:extLst>
      <p:ext uri="{BB962C8B-B14F-4D97-AF65-F5344CB8AC3E}">
        <p14:creationId xmlns:p14="http://schemas.microsoft.com/office/powerpoint/2010/main" val="960766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n-US" dirty="0"/>
              <a:t>Concepts</a:t>
            </a:r>
          </a:p>
        </p:txBody>
      </p:sp>
      <p:sp>
        <p:nvSpPr>
          <p:cNvPr id="3" name="Content Placeholder 2"/>
          <p:cNvSpPr>
            <a:spLocks noGrp="1"/>
          </p:cNvSpPr>
          <p:nvPr>
            <p:ph idx="1"/>
          </p:nvPr>
        </p:nvSpPr>
        <p:spPr>
          <a:xfrm>
            <a:off x="838200" y="1334278"/>
            <a:ext cx="10515600" cy="4842685"/>
          </a:xfrm>
        </p:spPr>
        <p:txBody>
          <a:bodyPr>
            <a:normAutofit fontScale="77500" lnSpcReduction="20000"/>
          </a:bodyPr>
          <a:lstStyle/>
          <a:p>
            <a:r>
              <a:rPr lang="en-US" sz="3100" dirty="0"/>
              <a:t>A concept is a mental representation, image or idea of tangible and concrete objects (e.g., a chair, a dog) and intangible ideas and feelings (e.g., colors, emotions).</a:t>
            </a:r>
          </a:p>
          <a:p>
            <a:r>
              <a:rPr lang="en-US" sz="3100" dirty="0"/>
              <a:t>A skill is the	 ability to do something (e.g., tying a shoe, using vision to find an object).</a:t>
            </a:r>
          </a:p>
          <a:p>
            <a:r>
              <a:rPr lang="en-US" sz="3100" b="1" dirty="0"/>
              <a:t>Concrete concepts</a:t>
            </a:r>
            <a:r>
              <a:rPr lang="en-US" sz="3100" dirty="0"/>
              <a:t>: relate to objects or things that are tangible (e.g., a car, a chair).</a:t>
            </a:r>
          </a:p>
          <a:p>
            <a:r>
              <a:rPr lang="en-US" sz="3100" b="1" dirty="0"/>
              <a:t>Semi-concrete concepts</a:t>
            </a:r>
            <a:r>
              <a:rPr lang="en-US" sz="3100" dirty="0"/>
              <a:t>: relate to an action, color, position, or something that can be demonstrated but not held in one’s hand (e.g., jumping, behind, red).</a:t>
            </a:r>
          </a:p>
          <a:p>
            <a:r>
              <a:rPr lang="en-US" sz="3100" b="1" dirty="0"/>
              <a:t>Abstract concepts</a:t>
            </a:r>
            <a:r>
              <a:rPr lang="en-US" sz="3100" dirty="0"/>
              <a:t>: include feelings (e.g., love, nervousness).</a:t>
            </a:r>
          </a:p>
          <a:p>
            <a:r>
              <a:rPr lang="en-US" sz="3100" dirty="0"/>
              <a:t>Sighted and hearing children receive a constant flow of visual and auditory information which facilitates the development of concepts. For children with combined vision and hearing loss, the flow of information is incomplete. Concepts don’t develop naturally or easily. Alternate strategies must be used to teach these children concept development.</a:t>
            </a:r>
          </a:p>
          <a:p>
            <a:pPr marL="0" indent="0">
              <a:buNone/>
            </a:pPr>
            <a:endParaRPr lang="en-US" dirty="0"/>
          </a:p>
        </p:txBody>
      </p:sp>
    </p:spTree>
    <p:extLst>
      <p:ext uri="{BB962C8B-B14F-4D97-AF65-F5344CB8AC3E}">
        <p14:creationId xmlns:p14="http://schemas.microsoft.com/office/powerpoint/2010/main" val="22643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Areas of concept development affected by deaf-blindness:</a:t>
            </a:r>
            <a:br>
              <a:rPr lang="en-US" b="1" dirty="0"/>
            </a:br>
            <a:endParaRPr lang="en-US" dirty="0"/>
          </a:p>
        </p:txBody>
      </p:sp>
      <p:sp>
        <p:nvSpPr>
          <p:cNvPr id="3" name="Content Placeholder 2"/>
          <p:cNvSpPr>
            <a:spLocks noGrp="1"/>
          </p:cNvSpPr>
          <p:nvPr>
            <p:ph idx="1"/>
          </p:nvPr>
        </p:nvSpPr>
        <p:spPr>
          <a:xfrm>
            <a:off x="838200" y="1539550"/>
            <a:ext cx="10515600" cy="4898571"/>
          </a:xfrm>
        </p:spPr>
        <p:txBody>
          <a:bodyPr>
            <a:normAutofit fontScale="85000" lnSpcReduction="20000"/>
          </a:bodyPr>
          <a:lstStyle/>
          <a:p>
            <a:r>
              <a:rPr lang="en-US" b="1" dirty="0"/>
              <a:t>Objects exist</a:t>
            </a:r>
            <a:r>
              <a:rPr lang="en-US" dirty="0"/>
              <a:t>: children with deaf-blindness have difficulty learning about the existence of objects because they can not see or hear objects clearly.</a:t>
            </a:r>
          </a:p>
          <a:p>
            <a:r>
              <a:rPr lang="en-US" b="1" dirty="0"/>
              <a:t>Objects have permanence</a:t>
            </a:r>
            <a:r>
              <a:rPr lang="en-US" dirty="0"/>
              <a:t>: children with combined vision and hearing loss can’t observe objects and people at a distance and know that things exist beyond their fingertips.</a:t>
            </a:r>
          </a:p>
          <a:p>
            <a:r>
              <a:rPr lang="en-US" b="1" dirty="0"/>
              <a:t>Objects differ</a:t>
            </a:r>
            <a:r>
              <a:rPr lang="en-US" dirty="0"/>
              <a:t>: children with deaf-blindness won’t know that one object is different form another unless they can touch and explore them.</a:t>
            </a:r>
          </a:p>
          <a:p>
            <a:r>
              <a:rPr lang="en-US" b="1" dirty="0"/>
              <a:t>Objects have names or labels</a:t>
            </a:r>
            <a:r>
              <a:rPr lang="en-US" dirty="0"/>
              <a:t>: children with both a hearing and vision loss need to use touch to support language learning.</a:t>
            </a:r>
          </a:p>
          <a:p>
            <a:r>
              <a:rPr lang="en-US" b="1" dirty="0"/>
              <a:t>Objects have characteristics</a:t>
            </a:r>
            <a:r>
              <a:rPr lang="en-US" dirty="0"/>
              <a:t>: children with deaf-blindness will have difficulty identifying the different characteristics of objects because of the lack of access to information about those objects.</a:t>
            </a:r>
          </a:p>
          <a:p>
            <a:r>
              <a:rPr lang="en-US" b="1" dirty="0"/>
              <a:t>Objects have functions or use</a:t>
            </a:r>
            <a:r>
              <a:rPr lang="en-US" dirty="0"/>
              <a:t>: children with combined vision and hearing loss can’t observe how objects are used, or hear the sounds associated with the functions of objects.</a:t>
            </a:r>
          </a:p>
          <a:p>
            <a:endParaRPr lang="en-US" dirty="0"/>
          </a:p>
        </p:txBody>
      </p:sp>
    </p:spTree>
    <p:extLst>
      <p:ext uri="{BB962C8B-B14F-4D97-AF65-F5344CB8AC3E}">
        <p14:creationId xmlns:p14="http://schemas.microsoft.com/office/powerpoint/2010/main" val="2846310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Build Concepts</a:t>
            </a:r>
          </a:p>
        </p:txBody>
      </p:sp>
      <p:sp>
        <p:nvSpPr>
          <p:cNvPr id="3" name="Content Placeholder 2"/>
          <p:cNvSpPr>
            <a:spLocks noGrp="1"/>
          </p:cNvSpPr>
          <p:nvPr>
            <p:ph idx="1"/>
          </p:nvPr>
        </p:nvSpPr>
        <p:spPr/>
        <p:txBody>
          <a:bodyPr>
            <a:normAutofit/>
          </a:bodyPr>
          <a:lstStyle/>
          <a:p>
            <a:r>
              <a:rPr lang="en-US" dirty="0"/>
              <a:t>Use activities that are meaningful to the child</a:t>
            </a:r>
          </a:p>
          <a:p>
            <a:r>
              <a:rPr lang="en-US" dirty="0"/>
              <a:t>Use activities that the child enjoys</a:t>
            </a:r>
          </a:p>
          <a:p>
            <a:r>
              <a:rPr lang="en-US" dirty="0"/>
              <a:t>Attach language to all experiences</a:t>
            </a:r>
          </a:p>
          <a:p>
            <a:r>
              <a:rPr lang="en-US" dirty="0"/>
              <a:t>Build on language that is already known to the child</a:t>
            </a:r>
          </a:p>
          <a:p>
            <a:r>
              <a:rPr lang="en-US" dirty="0"/>
              <a:t>Use a total communication approach that is appropriate for the child</a:t>
            </a:r>
          </a:p>
          <a:p>
            <a:r>
              <a:rPr lang="en-US" dirty="0"/>
              <a:t>Remove variables that may cause confusion for the child</a:t>
            </a:r>
          </a:p>
          <a:p>
            <a:r>
              <a:rPr lang="en-US" dirty="0"/>
              <a:t>Generalize the concepts to a variety of situations.</a:t>
            </a:r>
          </a:p>
          <a:p>
            <a:pPr algn="r"/>
            <a:r>
              <a:rPr lang="en-US" sz="1600" dirty="0"/>
              <a:t>Concept slides from ©2006 </a:t>
            </a:r>
            <a:r>
              <a:rPr lang="en-US" sz="1600" dirty="0">
                <a:hlinkClick r:id="rId3" tooltip="External Link: Visit the SKI-HI Institute Website"/>
              </a:rPr>
              <a:t>SKI-HI Institute</a:t>
            </a:r>
            <a:r>
              <a:rPr lang="en-US" sz="1600" dirty="0"/>
              <a:t> at </a:t>
            </a:r>
            <a:r>
              <a:rPr lang="en-US" sz="1600" dirty="0">
                <a:hlinkClick r:id="rId4" tooltip="External Link: Visit the Utah State University Website"/>
              </a:rPr>
              <a:t>Utah State University</a:t>
            </a:r>
            <a:r>
              <a:rPr lang="en-US" sz="1600" dirty="0"/>
              <a:t>.</a:t>
            </a:r>
          </a:p>
          <a:p>
            <a:pPr algn="r"/>
            <a:r>
              <a:rPr lang="en-US" sz="1600" dirty="0"/>
              <a:t>http://www.sparkle.usu.edu/Topics/concept_development/index.asp</a:t>
            </a:r>
          </a:p>
          <a:p>
            <a:pPr marL="0" indent="0">
              <a:buNone/>
            </a:pPr>
            <a:endParaRPr lang="en-US" dirty="0"/>
          </a:p>
        </p:txBody>
      </p:sp>
    </p:spTree>
    <p:extLst>
      <p:ext uri="{BB962C8B-B14F-4D97-AF65-F5344CB8AC3E}">
        <p14:creationId xmlns:p14="http://schemas.microsoft.com/office/powerpoint/2010/main" val="2387666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Concepts</a:t>
            </a:r>
          </a:p>
        </p:txBody>
      </p:sp>
      <p:sp>
        <p:nvSpPr>
          <p:cNvPr id="3" name="Content Placeholder 2"/>
          <p:cNvSpPr>
            <a:spLocks noGrp="1"/>
          </p:cNvSpPr>
          <p:nvPr>
            <p:ph idx="1"/>
          </p:nvPr>
        </p:nvSpPr>
        <p:spPr/>
        <p:txBody>
          <a:bodyPr/>
          <a:lstStyle/>
          <a:p>
            <a:r>
              <a:rPr lang="en-US" dirty="0"/>
              <a:t>Need to be taught through more than one sensory mode (vision, hearing, touch, smell, taste, movement)</a:t>
            </a:r>
          </a:p>
          <a:p>
            <a:r>
              <a:rPr lang="en-US" dirty="0"/>
              <a:t>Need to be taught trough more than one communication mode</a:t>
            </a:r>
          </a:p>
          <a:p>
            <a:r>
              <a:rPr lang="en-US" dirty="0"/>
              <a:t>Multiple opportunities to learn and interact in an enhanced context to understand what is going on around him/her</a:t>
            </a:r>
          </a:p>
          <a:p>
            <a:r>
              <a:rPr lang="en-US" dirty="0"/>
              <a:t>Adaptations and accommodations for EVERY activity</a:t>
            </a:r>
          </a:p>
          <a:p>
            <a:r>
              <a:rPr lang="en-US" dirty="0"/>
              <a:t>Hands on participation</a:t>
            </a:r>
          </a:p>
          <a:p>
            <a:pPr marL="0" indent="0">
              <a:buNone/>
            </a:pPr>
            <a:endParaRPr lang="en-US" dirty="0"/>
          </a:p>
        </p:txBody>
      </p:sp>
    </p:spTree>
    <p:extLst>
      <p:ext uri="{BB962C8B-B14F-4D97-AF65-F5344CB8AC3E}">
        <p14:creationId xmlns:p14="http://schemas.microsoft.com/office/powerpoint/2010/main" val="2833824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F2E4-4ACF-4D53-BCFD-737CB8A646AC}"/>
              </a:ext>
            </a:extLst>
          </p:cNvPr>
          <p:cNvSpPr>
            <a:spLocks noGrp="1"/>
          </p:cNvSpPr>
          <p:nvPr>
            <p:ph type="title"/>
          </p:nvPr>
        </p:nvSpPr>
        <p:spPr/>
        <p:txBody>
          <a:bodyPr/>
          <a:lstStyle/>
          <a:p>
            <a:pPr algn="ctr"/>
            <a:r>
              <a:rPr lang="en-US" dirty="0"/>
              <a:t>Strategies</a:t>
            </a:r>
          </a:p>
        </p:txBody>
      </p:sp>
      <p:sp>
        <p:nvSpPr>
          <p:cNvPr id="3" name="Text Placeholder 2">
            <a:extLst>
              <a:ext uri="{FF2B5EF4-FFF2-40B4-BE49-F238E27FC236}">
                <a16:creationId xmlns:a16="http://schemas.microsoft.com/office/drawing/2014/main" id="{AF705946-8A13-4060-8053-AFAD5FC5EE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963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classroom</a:t>
            </a:r>
          </a:p>
        </p:txBody>
      </p:sp>
      <p:sp>
        <p:nvSpPr>
          <p:cNvPr id="3" name="Content Placeholder 2"/>
          <p:cNvSpPr>
            <a:spLocks noGrp="1"/>
          </p:cNvSpPr>
          <p:nvPr>
            <p:ph idx="1"/>
          </p:nvPr>
        </p:nvSpPr>
        <p:spPr/>
        <p:txBody>
          <a:bodyPr/>
          <a:lstStyle/>
          <a:p>
            <a:r>
              <a:rPr lang="en-US" dirty="0"/>
              <a:t>Seating – to best use residual vision and hearing</a:t>
            </a:r>
          </a:p>
          <a:p>
            <a:r>
              <a:rPr lang="en-US" dirty="0"/>
              <a:t>If they are sitting alone, they may not (probably aren’t) getting much, if any information</a:t>
            </a:r>
          </a:p>
          <a:p>
            <a:r>
              <a:rPr lang="en-US" dirty="0"/>
              <a:t>The advantages of having a one-on-one</a:t>
            </a:r>
          </a:p>
          <a:p>
            <a:pPr lvl="1"/>
            <a:r>
              <a:rPr lang="en-US" dirty="0"/>
              <a:t>Break down the information</a:t>
            </a:r>
          </a:p>
          <a:p>
            <a:pPr lvl="1"/>
            <a:r>
              <a:rPr lang="en-US" dirty="0"/>
              <a:t>Hands on</a:t>
            </a:r>
          </a:p>
          <a:p>
            <a:pPr lvl="1"/>
            <a:r>
              <a:rPr lang="en-US" dirty="0"/>
              <a:t>Time – to process information, form response, plan and perform response</a:t>
            </a:r>
          </a:p>
        </p:txBody>
      </p:sp>
    </p:spTree>
    <p:extLst>
      <p:ext uri="{BB962C8B-B14F-4D97-AF65-F5344CB8AC3E}">
        <p14:creationId xmlns:p14="http://schemas.microsoft.com/office/powerpoint/2010/main" val="1637832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9F16-6DCE-409E-B07A-CF30369899E1}"/>
              </a:ext>
            </a:extLst>
          </p:cNvPr>
          <p:cNvSpPr>
            <a:spLocks noGrp="1"/>
          </p:cNvSpPr>
          <p:nvPr>
            <p:ph type="title"/>
          </p:nvPr>
        </p:nvSpPr>
        <p:spPr>
          <a:xfrm>
            <a:off x="838200" y="365126"/>
            <a:ext cx="10515600" cy="894508"/>
          </a:xfrm>
        </p:spPr>
        <p:txBody>
          <a:bodyPr/>
          <a:lstStyle/>
          <a:p>
            <a:r>
              <a:rPr lang="en-US" dirty="0"/>
              <a:t>Seating for all activities</a:t>
            </a:r>
          </a:p>
        </p:txBody>
      </p:sp>
      <p:sp>
        <p:nvSpPr>
          <p:cNvPr id="3" name="Content Placeholder 2">
            <a:extLst>
              <a:ext uri="{FF2B5EF4-FFF2-40B4-BE49-F238E27FC236}">
                <a16:creationId xmlns:a16="http://schemas.microsoft.com/office/drawing/2014/main" id="{A7291E96-0A41-47B7-8A60-F8F63852D087}"/>
              </a:ext>
            </a:extLst>
          </p:cNvPr>
          <p:cNvSpPr>
            <a:spLocks noGrp="1"/>
          </p:cNvSpPr>
          <p:nvPr>
            <p:ph idx="1"/>
          </p:nvPr>
        </p:nvSpPr>
        <p:spPr>
          <a:xfrm>
            <a:off x="838200" y="1483567"/>
            <a:ext cx="10515600" cy="4693396"/>
          </a:xfrm>
        </p:spPr>
        <p:txBody>
          <a:bodyPr/>
          <a:lstStyle/>
          <a:p>
            <a:r>
              <a:rPr lang="en-US" dirty="0"/>
              <a:t>How does the child use their vision?</a:t>
            </a:r>
          </a:p>
          <a:p>
            <a:pPr lvl="1"/>
            <a:r>
              <a:rPr lang="en-US" dirty="0"/>
              <a:t>Have you seen a FVA?</a:t>
            </a:r>
          </a:p>
          <a:p>
            <a:pPr lvl="1"/>
            <a:r>
              <a:rPr lang="en-US" dirty="0"/>
              <a:t>Does have /Did have TVI services? </a:t>
            </a:r>
          </a:p>
          <a:p>
            <a:pPr lvl="1"/>
            <a:r>
              <a:rPr lang="en-US" dirty="0"/>
              <a:t>Fluctuating vision</a:t>
            </a:r>
          </a:p>
          <a:p>
            <a:pPr lvl="1"/>
            <a:r>
              <a:rPr lang="en-US" dirty="0"/>
              <a:t>Glasses not always “fix” vision to 20/20</a:t>
            </a:r>
          </a:p>
          <a:p>
            <a:r>
              <a:rPr lang="en-US" dirty="0"/>
              <a:t>Hearing</a:t>
            </a:r>
          </a:p>
          <a:p>
            <a:pPr lvl="1"/>
            <a:r>
              <a:rPr lang="en-US" dirty="0"/>
              <a:t>Hearing aids, cochlear implants, BAHA</a:t>
            </a:r>
          </a:p>
          <a:p>
            <a:pPr lvl="1"/>
            <a:r>
              <a:rPr lang="en-US" dirty="0"/>
              <a:t>FM system, captioning</a:t>
            </a:r>
          </a:p>
          <a:p>
            <a:pPr lvl="1"/>
            <a:r>
              <a:rPr lang="en-US" dirty="0"/>
              <a:t>Background noise</a:t>
            </a:r>
          </a:p>
          <a:p>
            <a:pPr lvl="1"/>
            <a:r>
              <a:rPr lang="en-US" dirty="0"/>
              <a:t>Can the child hear the 1:1?</a:t>
            </a:r>
          </a:p>
          <a:p>
            <a:r>
              <a:rPr lang="en-US" dirty="0"/>
              <a:t>How does s/he feel today? Sensory breaks.</a:t>
            </a:r>
          </a:p>
        </p:txBody>
      </p:sp>
    </p:spTree>
    <p:extLst>
      <p:ext uri="{BB962C8B-B14F-4D97-AF65-F5344CB8AC3E}">
        <p14:creationId xmlns:p14="http://schemas.microsoft.com/office/powerpoint/2010/main" val="292980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865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t>Pre-symbolic</a:t>
            </a:r>
          </a:p>
          <a:p>
            <a:r>
              <a:rPr lang="en-US" dirty="0"/>
              <a:t>Objects</a:t>
            </a:r>
          </a:p>
          <a:p>
            <a:r>
              <a:rPr lang="en-US" dirty="0"/>
              <a:t>Pictures                                              </a:t>
            </a:r>
          </a:p>
          <a:p>
            <a:r>
              <a:rPr lang="en-US" dirty="0"/>
              <a:t>Speech                                           </a:t>
            </a:r>
          </a:p>
          <a:p>
            <a:r>
              <a:rPr lang="en-US" dirty="0"/>
              <a:t>ASL               </a:t>
            </a:r>
          </a:p>
          <a:p>
            <a:r>
              <a:rPr lang="en-US" dirty="0"/>
              <a:t>Tactile Sign</a:t>
            </a:r>
          </a:p>
          <a:p>
            <a:r>
              <a:rPr lang="en-US" dirty="0"/>
              <a:t>Print in palm</a:t>
            </a:r>
          </a:p>
          <a:p>
            <a:r>
              <a:rPr lang="en-US" dirty="0"/>
              <a:t>Communication devices (</a:t>
            </a:r>
            <a:r>
              <a:rPr lang="en-US" dirty="0" err="1"/>
              <a:t>GoTalk</a:t>
            </a:r>
            <a:r>
              <a:rPr lang="en-US" dirty="0"/>
              <a:t>, computer, Quick Talker, Talk ‘n Tote)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685" y="121089"/>
            <a:ext cx="2238375" cy="22383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509" y="1934724"/>
            <a:ext cx="3103123" cy="2801059"/>
          </a:xfrm>
          <a:prstGeom prst="rect">
            <a:avLst/>
          </a:prstGeom>
        </p:spPr>
      </p:pic>
    </p:spTree>
    <p:extLst>
      <p:ext uri="{BB962C8B-B14F-4D97-AF65-F5344CB8AC3E}">
        <p14:creationId xmlns:p14="http://schemas.microsoft.com/office/powerpoint/2010/main" val="407360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Language</a:t>
            </a:r>
          </a:p>
        </p:txBody>
      </p:sp>
      <p:sp>
        <p:nvSpPr>
          <p:cNvPr id="3" name="Content Placeholder 2"/>
          <p:cNvSpPr>
            <a:spLocks noGrp="1"/>
          </p:cNvSpPr>
          <p:nvPr>
            <p:ph idx="1"/>
          </p:nvPr>
        </p:nvSpPr>
        <p:spPr/>
        <p:txBody>
          <a:bodyPr/>
          <a:lstStyle/>
          <a:p>
            <a:r>
              <a:rPr lang="en-US" dirty="0"/>
              <a:t>Needs to be at an understandable level – vocabulary, speed, size</a:t>
            </a:r>
          </a:p>
          <a:p>
            <a:r>
              <a:rPr lang="en-US" dirty="0"/>
              <a:t>In the visual field</a:t>
            </a:r>
          </a:p>
          <a:p>
            <a:r>
              <a:rPr lang="en-US" dirty="0"/>
              <a:t>Expressive</a:t>
            </a:r>
          </a:p>
          <a:p>
            <a:r>
              <a:rPr lang="en-US" dirty="0"/>
              <a:t>Receptive                                                  </a:t>
            </a:r>
          </a:p>
          <a:p>
            <a:pPr marL="0" indent="0">
              <a:buNone/>
            </a:pPr>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660" y="2472613"/>
            <a:ext cx="3531140" cy="1791478"/>
          </a:xfrm>
          <a:prstGeom prst="rect">
            <a:avLst/>
          </a:prstGeom>
        </p:spPr>
      </p:pic>
    </p:spTree>
    <p:extLst>
      <p:ext uri="{BB962C8B-B14F-4D97-AF65-F5344CB8AC3E}">
        <p14:creationId xmlns:p14="http://schemas.microsoft.com/office/powerpoint/2010/main" val="3574199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A9D8-C16C-498D-AFDE-B8F6563DE7A1}"/>
              </a:ext>
            </a:extLst>
          </p:cNvPr>
          <p:cNvSpPr>
            <a:spLocks noGrp="1"/>
          </p:cNvSpPr>
          <p:nvPr>
            <p:ph type="title"/>
          </p:nvPr>
        </p:nvSpPr>
        <p:spPr/>
        <p:txBody>
          <a:bodyPr/>
          <a:lstStyle/>
          <a:p>
            <a:r>
              <a:rPr lang="en-US" dirty="0"/>
              <a:t>Respect Communication</a:t>
            </a:r>
          </a:p>
        </p:txBody>
      </p:sp>
      <p:sp>
        <p:nvSpPr>
          <p:cNvPr id="3" name="Content Placeholder 2">
            <a:extLst>
              <a:ext uri="{FF2B5EF4-FFF2-40B4-BE49-F238E27FC236}">
                <a16:creationId xmlns:a16="http://schemas.microsoft.com/office/drawing/2014/main" id="{A0D33E59-FD8E-420C-AF8B-B5CF1B412D1B}"/>
              </a:ext>
            </a:extLst>
          </p:cNvPr>
          <p:cNvSpPr>
            <a:spLocks noGrp="1"/>
          </p:cNvSpPr>
          <p:nvPr>
            <p:ph idx="1"/>
          </p:nvPr>
        </p:nvSpPr>
        <p:spPr/>
        <p:txBody>
          <a:bodyPr/>
          <a:lstStyle/>
          <a:p>
            <a:r>
              <a:rPr lang="en-US" dirty="0"/>
              <a:t>If the child’s behavior is saying “I need to move” – they need to move</a:t>
            </a:r>
          </a:p>
          <a:p>
            <a:r>
              <a:rPr lang="en-US" dirty="0"/>
              <a:t>Communication may not be traditional</a:t>
            </a:r>
          </a:p>
          <a:p>
            <a:r>
              <a:rPr lang="en-US" dirty="0"/>
              <a:t>“Bad” behavior has gotten quick responses in the past</a:t>
            </a:r>
          </a:p>
          <a:p>
            <a:r>
              <a:rPr lang="en-US" dirty="0"/>
              <a:t>Concept of “wait or later”</a:t>
            </a:r>
          </a:p>
          <a:p>
            <a:r>
              <a:rPr lang="en-US" dirty="0"/>
              <a:t>Introduce the elements of conversation - topic, turn taking</a:t>
            </a:r>
          </a:p>
        </p:txBody>
      </p:sp>
    </p:spTree>
    <p:extLst>
      <p:ext uri="{BB962C8B-B14F-4D97-AF65-F5344CB8AC3E}">
        <p14:creationId xmlns:p14="http://schemas.microsoft.com/office/powerpoint/2010/main" val="2475319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and Toddler Development </a:t>
            </a:r>
          </a:p>
        </p:txBody>
      </p:sp>
      <p:sp>
        <p:nvSpPr>
          <p:cNvPr id="3" name="Content Placeholder 2"/>
          <p:cNvSpPr>
            <a:spLocks noGrp="1"/>
          </p:cNvSpPr>
          <p:nvPr>
            <p:ph idx="1"/>
          </p:nvPr>
        </p:nvSpPr>
        <p:spPr/>
        <p:txBody>
          <a:bodyPr/>
          <a:lstStyle/>
          <a:p>
            <a:r>
              <a:rPr lang="en-US" dirty="0"/>
              <a:t>Inconsistent responses to sounds and visual images</a:t>
            </a:r>
          </a:p>
          <a:p>
            <a:r>
              <a:rPr lang="en-US" dirty="0"/>
              <a:t>Lack distance perception of the environment – no curiosity</a:t>
            </a:r>
          </a:p>
          <a:p>
            <a:r>
              <a:rPr lang="en-US" dirty="0"/>
              <a:t>Balance problems</a:t>
            </a:r>
          </a:p>
          <a:p>
            <a:r>
              <a:rPr lang="en-US" dirty="0"/>
              <a:t>Delays in motor development</a:t>
            </a:r>
          </a:p>
          <a:p>
            <a:r>
              <a:rPr lang="en-US" dirty="0"/>
              <a:t>Tactile sensitivity</a:t>
            </a:r>
          </a:p>
          <a:p>
            <a:r>
              <a:rPr lang="en-US" dirty="0"/>
              <a:t>Overactive startle response</a:t>
            </a:r>
          </a:p>
          <a:p>
            <a:r>
              <a:rPr lang="en-US" dirty="0"/>
              <a:t>Difficulty in interacting with things in the environment</a:t>
            </a:r>
          </a:p>
          <a:p>
            <a:r>
              <a:rPr lang="en-US" dirty="0"/>
              <a:t>Difficulty in generalizing experiences</a:t>
            </a:r>
          </a:p>
        </p:txBody>
      </p:sp>
    </p:spTree>
    <p:extLst>
      <p:ext uri="{BB962C8B-B14F-4D97-AF65-F5344CB8AC3E}">
        <p14:creationId xmlns:p14="http://schemas.microsoft.com/office/powerpoint/2010/main" val="278325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Communication is non-typical or delayed</a:t>
            </a:r>
          </a:p>
          <a:p>
            <a:r>
              <a:rPr lang="en-US" dirty="0"/>
              <a:t>Gaze at lights</a:t>
            </a:r>
          </a:p>
          <a:p>
            <a:r>
              <a:rPr lang="en-US" dirty="0"/>
              <a:t>Fixate on a spinning toy or other object</a:t>
            </a:r>
          </a:p>
          <a:p>
            <a:r>
              <a:rPr lang="en-US" dirty="0"/>
              <a:t>Fear and confusion </a:t>
            </a:r>
          </a:p>
          <a:p>
            <a:r>
              <a:rPr lang="en-US" dirty="0"/>
              <a:t>Don’t anticipate change</a:t>
            </a:r>
          </a:p>
          <a:p>
            <a:r>
              <a:rPr lang="en-US" dirty="0"/>
              <a:t>If alone for very long, not seek or interact with toys or materials</a:t>
            </a:r>
          </a:p>
          <a:p>
            <a:r>
              <a:rPr lang="en-US" dirty="0"/>
              <a:t>Limited incidental learning (reproduce sounds, identify objects)</a:t>
            </a:r>
          </a:p>
        </p:txBody>
      </p:sp>
    </p:spTree>
    <p:extLst>
      <p:ext uri="{BB962C8B-B14F-4D97-AF65-F5344CB8AC3E}">
        <p14:creationId xmlns:p14="http://schemas.microsoft.com/office/powerpoint/2010/main" val="1582797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6556-BFCE-4F4C-A08E-E514B02C9783}"/>
              </a:ext>
            </a:extLst>
          </p:cNvPr>
          <p:cNvSpPr>
            <a:spLocks noGrp="1"/>
          </p:cNvSpPr>
          <p:nvPr>
            <p:ph type="title"/>
          </p:nvPr>
        </p:nvSpPr>
        <p:spPr/>
        <p:txBody>
          <a:bodyPr/>
          <a:lstStyle/>
          <a:p>
            <a:r>
              <a:rPr lang="en-US" dirty="0"/>
              <a:t>Assistive Technology</a:t>
            </a:r>
          </a:p>
        </p:txBody>
      </p:sp>
      <p:sp>
        <p:nvSpPr>
          <p:cNvPr id="3" name="Content Placeholder 2">
            <a:extLst>
              <a:ext uri="{FF2B5EF4-FFF2-40B4-BE49-F238E27FC236}">
                <a16:creationId xmlns:a16="http://schemas.microsoft.com/office/drawing/2014/main" id="{C4AC3DEA-C818-4A85-85BB-9A54EC9D22AB}"/>
              </a:ext>
            </a:extLst>
          </p:cNvPr>
          <p:cNvSpPr>
            <a:spLocks noGrp="1"/>
          </p:cNvSpPr>
          <p:nvPr>
            <p:ph idx="1"/>
          </p:nvPr>
        </p:nvSpPr>
        <p:spPr/>
        <p:txBody>
          <a:bodyPr/>
          <a:lstStyle/>
          <a:p>
            <a:r>
              <a:rPr lang="en-US" dirty="0"/>
              <a:t>In the classroom</a:t>
            </a:r>
          </a:p>
          <a:p>
            <a:r>
              <a:rPr lang="en-US" dirty="0"/>
              <a:t>In the home</a:t>
            </a:r>
          </a:p>
          <a:p>
            <a:r>
              <a:rPr lang="en-US" dirty="0"/>
              <a:t>In the community</a:t>
            </a:r>
          </a:p>
          <a:p>
            <a:r>
              <a:rPr lang="en-US" dirty="0"/>
              <a:t>Communication</a:t>
            </a:r>
          </a:p>
          <a:p>
            <a:r>
              <a:rPr lang="en-US" dirty="0"/>
              <a:t>Mobility</a:t>
            </a:r>
          </a:p>
          <a:p>
            <a:r>
              <a:rPr lang="en-US" dirty="0"/>
              <a:t>Independence</a:t>
            </a:r>
          </a:p>
          <a:p>
            <a:r>
              <a:rPr lang="en-US" dirty="0"/>
              <a:t>Daily Living </a:t>
            </a:r>
          </a:p>
          <a:p>
            <a:r>
              <a:rPr lang="en-US" dirty="0"/>
              <a:t>Social</a:t>
            </a:r>
          </a:p>
          <a:p>
            <a:endParaRPr lang="en-US" dirty="0"/>
          </a:p>
        </p:txBody>
      </p:sp>
    </p:spTree>
    <p:extLst>
      <p:ext uri="{BB962C8B-B14F-4D97-AF65-F5344CB8AC3E}">
        <p14:creationId xmlns:p14="http://schemas.microsoft.com/office/powerpoint/2010/main" val="4288892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B0DC-739E-4D5D-BF4E-D7A61998578F}"/>
              </a:ext>
            </a:extLst>
          </p:cNvPr>
          <p:cNvSpPr>
            <a:spLocks noGrp="1"/>
          </p:cNvSpPr>
          <p:nvPr>
            <p:ph type="title"/>
          </p:nvPr>
        </p:nvSpPr>
        <p:spPr/>
        <p:txBody>
          <a:bodyPr/>
          <a:lstStyle/>
          <a:p>
            <a:r>
              <a:rPr lang="en-US" dirty="0"/>
              <a:t>Assistive Technology</a:t>
            </a:r>
          </a:p>
        </p:txBody>
      </p:sp>
      <p:sp>
        <p:nvSpPr>
          <p:cNvPr id="3" name="Content Placeholder 2">
            <a:extLst>
              <a:ext uri="{FF2B5EF4-FFF2-40B4-BE49-F238E27FC236}">
                <a16:creationId xmlns:a16="http://schemas.microsoft.com/office/drawing/2014/main" id="{D9CC9A88-E87D-490A-87A2-A3C2818DE23B}"/>
              </a:ext>
            </a:extLst>
          </p:cNvPr>
          <p:cNvSpPr>
            <a:spLocks noGrp="1"/>
          </p:cNvSpPr>
          <p:nvPr>
            <p:ph idx="1"/>
          </p:nvPr>
        </p:nvSpPr>
        <p:spPr/>
        <p:txBody>
          <a:bodyPr/>
          <a:lstStyle/>
          <a:p>
            <a:r>
              <a:rPr lang="en-US" dirty="0"/>
              <a:t>Everyday Tools</a:t>
            </a:r>
          </a:p>
          <a:p>
            <a:pPr lvl="1"/>
            <a:r>
              <a:rPr lang="en-US" dirty="0"/>
              <a:t>Smart phones </a:t>
            </a:r>
          </a:p>
          <a:p>
            <a:pPr lvl="1"/>
            <a:r>
              <a:rPr lang="en-US" dirty="0" err="1"/>
              <a:t>Ipads</a:t>
            </a:r>
            <a:r>
              <a:rPr lang="en-US" dirty="0"/>
              <a:t> and tablets</a:t>
            </a:r>
          </a:p>
          <a:p>
            <a:pPr lvl="1"/>
            <a:r>
              <a:rPr lang="en-US" dirty="0"/>
              <a:t>Closed captioning</a:t>
            </a:r>
          </a:p>
          <a:p>
            <a:pPr lvl="1"/>
            <a:r>
              <a:rPr lang="en-US" dirty="0"/>
              <a:t>Descriptive video</a:t>
            </a:r>
          </a:p>
          <a:p>
            <a:pPr lvl="1"/>
            <a:endParaRPr lang="en-US" dirty="0"/>
          </a:p>
          <a:p>
            <a:endParaRPr lang="en-US" dirty="0"/>
          </a:p>
          <a:p>
            <a:pPr marL="457200" lvl="1" indent="0">
              <a:buNone/>
            </a:pPr>
            <a:r>
              <a:rPr lang="en-US" dirty="0"/>
              <a:t> </a:t>
            </a:r>
          </a:p>
        </p:txBody>
      </p:sp>
    </p:spTree>
    <p:extLst>
      <p:ext uri="{BB962C8B-B14F-4D97-AF65-F5344CB8AC3E}">
        <p14:creationId xmlns:p14="http://schemas.microsoft.com/office/powerpoint/2010/main" val="3245548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Training </a:t>
            </a:r>
          </a:p>
        </p:txBody>
      </p:sp>
      <p:sp>
        <p:nvSpPr>
          <p:cNvPr id="3" name="Content Placeholder 2"/>
          <p:cNvSpPr>
            <a:spLocks noGrp="1"/>
          </p:cNvSpPr>
          <p:nvPr>
            <p:ph idx="1"/>
          </p:nvPr>
        </p:nvSpPr>
        <p:spPr/>
        <p:txBody>
          <a:bodyPr/>
          <a:lstStyle/>
          <a:p>
            <a:r>
              <a:rPr lang="en-US" dirty="0"/>
              <a:t>Look at the strengths not deficits</a:t>
            </a:r>
          </a:p>
          <a:p>
            <a:r>
              <a:rPr lang="en-US" dirty="0"/>
              <a:t>What does he want to do? Preferences</a:t>
            </a:r>
          </a:p>
          <a:p>
            <a:r>
              <a:rPr lang="en-US" dirty="0"/>
              <a:t>Natural settings to evaluate and teach</a:t>
            </a:r>
          </a:p>
          <a:p>
            <a:r>
              <a:rPr lang="en-US" dirty="0"/>
              <a:t>Support to enhance skills </a:t>
            </a:r>
          </a:p>
          <a:p>
            <a:r>
              <a:rPr lang="en-US" dirty="0"/>
              <a:t>Viewpoint that allows the student to have a fulfilling life (can do vs cannot do)    </a:t>
            </a:r>
          </a:p>
        </p:txBody>
      </p:sp>
    </p:spTree>
    <p:extLst>
      <p:ext uri="{BB962C8B-B14F-4D97-AF65-F5344CB8AC3E}">
        <p14:creationId xmlns:p14="http://schemas.microsoft.com/office/powerpoint/2010/main" val="3978783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61E0E2-5E91-4C63-9E9B-7EC073AF43B6}"/>
              </a:ext>
            </a:extLst>
          </p:cNvPr>
          <p:cNvSpPr/>
          <p:nvPr/>
        </p:nvSpPr>
        <p:spPr>
          <a:xfrm>
            <a:off x="986652" y="3244334"/>
            <a:ext cx="10218695" cy="1107996"/>
          </a:xfrm>
          <a:prstGeom prst="rect">
            <a:avLst/>
          </a:prstGeom>
        </p:spPr>
        <p:txBody>
          <a:bodyPr wrap="none">
            <a:spAutoFit/>
          </a:bodyPr>
          <a:lstStyle/>
          <a:p>
            <a:pPr algn="ctr"/>
            <a:r>
              <a:rPr lang="en-US" sz="6600" u="sng" dirty="0"/>
              <a:t>Always</a:t>
            </a:r>
            <a:r>
              <a:rPr lang="en-US" sz="6600" dirty="0"/>
              <a:t> presume competence</a:t>
            </a:r>
          </a:p>
        </p:txBody>
      </p:sp>
    </p:spTree>
    <p:extLst>
      <p:ext uri="{BB962C8B-B14F-4D97-AF65-F5344CB8AC3E}">
        <p14:creationId xmlns:p14="http://schemas.microsoft.com/office/powerpoint/2010/main" val="250953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CHARGE Syndrome Organization - chargesyndrome.org</a:t>
            </a:r>
          </a:p>
          <a:p>
            <a:r>
              <a:rPr lang="en-US" dirty="0"/>
              <a:t>CHARGE Syndrome Conference information - https://www.chargesyndrome.org/for-families/conferences/</a:t>
            </a:r>
          </a:p>
          <a:p>
            <a:r>
              <a:rPr lang="en-US" dirty="0"/>
              <a:t>Perkins - </a:t>
            </a:r>
            <a:r>
              <a:rPr lang="en-US" dirty="0">
                <a:hlinkClick r:id="rId3"/>
              </a:rPr>
              <a:t>http://www.perkinselearning.org/scout</a:t>
            </a:r>
            <a:endParaRPr lang="en-US" dirty="0"/>
          </a:p>
          <a:p>
            <a:r>
              <a:rPr lang="en-US" dirty="0"/>
              <a:t>Texas School for the Blind and Visually Impaired – tsbvi.edu</a:t>
            </a:r>
          </a:p>
          <a:p>
            <a:r>
              <a:rPr lang="en-US" dirty="0"/>
              <a:t>National Center on Deaf-Blindness - nationaldb.org</a:t>
            </a:r>
          </a:p>
          <a:p>
            <a:r>
              <a:rPr lang="en-US" dirty="0"/>
              <a:t>NC CHARGERs – Kim Lane, kimandmike@gmail.com</a:t>
            </a:r>
          </a:p>
          <a:p>
            <a:endParaRPr lang="en-US" dirty="0"/>
          </a:p>
          <a:p>
            <a:endParaRPr lang="en-US" dirty="0"/>
          </a:p>
        </p:txBody>
      </p:sp>
    </p:spTree>
    <p:extLst>
      <p:ext uri="{BB962C8B-B14F-4D97-AF65-F5344CB8AC3E}">
        <p14:creationId xmlns:p14="http://schemas.microsoft.com/office/powerpoint/2010/main" val="161493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5E543-0FC9-4F8B-A2A5-91A5FBE22262}"/>
              </a:ext>
            </a:extLst>
          </p:cNvPr>
          <p:cNvSpPr>
            <a:spLocks noGrp="1"/>
          </p:cNvSpPr>
          <p:nvPr>
            <p:ph idx="1"/>
          </p:nvPr>
        </p:nvSpPr>
        <p:spPr>
          <a:xfrm>
            <a:off x="838200" y="727788"/>
            <a:ext cx="10515600" cy="5449175"/>
          </a:xfrm>
        </p:spPr>
        <p:txBody>
          <a:bodyPr>
            <a:normAutofit/>
          </a:bodyPr>
          <a:lstStyle/>
          <a:p>
            <a:r>
              <a:rPr lang="en-US" sz="4400" dirty="0"/>
              <a:t>If you have met one person who is deaf-blind, you have met one person who is deaf-blind</a:t>
            </a:r>
          </a:p>
          <a:p>
            <a:r>
              <a:rPr lang="en-US" sz="4400" dirty="0"/>
              <a:t>If you have met one person with CHARGE Syndrome, you have met one person with CHARGE Syndrome</a:t>
            </a:r>
          </a:p>
        </p:txBody>
      </p:sp>
    </p:spTree>
    <p:extLst>
      <p:ext uri="{BB962C8B-B14F-4D97-AF65-F5344CB8AC3E}">
        <p14:creationId xmlns:p14="http://schemas.microsoft.com/office/powerpoint/2010/main" val="3901059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04" y="0"/>
            <a:ext cx="11391090" cy="6858000"/>
          </a:xfrm>
          <a:prstGeom prst="rect">
            <a:avLst/>
          </a:prstGeom>
        </p:spPr>
      </p:pic>
    </p:spTree>
    <p:extLst>
      <p:ext uri="{BB962C8B-B14F-4D97-AF65-F5344CB8AC3E}">
        <p14:creationId xmlns:p14="http://schemas.microsoft.com/office/powerpoint/2010/main" val="3099955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A93E-AFB2-45F8-957A-107681263EE0}"/>
              </a:ext>
            </a:extLst>
          </p:cNvPr>
          <p:cNvSpPr>
            <a:spLocks noGrp="1"/>
          </p:cNvSpPr>
          <p:nvPr>
            <p:ph type="title"/>
          </p:nvPr>
        </p:nvSpPr>
        <p:spPr/>
        <p:txBody>
          <a:bodyPr/>
          <a:lstStyle/>
          <a:p>
            <a:r>
              <a:rPr lang="en-US" dirty="0"/>
              <a:t>NC Deaf-Blind Project</a:t>
            </a:r>
          </a:p>
        </p:txBody>
      </p:sp>
      <p:sp>
        <p:nvSpPr>
          <p:cNvPr id="3" name="Content Placeholder 2">
            <a:extLst>
              <a:ext uri="{FF2B5EF4-FFF2-40B4-BE49-F238E27FC236}">
                <a16:creationId xmlns:a16="http://schemas.microsoft.com/office/drawing/2014/main" id="{D97FA0A7-66E1-402D-8B97-9CA40C95DD6E}"/>
              </a:ext>
            </a:extLst>
          </p:cNvPr>
          <p:cNvSpPr>
            <a:spLocks noGrp="1"/>
          </p:cNvSpPr>
          <p:nvPr>
            <p:ph idx="1"/>
          </p:nvPr>
        </p:nvSpPr>
        <p:spPr/>
        <p:txBody>
          <a:bodyPr/>
          <a:lstStyle/>
          <a:p>
            <a:r>
              <a:rPr lang="en-US" dirty="0"/>
              <a:t>Dottie Snyder – NCDPI Statewide Consultant for Deaf-Blind  </a:t>
            </a:r>
            <a:r>
              <a:rPr lang="en-US" dirty="0">
                <a:hlinkClick r:id="rId3"/>
              </a:rPr>
              <a:t>Dorothy.Snyder@dpi.nc.gov</a:t>
            </a:r>
            <a:endParaRPr lang="en-US" dirty="0"/>
          </a:p>
          <a:p>
            <a:r>
              <a:rPr lang="en-US" dirty="0"/>
              <a:t>Andrea Blackwood – East Carolina Teacher Support Program Technical Assistance Coordinator  </a:t>
            </a:r>
            <a:r>
              <a:rPr lang="en-US" dirty="0">
                <a:hlinkClick r:id="rId4"/>
              </a:rPr>
              <a:t>blackwooda@ecu.edu</a:t>
            </a:r>
            <a:endParaRPr lang="en-US" dirty="0"/>
          </a:p>
          <a:p>
            <a:r>
              <a:rPr lang="en-US" dirty="0"/>
              <a:t>Debra Pickens – ECAC Family Engagement Specialist  dpickens@ecacmail.org</a:t>
            </a:r>
          </a:p>
        </p:txBody>
      </p:sp>
    </p:spTree>
    <p:extLst>
      <p:ext uri="{BB962C8B-B14F-4D97-AF65-F5344CB8AC3E}">
        <p14:creationId xmlns:p14="http://schemas.microsoft.com/office/powerpoint/2010/main" val="114199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53A9-C91E-4DD3-8C31-A79564513F99}"/>
              </a:ext>
            </a:extLst>
          </p:cNvPr>
          <p:cNvSpPr>
            <a:spLocks noGrp="1"/>
          </p:cNvSpPr>
          <p:nvPr>
            <p:ph type="title"/>
          </p:nvPr>
        </p:nvSpPr>
        <p:spPr/>
        <p:txBody>
          <a:bodyPr/>
          <a:lstStyle/>
          <a:p>
            <a:r>
              <a:rPr lang="en-US" dirty="0"/>
              <a:t>CEU Questions</a:t>
            </a:r>
          </a:p>
        </p:txBody>
      </p:sp>
      <p:sp>
        <p:nvSpPr>
          <p:cNvPr id="3" name="Content Placeholder 2">
            <a:extLst>
              <a:ext uri="{FF2B5EF4-FFF2-40B4-BE49-F238E27FC236}">
                <a16:creationId xmlns:a16="http://schemas.microsoft.com/office/drawing/2014/main" id="{EEE437B6-3A3F-4C7B-80B8-C574D26C4933}"/>
              </a:ext>
            </a:extLst>
          </p:cNvPr>
          <p:cNvSpPr>
            <a:spLocks noGrp="1"/>
          </p:cNvSpPr>
          <p:nvPr>
            <p:ph idx="1"/>
          </p:nvPr>
        </p:nvSpPr>
        <p:spPr/>
        <p:txBody>
          <a:bodyPr/>
          <a:lstStyle/>
          <a:p>
            <a:r>
              <a:rPr lang="en-US" dirty="0"/>
              <a:t>Do you work with or have a student with CHARGE in your LEA?</a:t>
            </a:r>
          </a:p>
          <a:p>
            <a:r>
              <a:rPr lang="en-US" dirty="0"/>
              <a:t>What do the letters in CHARGE stand for?</a:t>
            </a:r>
          </a:p>
          <a:p>
            <a:r>
              <a:rPr lang="en-US" dirty="0"/>
              <a:t>What are some resources you would use to find information on CHARGE Syndrome</a:t>
            </a:r>
          </a:p>
          <a:p>
            <a:r>
              <a:rPr lang="en-US" dirty="0"/>
              <a:t>What are some accommodations that you may need to consider for a child with CHARGE Syndrome in a classroom setting?</a:t>
            </a:r>
          </a:p>
          <a:p>
            <a:endParaRPr lang="en-US" dirty="0"/>
          </a:p>
          <a:p>
            <a:r>
              <a:rPr lang="en-US" dirty="0"/>
              <a:t>E-mail response to Dottie at </a:t>
            </a:r>
            <a:r>
              <a:rPr lang="en-US" dirty="0">
                <a:hlinkClick r:id="rId2"/>
              </a:rPr>
              <a:t>Dorothy.Snyder@dpi.nc.gov</a:t>
            </a:r>
            <a:r>
              <a:rPr lang="en-US" dirty="0"/>
              <a:t>  by April 13, 2018</a:t>
            </a:r>
          </a:p>
          <a:p>
            <a:endParaRPr lang="en-US" dirty="0"/>
          </a:p>
        </p:txBody>
      </p:sp>
    </p:spTree>
    <p:extLst>
      <p:ext uri="{BB962C8B-B14F-4D97-AF65-F5344CB8AC3E}">
        <p14:creationId xmlns:p14="http://schemas.microsoft.com/office/powerpoint/2010/main" val="9156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 General Information</a:t>
            </a:r>
          </a:p>
        </p:txBody>
      </p:sp>
      <p:sp>
        <p:nvSpPr>
          <p:cNvPr id="3" name="Content Placeholder 2"/>
          <p:cNvSpPr>
            <a:spLocks noGrp="1"/>
          </p:cNvSpPr>
          <p:nvPr>
            <p:ph idx="1"/>
          </p:nvPr>
        </p:nvSpPr>
        <p:spPr/>
        <p:txBody>
          <a:bodyPr/>
          <a:lstStyle/>
          <a:p>
            <a:r>
              <a:rPr lang="en-US" dirty="0"/>
              <a:t>Genetic mutation CHD7</a:t>
            </a:r>
          </a:p>
          <a:p>
            <a:r>
              <a:rPr lang="en-US" dirty="0"/>
              <a:t>Clinical diagnosis</a:t>
            </a:r>
          </a:p>
          <a:p>
            <a:r>
              <a:rPr lang="en-US" dirty="0"/>
              <a:t>1 in 10,000</a:t>
            </a:r>
          </a:p>
          <a:p>
            <a:r>
              <a:rPr lang="en-US" dirty="0"/>
              <a:t>Diverse – mild to more involved characteristics (medical)</a:t>
            </a:r>
          </a:p>
          <a:p>
            <a:r>
              <a:rPr lang="en-US" dirty="0"/>
              <a:t>Determined – “I want/need”</a:t>
            </a:r>
          </a:p>
          <a:p>
            <a:r>
              <a:rPr lang="en-US" dirty="0"/>
              <a:t>Unique </a:t>
            </a:r>
          </a:p>
          <a:p>
            <a:r>
              <a:rPr lang="en-US" dirty="0"/>
              <a:t>CHARGE Conferences</a:t>
            </a:r>
          </a:p>
          <a:p>
            <a:pPr marL="0" indent="0">
              <a:buNone/>
            </a:pPr>
            <a:endParaRPr lang="en-US" dirty="0"/>
          </a:p>
        </p:txBody>
      </p:sp>
    </p:spTree>
    <p:extLst>
      <p:ext uri="{BB962C8B-B14F-4D97-AF65-F5344CB8AC3E}">
        <p14:creationId xmlns:p14="http://schemas.microsoft.com/office/powerpoint/2010/main" val="3795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Statistics- 2016 Annual DB Census</a:t>
            </a:r>
          </a:p>
        </p:txBody>
      </p:sp>
      <p:sp>
        <p:nvSpPr>
          <p:cNvPr id="3" name="Text Placeholder 2"/>
          <p:cNvSpPr>
            <a:spLocks noGrp="1"/>
          </p:cNvSpPr>
          <p:nvPr>
            <p:ph type="body" idx="1"/>
          </p:nvPr>
        </p:nvSpPr>
        <p:spPr/>
        <p:txBody>
          <a:bodyPr/>
          <a:lstStyle/>
          <a:p>
            <a:r>
              <a:rPr lang="en-US" dirty="0"/>
              <a:t>National</a:t>
            </a:r>
          </a:p>
        </p:txBody>
      </p:sp>
      <p:sp>
        <p:nvSpPr>
          <p:cNvPr id="4" name="Content Placeholder 3"/>
          <p:cNvSpPr>
            <a:spLocks noGrp="1"/>
          </p:cNvSpPr>
          <p:nvPr>
            <p:ph sz="half" idx="2"/>
          </p:nvPr>
        </p:nvSpPr>
        <p:spPr/>
        <p:txBody>
          <a:bodyPr/>
          <a:lstStyle/>
          <a:p>
            <a:r>
              <a:rPr lang="en-US" dirty="0"/>
              <a:t>Annual count – 9635</a:t>
            </a:r>
          </a:p>
          <a:p>
            <a:r>
              <a:rPr lang="en-US" dirty="0"/>
              <a:t>CHARGE Syndrome - 924 </a:t>
            </a:r>
          </a:p>
          <a:p>
            <a:r>
              <a:rPr lang="en-US" dirty="0"/>
              <a:t>Intervener – 668</a:t>
            </a:r>
          </a:p>
          <a:p>
            <a:r>
              <a:rPr lang="en-US" dirty="0"/>
              <a:t>Additional Disabilities – 8424</a:t>
            </a:r>
          </a:p>
          <a:p>
            <a:r>
              <a:rPr lang="en-US" dirty="0"/>
              <a:t>DB (Part B) – 1486</a:t>
            </a:r>
          </a:p>
          <a:p>
            <a:r>
              <a:rPr lang="en-US" dirty="0"/>
              <a:t>MU - 3387</a:t>
            </a:r>
          </a:p>
        </p:txBody>
      </p:sp>
      <p:sp>
        <p:nvSpPr>
          <p:cNvPr id="5" name="Text Placeholder 4"/>
          <p:cNvSpPr>
            <a:spLocks noGrp="1"/>
          </p:cNvSpPr>
          <p:nvPr>
            <p:ph type="body" sz="quarter" idx="3"/>
          </p:nvPr>
        </p:nvSpPr>
        <p:spPr/>
        <p:txBody>
          <a:bodyPr/>
          <a:lstStyle/>
          <a:p>
            <a:r>
              <a:rPr lang="en-US" dirty="0"/>
              <a:t>NC</a:t>
            </a:r>
          </a:p>
        </p:txBody>
      </p:sp>
      <p:sp>
        <p:nvSpPr>
          <p:cNvPr id="6" name="Content Placeholder 5"/>
          <p:cNvSpPr>
            <a:spLocks noGrp="1"/>
          </p:cNvSpPr>
          <p:nvPr>
            <p:ph sz="quarter" idx="4"/>
          </p:nvPr>
        </p:nvSpPr>
        <p:spPr/>
        <p:txBody>
          <a:bodyPr/>
          <a:lstStyle/>
          <a:p>
            <a:r>
              <a:rPr lang="en-US" dirty="0"/>
              <a:t>Annual count – 289</a:t>
            </a:r>
          </a:p>
          <a:p>
            <a:r>
              <a:rPr lang="en-US" dirty="0"/>
              <a:t>CHARGE Syndrome – 28*</a:t>
            </a:r>
          </a:p>
          <a:p>
            <a:r>
              <a:rPr lang="en-US" dirty="0"/>
              <a:t>Intervener – 35</a:t>
            </a:r>
          </a:p>
          <a:p>
            <a:r>
              <a:rPr lang="en-US" dirty="0"/>
              <a:t>Additional Disabilities – 278</a:t>
            </a:r>
          </a:p>
          <a:p>
            <a:r>
              <a:rPr lang="en-US" dirty="0"/>
              <a:t>DB (Part B) – 33</a:t>
            </a:r>
          </a:p>
          <a:p>
            <a:r>
              <a:rPr lang="en-US" dirty="0"/>
              <a:t>MU - 175</a:t>
            </a:r>
          </a:p>
        </p:txBody>
      </p:sp>
    </p:spTree>
    <p:extLst>
      <p:ext uri="{BB962C8B-B14F-4D97-AF65-F5344CB8AC3E}">
        <p14:creationId xmlns:p14="http://schemas.microsoft.com/office/powerpoint/2010/main" val="170547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BEF9-DB11-4BCF-BB93-F9C421B79055}"/>
              </a:ext>
            </a:extLst>
          </p:cNvPr>
          <p:cNvSpPr>
            <a:spLocks noGrp="1"/>
          </p:cNvSpPr>
          <p:nvPr>
            <p:ph type="title"/>
          </p:nvPr>
        </p:nvSpPr>
        <p:spPr/>
        <p:txBody>
          <a:bodyPr/>
          <a:lstStyle/>
          <a:p>
            <a:r>
              <a:rPr lang="en-US" dirty="0"/>
              <a:t>Eligibility Category – NC Census</a:t>
            </a:r>
          </a:p>
        </p:txBody>
      </p:sp>
      <p:sp>
        <p:nvSpPr>
          <p:cNvPr id="3" name="Content Placeholder 2">
            <a:extLst>
              <a:ext uri="{FF2B5EF4-FFF2-40B4-BE49-F238E27FC236}">
                <a16:creationId xmlns:a16="http://schemas.microsoft.com/office/drawing/2014/main" id="{510929F9-1B97-4526-9602-FBCC5D5828E0}"/>
              </a:ext>
            </a:extLst>
          </p:cNvPr>
          <p:cNvSpPr>
            <a:spLocks noGrp="1"/>
          </p:cNvSpPr>
          <p:nvPr>
            <p:ph idx="1"/>
          </p:nvPr>
        </p:nvSpPr>
        <p:spPr/>
        <p:txBody>
          <a:bodyPr/>
          <a:lstStyle/>
          <a:p>
            <a:r>
              <a:rPr lang="en-US" dirty="0"/>
              <a:t>MU = 11</a:t>
            </a:r>
          </a:p>
          <a:p>
            <a:r>
              <a:rPr lang="en-US" dirty="0"/>
              <a:t>Deaf-Blind = 8</a:t>
            </a:r>
          </a:p>
          <a:p>
            <a:r>
              <a:rPr lang="en-US" dirty="0"/>
              <a:t>Intellectual Disability = 3</a:t>
            </a:r>
          </a:p>
          <a:p>
            <a:r>
              <a:rPr lang="en-US" dirty="0"/>
              <a:t>OHI = 2</a:t>
            </a:r>
          </a:p>
          <a:p>
            <a:r>
              <a:rPr lang="en-US" dirty="0"/>
              <a:t>DD = 3</a:t>
            </a:r>
          </a:p>
          <a:p>
            <a:endParaRPr lang="en-US" dirty="0"/>
          </a:p>
          <a:p>
            <a:r>
              <a:rPr lang="en-US" dirty="0"/>
              <a:t>23 identified as having Intellectual Disability</a:t>
            </a:r>
          </a:p>
          <a:p>
            <a:r>
              <a:rPr lang="en-US" dirty="0"/>
              <a:t>21 have Communication/Speech Disability</a:t>
            </a:r>
          </a:p>
          <a:p>
            <a:endParaRPr lang="en-US" dirty="0"/>
          </a:p>
        </p:txBody>
      </p:sp>
    </p:spTree>
    <p:extLst>
      <p:ext uri="{BB962C8B-B14F-4D97-AF65-F5344CB8AC3E}">
        <p14:creationId xmlns:p14="http://schemas.microsoft.com/office/powerpoint/2010/main" val="116887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CHARGE</a:t>
            </a:r>
          </a:p>
        </p:txBody>
      </p:sp>
      <p:sp>
        <p:nvSpPr>
          <p:cNvPr id="3" name="Content Placeholder 2"/>
          <p:cNvSpPr>
            <a:spLocks noGrp="1"/>
          </p:cNvSpPr>
          <p:nvPr>
            <p:ph idx="1"/>
          </p:nvPr>
        </p:nvSpPr>
        <p:spPr/>
        <p:txBody>
          <a:bodyPr>
            <a:normAutofit/>
          </a:bodyPr>
          <a:lstStyle/>
          <a:p>
            <a:r>
              <a:rPr lang="en-US" dirty="0"/>
              <a:t>C = Coloboma (eye)    80 – 90%</a:t>
            </a:r>
          </a:p>
          <a:p>
            <a:r>
              <a:rPr lang="en-US" dirty="0"/>
              <a:t>H = Heart    75%</a:t>
            </a:r>
          </a:p>
          <a:p>
            <a:r>
              <a:rPr lang="en-US" dirty="0"/>
              <a:t>A = Choanal atresia  50 -60 %</a:t>
            </a:r>
          </a:p>
          <a:p>
            <a:r>
              <a:rPr lang="en-US" dirty="0"/>
              <a:t>R = Retardation of growth and development 90% </a:t>
            </a:r>
          </a:p>
          <a:p>
            <a:r>
              <a:rPr lang="en-US" dirty="0"/>
              <a:t>G = Genitourinary anomalies </a:t>
            </a:r>
          </a:p>
          <a:p>
            <a:r>
              <a:rPr lang="en-US" dirty="0"/>
              <a:t>E = Ear anomalies and/or deafness (middle and inner ear) 90 – 95% </a:t>
            </a:r>
          </a:p>
          <a:p>
            <a:endParaRPr lang="en-US" dirty="0"/>
          </a:p>
          <a:p>
            <a:r>
              <a:rPr lang="en-US" dirty="0"/>
              <a:t>These features are no longer used to make the diagnosis</a:t>
            </a:r>
          </a:p>
          <a:p>
            <a:endParaRPr lang="en-US" dirty="0"/>
          </a:p>
        </p:txBody>
      </p:sp>
    </p:spTree>
    <p:extLst>
      <p:ext uri="{BB962C8B-B14F-4D97-AF65-F5344CB8AC3E}">
        <p14:creationId xmlns:p14="http://schemas.microsoft.com/office/powerpoint/2010/main" val="163453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8724</TotalTime>
  <Words>2891</Words>
  <Application>Microsoft Office PowerPoint</Application>
  <PresentationFormat>Widescreen</PresentationFormat>
  <Paragraphs>479</Paragraphs>
  <Slides>52</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CHARGE SYNDROME</vt:lpstr>
      <vt:lpstr>PowerPoint Presentation</vt:lpstr>
      <vt:lpstr>PowerPoint Presentation</vt:lpstr>
      <vt:lpstr>PowerPoint Presentation</vt:lpstr>
      <vt:lpstr>PowerPoint Presentation</vt:lpstr>
      <vt:lpstr>CHARGE - General Information</vt:lpstr>
      <vt:lpstr>Some Statistics- 2016 Annual DB Census</vt:lpstr>
      <vt:lpstr>Eligibility Category – NC Census</vt:lpstr>
      <vt:lpstr>CHARGE</vt:lpstr>
      <vt:lpstr>Coloboma</vt:lpstr>
      <vt:lpstr>National Eye Institute – Google images</vt:lpstr>
      <vt:lpstr>Coloboma - Iris</vt:lpstr>
      <vt:lpstr>“Look at the camera”</vt:lpstr>
      <vt:lpstr>Elements of Vision</vt:lpstr>
      <vt:lpstr>Vision Myths</vt:lpstr>
      <vt:lpstr>The other “C’s” of CHARGE Syndrome</vt:lpstr>
      <vt:lpstr>CHARGE Ear/Hearing</vt:lpstr>
      <vt:lpstr>Hearing Testing</vt:lpstr>
      <vt:lpstr>Heart/Medical</vt:lpstr>
      <vt:lpstr>The Bubble</vt:lpstr>
      <vt:lpstr>CHARGE “Behavior”</vt:lpstr>
      <vt:lpstr>Is it Autism?</vt:lpstr>
      <vt:lpstr>Obsessive Compulsive Disorder and CHARGE</vt:lpstr>
      <vt:lpstr>PowerPoint Presentation</vt:lpstr>
      <vt:lpstr>Multi-impaired Sense of</vt:lpstr>
      <vt:lpstr>Senses </vt:lpstr>
      <vt:lpstr>Senses - Proprioceptive</vt:lpstr>
      <vt:lpstr>Senses - Vestibular</vt:lpstr>
      <vt:lpstr>More on those weird positions</vt:lpstr>
      <vt:lpstr>Sensory Integration</vt:lpstr>
      <vt:lpstr>Sensory Integration</vt:lpstr>
      <vt:lpstr>Routine Transitions made manageable</vt:lpstr>
      <vt:lpstr>Concepts</vt:lpstr>
      <vt:lpstr>Areas of concept development affected by deaf-blindness: </vt:lpstr>
      <vt:lpstr>To Build Concepts</vt:lpstr>
      <vt:lpstr>More on Concepts</vt:lpstr>
      <vt:lpstr>Strategies</vt:lpstr>
      <vt:lpstr>In the classroom</vt:lpstr>
      <vt:lpstr>Seating for all activities</vt:lpstr>
      <vt:lpstr>Communication</vt:lpstr>
      <vt:lpstr>Sign Language</vt:lpstr>
      <vt:lpstr>Respect Communication</vt:lpstr>
      <vt:lpstr>Infant and Toddler Development </vt:lpstr>
      <vt:lpstr>PowerPoint Presentation</vt:lpstr>
      <vt:lpstr>Assistive Technology</vt:lpstr>
      <vt:lpstr>Assistive Technology</vt:lpstr>
      <vt:lpstr>Evaluation and Training </vt:lpstr>
      <vt:lpstr>PowerPoint Presentation</vt:lpstr>
      <vt:lpstr>Resources</vt:lpstr>
      <vt:lpstr>PowerPoint Presentation</vt:lpstr>
      <vt:lpstr>NC Deaf-Blind Project</vt:lpstr>
      <vt:lpstr>CEU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CHARGE SYNDROME</dc:title>
  <dc:creator>dsnyder</dc:creator>
  <cp:lastModifiedBy>Dorothy Snyder</cp:lastModifiedBy>
  <cp:revision>170</cp:revision>
  <cp:lastPrinted>2018-03-28T16:26:43Z</cp:lastPrinted>
  <dcterms:created xsi:type="dcterms:W3CDTF">2017-08-02T12:17:18Z</dcterms:created>
  <dcterms:modified xsi:type="dcterms:W3CDTF">2018-03-28T17:54:32Z</dcterms:modified>
</cp:coreProperties>
</file>