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42" roundtripDataSignature="AMtx7mgSwpJZh1NQyi0BL9VI4t19FJzw0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1FF4060D-C7BE-46CD-8D96-3524B4FB6BEA}">
  <a:tblStyle styleId="{1FF4060D-C7BE-46CD-8D96-3524B4FB6BE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D651B907-B3AB-4430-846F-C88D90309DEE}" styleName="Table_1">
    <a:wholeTbl>
      <a:tcTxStyle b="off" i="off">
        <a:font>
          <a:latin typeface="Arial"/>
          <a:ea typeface="Arial"/>
          <a:cs typeface="Arial"/>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a:tcStyle>
        <a:fill>
          <a:solidFill>
            <a:srgbClr val="CDD4EA"/>
          </a:solidFill>
        </a:fill>
      </a:tcStyle>
    </a:band1H>
    <a:band2H>
      <a:tcTxStyle/>
    </a:band2H>
    <a:band1V>
      <a:tcTxStyle/>
      <a:tcStyle>
        <a:fill>
          <a:solidFill>
            <a:srgbClr val="CDD4EA"/>
          </a:solidFill>
        </a:fill>
      </a:tcStyle>
    </a:band1V>
    <a:band2V>
      <a:tcTxStyle/>
    </a:band2V>
    <a:lastCol>
      <a:tcTxStyle b="on" i="off">
        <a:font>
          <a:latin typeface="Arial"/>
          <a:ea typeface="Arial"/>
          <a:cs typeface="Arial"/>
        </a:font>
        <a:schemeClr val="lt1"/>
      </a:tcTxStyle>
      <a:tcStyle>
        <a:fill>
          <a:solidFill>
            <a:schemeClr val="accent1"/>
          </a:solidFill>
        </a:fill>
      </a:tcStyle>
    </a:lastCol>
    <a:firstCol>
      <a:tcTxStyle b="on" i="off">
        <a:font>
          <a:latin typeface="Arial"/>
          <a:ea typeface="Arial"/>
          <a:cs typeface="Arial"/>
        </a:font>
        <a:schemeClr val="lt1"/>
      </a:tcTxStyle>
      <a:tcStyle>
        <a:fill>
          <a:solidFill>
            <a:schemeClr val="accent1"/>
          </a:solidFill>
        </a:fill>
      </a:tcStyle>
    </a:firstCol>
    <a:lastRow>
      <a:tcTxStyle b="on" i="off">
        <a:font>
          <a:latin typeface="Arial"/>
          <a:ea typeface="Arial"/>
          <a:cs typeface="Arial"/>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Arial"/>
          <a:ea typeface="Arial"/>
          <a:cs typeface="Arial"/>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customschemas.google.com/relationships/presentationmetadata" Target="metadata"/><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2.ed.gov/policy/speced/guid/idea/memosdcltrs/13-004807r-wi-tymeson-apefinal-7-31-13.pdf"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9" name="Google Shape;79;p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b6bf5a878d_0_3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gb6bf5a878d_0_3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df10f5a499_5_3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df10f5a499_5_3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gdf10f5a499_5_36: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df10f5a499_5_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df10f5a499_5_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gdf10f5a499_5_1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df10f5a499_5_3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df10f5a499_5_3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1" name="Google Shape;161;gdf10f5a499_5_3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df10f5a499_5_2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df10f5a499_5_2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8" name="Google Shape;168;gdf10f5a499_5_2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df10f5a499_5_4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df10f5a499_5_4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5" name="Google Shape;175;gdf10f5a499_5_4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df10f5a499_5_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df10f5a499_5_18: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2" name="Google Shape;182;gdf10f5a499_5_18: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df10f5a499_5_5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df10f5a499_5_5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gdf10f5a499_5_54: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df10f5a499_5_6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df10f5a499_5_6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gdf10f5a499_5_6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gdf10f5a499_2_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02" name="Google Shape;202;gdf10f5a499_2_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Highest volume/payments for SLP treatment services</a:t>
            </a:r>
            <a:endParaRPr/>
          </a:p>
        </p:txBody>
      </p:sp>
      <p:sp>
        <p:nvSpPr>
          <p:cNvPr id="203" name="Google Shape;203;gdf10f5a499_2_1: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4" name="Google Shape;84;p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df10f5a499_2_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df10f5a499_2_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gdf10f5a499_2_12: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df10f5a499_1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7" name="Google Shape;217;gdf10f5a499_1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df10f5a499_1_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gdf10f5a499_1_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df10f5a499_1_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gdf10f5a499_1_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df10f5a499_1_1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gdf10f5a499_1_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df10f5a499_1_2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7" name="Google Shape;247;gdf10f5a499_1_2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df1a20a732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df1a20a732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5" name="Google Shape;255;gdf1a20a732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df1a20a732_0_1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df1a20a732_0_1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2" name="Google Shape;262;gdf1a20a732_0_13: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gdf10f5a499_1_3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8" name="Google Shape;268;gdf10f5a499_1_3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b6bf5a878d_0_17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5" name="Google Shape;275;gb6bf5a878d_0_17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df10f5a499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90" name="Google Shape;90;gdf10f5a499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gdf10f5a499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b6bf5a878d_0_183: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gb6bf5a878d_0_183: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b6bf5a878d_0_18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7" name="Google Shape;287;gb6bf5a878d_0_18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b6bf5a878d_0_196: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gb6bf5a878d_0_196: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gb6bf5a878d_0_204: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4" name="Google Shape;304;gb6bf5a878d_0_20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b6bf5a878d_0_212: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gb6bf5a878d_0_212: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gb6bf5a878d_0_219: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1" name="Google Shape;321;gb6bf5a878d_0_219: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6" name="Shape 326"/>
        <p:cNvGrpSpPr/>
        <p:nvPr/>
      </p:nvGrpSpPr>
      <p:grpSpPr>
        <a:xfrm>
          <a:off x="0" y="0"/>
          <a:ext cx="0" cy="0"/>
          <a:chOff x="0" y="0"/>
          <a:chExt cx="0" cy="0"/>
        </a:xfrm>
      </p:grpSpPr>
      <p:sp>
        <p:nvSpPr>
          <p:cNvPr id="327" name="Google Shape;327;gb6bf5a878d_0_22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8" name="Google Shape;328;gb6bf5a878d_0_2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df10f5a499_3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
        <p:nvSpPr>
          <p:cNvPr id="97" name="Google Shape;97;gdf10f5a499_3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1100"/>
              <a:t>We are in the last four months of the current 5 year grant cycle for PRC 082. </a:t>
            </a:r>
            <a:endParaRPr sz="1100"/>
          </a:p>
          <a:p>
            <a:pPr indent="0" lvl="0" marL="0" rtl="0" algn="l">
              <a:lnSpc>
                <a:spcPct val="115000"/>
              </a:lnSpc>
              <a:spcBef>
                <a:spcPts val="0"/>
              </a:spcBef>
              <a:spcAft>
                <a:spcPts val="0"/>
              </a:spcAft>
              <a:buClr>
                <a:schemeClr val="dk1"/>
              </a:buClr>
              <a:buSzPts val="1100"/>
              <a:buFont typeface="Arial"/>
              <a:buNone/>
            </a:pPr>
            <a:r>
              <a:rPr lang="en-US" sz="1100"/>
              <a:t>Encumber and spend by 9/30 if at all possible.</a:t>
            </a:r>
            <a:endParaRPr sz="1100"/>
          </a:p>
          <a:p>
            <a:pPr indent="0" lvl="0" marL="0" rtl="0" algn="l">
              <a:lnSpc>
                <a:spcPct val="115000"/>
              </a:lnSpc>
              <a:spcBef>
                <a:spcPts val="0"/>
              </a:spcBef>
              <a:spcAft>
                <a:spcPts val="0"/>
              </a:spcAft>
              <a:buClr>
                <a:schemeClr val="dk1"/>
              </a:buClr>
              <a:buSzPts val="1100"/>
              <a:buFont typeface="Arial"/>
              <a:buNone/>
            </a:pPr>
            <a:r>
              <a:rPr lang="en-US" sz="1100"/>
              <a:t>Spending the old money and any current funds they were allotted in January is critical to future funding from OSEP. </a:t>
            </a:r>
            <a:endParaRPr sz="1100"/>
          </a:p>
          <a:p>
            <a:pPr indent="0" lvl="0" marL="0" rtl="0" algn="l">
              <a:lnSpc>
                <a:spcPct val="115000"/>
              </a:lnSpc>
              <a:spcBef>
                <a:spcPts val="0"/>
              </a:spcBef>
              <a:spcAft>
                <a:spcPts val="0"/>
              </a:spcAft>
              <a:buClr>
                <a:schemeClr val="dk1"/>
              </a:buClr>
              <a:buSzPts val="1100"/>
              <a:buFont typeface="Arial"/>
              <a:buNone/>
            </a:pPr>
            <a:r>
              <a:rPr lang="en-US" sz="1100"/>
              <a:t>If they need help with ideas on how to spend, contract their literacy or math consultant.</a:t>
            </a:r>
            <a:endParaRPr sz="1100"/>
          </a:p>
          <a:p>
            <a:pPr indent="0" lvl="0" marL="0" rtl="0" algn="l">
              <a:lnSpc>
                <a:spcPct val="115000"/>
              </a:lnSpc>
              <a:spcBef>
                <a:spcPts val="0"/>
              </a:spcBef>
              <a:spcAft>
                <a:spcPts val="0"/>
              </a:spcAft>
              <a:buClr>
                <a:schemeClr val="dk1"/>
              </a:buClr>
              <a:buSzPts val="1100"/>
              <a:buFont typeface="Arial"/>
              <a:buNone/>
            </a:pPr>
            <a:r>
              <a:rPr lang="en-US" sz="1100"/>
              <a:t>If they don’t think they can spend and have a balance over $5,000 and want to revert for use by another district – contact their regional literacy or math consultant as soon as possible. </a:t>
            </a:r>
            <a:endParaRPr sz="1100"/>
          </a:p>
          <a:p>
            <a:pPr indent="0" lvl="0" marL="0" rtl="0" algn="l">
              <a:lnSpc>
                <a:spcPct val="115000"/>
              </a:lnSpc>
              <a:spcBef>
                <a:spcPts val="0"/>
              </a:spcBef>
              <a:spcAft>
                <a:spcPts val="0"/>
              </a:spcAft>
              <a:buClr>
                <a:schemeClr val="dk1"/>
              </a:buClr>
              <a:buSzPts val="1100"/>
              <a:buFont typeface="Arial"/>
              <a:buNone/>
            </a:pPr>
            <a:r>
              <a:rPr lang="en-US" sz="1100"/>
              <a:t> </a:t>
            </a:r>
            <a:endParaRPr sz="1100"/>
          </a:p>
          <a:p>
            <a:pPr indent="0" lvl="0" marL="0" rtl="0" algn="l">
              <a:spcBef>
                <a:spcPts val="0"/>
              </a:spcBef>
              <a:spcAft>
                <a:spcPts val="0"/>
              </a:spcAft>
              <a:buNone/>
            </a:pPr>
            <a:r>
              <a:t/>
            </a:r>
            <a:endParaRPr/>
          </a:p>
        </p:txBody>
      </p:sp>
      <p:sp>
        <p:nvSpPr>
          <p:cNvPr id="98" name="Google Shape;98;gdf10f5a499_3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b6bf5a878d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4" name="Google Shape;104;gb6bf5a878d_0_0: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b6bf5a878d_0_4: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9" name="Google Shape;109;gb6bf5a878d_0_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During the 2021-2022 school year, the expectation is that students will garner the required work hours through face-to-face work experiences to the greatest degree possible.</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200"/>
              <a:buFont typeface="Calibri"/>
              <a:buNone/>
            </a:pPr>
            <a:r>
              <a:rPr lang="en-US"/>
              <a:t>We know that research continues to support that hands on work experiences improve employment outcomes for students.</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Clr>
                <a:schemeClr val="dk1"/>
              </a:buClr>
              <a:buSzPts val="1200"/>
              <a:buFont typeface="Verdana"/>
              <a:buNone/>
            </a:pPr>
            <a:r>
              <a:rPr lang="en-US">
                <a:latin typeface="Verdana"/>
                <a:ea typeface="Verdana"/>
                <a:cs typeface="Verdana"/>
                <a:sym typeface="Verdana"/>
              </a:rPr>
              <a:t>And one of the purposes of IDEA includes preparing students </a:t>
            </a:r>
            <a:r>
              <a:rPr b="0" lang="en-US">
                <a:latin typeface="Verdana"/>
                <a:ea typeface="Verdana"/>
                <a:cs typeface="Verdana"/>
                <a:sym typeface="Verdana"/>
              </a:rPr>
              <a:t>for further employment.</a:t>
            </a:r>
            <a:r>
              <a:rPr b="1" lang="en-US">
                <a:latin typeface="Verdana"/>
                <a:ea typeface="Verdana"/>
                <a:cs typeface="Verdana"/>
                <a:sym typeface="Verdana"/>
              </a:rPr>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There may be rare circumstances that require a student to continue the virtual option for a temporary period.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In this case, the determination should be made based on the individual circumstances of the student and with thoughtful consideration.  </a:t>
            </a:r>
            <a:endParaRPr/>
          </a:p>
          <a:p>
            <a:pPr indent="0" lvl="0" marL="0" rtl="0" algn="l">
              <a:spcBef>
                <a:spcPts val="0"/>
              </a:spcBef>
              <a:spcAft>
                <a:spcPts val="0"/>
              </a:spcAft>
              <a:buNone/>
            </a:pPr>
            <a:r>
              <a:t/>
            </a:r>
            <a:endParaRPr/>
          </a:p>
        </p:txBody>
      </p:sp>
      <p:sp>
        <p:nvSpPr>
          <p:cNvPr id="110" name="Google Shape;110;gb6bf5a878d_0_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b6bf5a878d_0_11: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7" name="Google Shape;117;gb6bf5a878d_0_1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During the 2020-2021 school year exceptions were made to allow virtual opportunities to build employability skills.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This was in response to a short-term situation associated with COVID; and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Was not intended to become a long-term practice</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en-US"/>
              <a:t> </a:t>
            </a:r>
            <a:endParaRPr/>
          </a:p>
          <a:p>
            <a:pPr indent="0" lvl="0" marL="0" rtl="0" algn="l">
              <a:spcBef>
                <a:spcPts val="0"/>
              </a:spcBef>
              <a:spcAft>
                <a:spcPts val="0"/>
              </a:spcAft>
              <a:buNone/>
            </a:pPr>
            <a:r>
              <a:t/>
            </a:r>
            <a:endParaRPr/>
          </a:p>
        </p:txBody>
      </p:sp>
      <p:sp>
        <p:nvSpPr>
          <p:cNvPr id="118" name="Google Shape;118;gb6bf5a878d_0_1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b6bf5a878d_0_18: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gb6bf5a878d_0_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As we move back to face-to-face instruction, the expectation is that we will resume face-to-face work experiences following all safety guidelines established by Governor Cooper. </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200"/>
              <a:buFont typeface="Calibri"/>
              <a:buNone/>
            </a:pPr>
            <a:r>
              <a:rPr lang="en-US"/>
              <a:t>You will receive a document containing resources and additional information in the upcoming Wednesday EC Update.</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marR="0" rtl="0" algn="l">
              <a:lnSpc>
                <a:spcPct val="100000"/>
              </a:lnSpc>
              <a:spcBef>
                <a:spcPts val="0"/>
              </a:spcBef>
              <a:spcAft>
                <a:spcPts val="0"/>
              </a:spcAft>
              <a:buClr>
                <a:schemeClr val="dk1"/>
              </a:buClr>
              <a:buSzPts val="1200"/>
              <a:buFont typeface="Calibri"/>
              <a:buNone/>
            </a:pPr>
            <a:r>
              <a:rPr lang="en-US"/>
              <a:t>Please direct any questions to Beverly.Colwell@dpi.nc.gov</a:t>
            </a:r>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26" name="Google Shape;126;gb6bf5a878d_0_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b6bf5a878d_0_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gb6bf5a878d_0_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sz="1200">
                <a:solidFill>
                  <a:schemeClr val="dk1"/>
                </a:solidFill>
                <a:latin typeface="Calibri"/>
                <a:ea typeface="Calibri"/>
                <a:cs typeface="Calibri"/>
                <a:sym typeface="Calibri"/>
              </a:rPr>
              <a:t>There has been marked interest in the</a:t>
            </a:r>
            <a:r>
              <a:rPr lang="en-US" sz="1200" u="sng">
                <a:solidFill>
                  <a:schemeClr val="dk1"/>
                </a:solidFill>
                <a:latin typeface="Calibri"/>
                <a:ea typeface="Calibri"/>
                <a:cs typeface="Calibri"/>
                <a:sym typeface="Calibri"/>
                <a:hlinkClick r:id="rId2">
                  <a:extLst>
                    <a:ext uri="{A12FA001-AC4F-418D-AE19-62706E023703}">
                      <ahyp:hlinkClr val="tx"/>
                    </a:ext>
                  </a:extLst>
                </a:hlinkClick>
              </a:rPr>
              <a:t> US Department of Education Office of Special Education and Rehabilitation Services memo</a:t>
            </a:r>
            <a:r>
              <a:rPr lang="en-US" sz="1200">
                <a:solidFill>
                  <a:schemeClr val="dk1"/>
                </a:solidFill>
                <a:latin typeface="Calibri"/>
                <a:ea typeface="Calibri"/>
                <a:cs typeface="Calibri"/>
                <a:sym typeface="Calibri"/>
              </a:rPr>
              <a:t> regarding providing physical education to students with an individualized education program (IEP) in preschool.</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The Exceptional Children Division (EC) at the North Carolina Department of Public Instruction (DPI) is keenly aware of the varied interpretations and misconceptions in regard to preschool and adapted physical education. In an effort to provide clarity on expectations and individual roles related to this matter, consultants are developing an action plan to communicate, provide training, and technical assistance to the field. This effort will include but is not limited to: Local Education Agencies (LEA), School Health Advisory Committees (SHACs), EC directors/coordinators, preschool directors/coordinators, school leaders/administrators, special education staff/teachers, physical education/adapted physical education teachers and related service providers.</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a:t>
            </a:r>
            <a:endParaRPr/>
          </a:p>
          <a:p>
            <a:pPr indent="0" lvl="0" marL="0" rtl="0" algn="l">
              <a:spcBef>
                <a:spcPts val="0"/>
              </a:spcBef>
              <a:spcAft>
                <a:spcPts val="0"/>
              </a:spcAft>
              <a:buNone/>
            </a:pPr>
            <a:r>
              <a:t/>
            </a:r>
            <a:endParaRPr/>
          </a:p>
        </p:txBody>
      </p:sp>
      <p:sp>
        <p:nvSpPr>
          <p:cNvPr id="134" name="Google Shape;134;gb6bf5a878d_0_2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bg>
      <p:bgPr>
        <a:blipFill>
          <a:blip r:embed="rId2">
            <a:alphaModFix/>
          </a:blip>
          <a:stretch>
            <a:fillRect/>
          </a:stretch>
        </a:blipFill>
      </p:bgPr>
    </p:bg>
    <p:spTree>
      <p:nvGrpSpPr>
        <p:cNvPr id="13" name="Shape 13"/>
        <p:cNvGrpSpPr/>
        <p:nvPr/>
      </p:nvGrpSpPr>
      <p:grpSpPr>
        <a:xfrm>
          <a:off x="0" y="0"/>
          <a:ext cx="0" cy="0"/>
          <a:chOff x="0" y="0"/>
          <a:chExt cx="0" cy="0"/>
        </a:xfrm>
      </p:grpSpPr>
      <p:sp>
        <p:nvSpPr>
          <p:cNvPr id="14" name="Google Shape;14;p5"/>
          <p:cNvSpPr txBox="1"/>
          <p:nvPr>
            <p:ph type="title"/>
          </p:nvPr>
        </p:nvSpPr>
        <p:spPr>
          <a:xfrm>
            <a:off x="2117036" y="815009"/>
            <a:ext cx="6480312" cy="4830417"/>
          </a:xfrm>
          <a:prstGeom prst="rect">
            <a:avLst/>
          </a:prstGeom>
          <a:noFill/>
          <a:ln>
            <a:noFill/>
          </a:ln>
        </p:spPr>
        <p:txBody>
          <a:bodyPr anchorCtr="0" anchor="ctr" bIns="45700" lIns="91425" spcFirstLastPara="1" rIns="91425" wrap="square" tIns="45700">
            <a:normAutofit/>
          </a:bodyPr>
          <a:lstStyle>
            <a:lvl1pPr lvl="0" algn="r">
              <a:lnSpc>
                <a:spcPct val="90000"/>
              </a:lnSpc>
              <a:spcBef>
                <a:spcPts val="0"/>
              </a:spcBef>
              <a:spcAft>
                <a:spcPts val="0"/>
              </a:spcAft>
              <a:buClr>
                <a:schemeClr val="lt1"/>
              </a:buClr>
              <a:buSzPts val="4000"/>
              <a:buFont typeface="Arial"/>
              <a:buNone/>
              <a:defRPr sz="4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46" name="Shape 46"/>
        <p:cNvGrpSpPr/>
        <p:nvPr/>
      </p:nvGrpSpPr>
      <p:grpSpPr>
        <a:xfrm>
          <a:off x="0" y="0"/>
          <a:ext cx="0" cy="0"/>
          <a:chOff x="0" y="0"/>
          <a:chExt cx="0" cy="0"/>
        </a:xfrm>
      </p:grpSpPr>
      <p:sp>
        <p:nvSpPr>
          <p:cNvPr id="47" name="Google Shape;47;p14"/>
          <p:cNvSpPr txBox="1"/>
          <p:nvPr>
            <p:ph type="title"/>
          </p:nvPr>
        </p:nvSpPr>
        <p:spPr>
          <a:xfrm>
            <a:off x="628650" y="477078"/>
            <a:ext cx="7886700" cy="112312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rgbClr val="1C3766"/>
              </a:buClr>
              <a:buSzPts val="3600"/>
              <a:buFont typeface="Arial"/>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4"/>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bg>
      <p:bgPr>
        <a:blipFill>
          <a:blip r:embed="rId2">
            <a:alphaModFix/>
          </a:blip>
          <a:stretch>
            <a:fillRect/>
          </a:stretch>
        </a:blipFill>
      </p:bgPr>
    </p:bg>
    <p:spTree>
      <p:nvGrpSpPr>
        <p:cNvPr id="49" name="Shape 49"/>
        <p:cNvGrpSpPr/>
        <p:nvPr/>
      </p:nvGrpSpPr>
      <p:grpSpPr>
        <a:xfrm>
          <a:off x="0" y="0"/>
          <a:ext cx="0" cy="0"/>
          <a:chOff x="0" y="0"/>
          <a:chExt cx="0" cy="0"/>
        </a:xfrm>
      </p:grpSpPr>
      <p:sp>
        <p:nvSpPr>
          <p:cNvPr id="50" name="Google Shape;50;p15"/>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3200"/>
              <a:buFont typeface="Arial"/>
              <a:buNone/>
              <a:defRPr sz="3200" u="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5"/>
          <p:cNvSpPr txBox="1"/>
          <p:nvPr>
            <p:ph idx="1" type="body"/>
          </p:nvPr>
        </p:nvSpPr>
        <p:spPr>
          <a:xfrm>
            <a:off x="3887391" y="705681"/>
            <a:ext cx="4629150" cy="515537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rgbClr val="1C3766"/>
              </a:buClr>
              <a:buSzPts val="3200"/>
              <a:buChar char="•"/>
              <a:defRPr sz="3200"/>
            </a:lvl1pPr>
            <a:lvl2pPr indent="-406400" lvl="1" marL="914400" algn="l">
              <a:lnSpc>
                <a:spcPct val="90000"/>
              </a:lnSpc>
              <a:spcBef>
                <a:spcPts val="500"/>
              </a:spcBef>
              <a:spcAft>
                <a:spcPts val="0"/>
              </a:spcAft>
              <a:buClr>
                <a:srgbClr val="1C3766"/>
              </a:buClr>
              <a:buSzPts val="2800"/>
              <a:buChar char="•"/>
              <a:defRPr sz="2800"/>
            </a:lvl2pPr>
            <a:lvl3pPr indent="-381000" lvl="2" marL="1371600" algn="l">
              <a:lnSpc>
                <a:spcPct val="90000"/>
              </a:lnSpc>
              <a:spcBef>
                <a:spcPts val="500"/>
              </a:spcBef>
              <a:spcAft>
                <a:spcPts val="0"/>
              </a:spcAft>
              <a:buClr>
                <a:srgbClr val="1C3766"/>
              </a:buClr>
              <a:buSzPts val="2400"/>
              <a:buChar char="•"/>
              <a:defRPr sz="2400"/>
            </a:lvl3pPr>
            <a:lvl4pPr indent="-355600" lvl="3" marL="1828800" algn="l">
              <a:lnSpc>
                <a:spcPct val="90000"/>
              </a:lnSpc>
              <a:spcBef>
                <a:spcPts val="500"/>
              </a:spcBef>
              <a:spcAft>
                <a:spcPts val="0"/>
              </a:spcAft>
              <a:buClr>
                <a:srgbClr val="1C3766"/>
              </a:buClr>
              <a:buSzPts val="2000"/>
              <a:buChar char="•"/>
              <a:defRPr sz="2000"/>
            </a:lvl4pPr>
            <a:lvl5pPr indent="-355600" lvl="4" marL="2286000" algn="l">
              <a:lnSpc>
                <a:spcPct val="90000"/>
              </a:lnSpc>
              <a:spcBef>
                <a:spcPts val="500"/>
              </a:spcBef>
              <a:spcAft>
                <a:spcPts val="0"/>
              </a:spcAft>
              <a:buClr>
                <a:srgbClr val="1C3766"/>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2" name="Google Shape;52;p15"/>
          <p:cNvSpPr txBox="1"/>
          <p:nvPr>
            <p:ph idx="2" type="body"/>
          </p:nvPr>
        </p:nvSpPr>
        <p:spPr>
          <a:xfrm>
            <a:off x="629841" y="2156790"/>
            <a:ext cx="2949178" cy="371219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1600"/>
              <a:buNone/>
              <a:defRPr sz="1600"/>
            </a:lvl1pPr>
            <a:lvl2pPr indent="-228600" lvl="1" marL="914400" algn="l">
              <a:lnSpc>
                <a:spcPct val="90000"/>
              </a:lnSpc>
              <a:spcBef>
                <a:spcPts val="500"/>
              </a:spcBef>
              <a:spcAft>
                <a:spcPts val="0"/>
              </a:spcAft>
              <a:buClr>
                <a:srgbClr val="1C3766"/>
              </a:buClr>
              <a:buSzPts val="1400"/>
              <a:buNone/>
              <a:defRPr sz="1400"/>
            </a:lvl2pPr>
            <a:lvl3pPr indent="-228600" lvl="2" marL="1371600" algn="l">
              <a:lnSpc>
                <a:spcPct val="90000"/>
              </a:lnSpc>
              <a:spcBef>
                <a:spcPts val="500"/>
              </a:spcBef>
              <a:spcAft>
                <a:spcPts val="0"/>
              </a:spcAft>
              <a:buClr>
                <a:srgbClr val="1C3766"/>
              </a:buClr>
              <a:buSzPts val="1200"/>
              <a:buNone/>
              <a:defRPr sz="1200"/>
            </a:lvl3pPr>
            <a:lvl4pPr indent="-228600" lvl="3" marL="1828800" algn="l">
              <a:lnSpc>
                <a:spcPct val="90000"/>
              </a:lnSpc>
              <a:spcBef>
                <a:spcPts val="500"/>
              </a:spcBef>
              <a:spcAft>
                <a:spcPts val="0"/>
              </a:spcAft>
              <a:buClr>
                <a:srgbClr val="1C3766"/>
              </a:buClr>
              <a:buSzPts val="1000"/>
              <a:buNone/>
              <a:defRPr sz="1000"/>
            </a:lvl4pPr>
            <a:lvl5pPr indent="-228600" lvl="4" marL="2286000" algn="l">
              <a:lnSpc>
                <a:spcPct val="90000"/>
              </a:lnSpc>
              <a:spcBef>
                <a:spcPts val="500"/>
              </a:spcBef>
              <a:spcAft>
                <a:spcPts val="0"/>
              </a:spcAft>
              <a:buClr>
                <a:srgbClr val="1C3766"/>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cxnSp>
        <p:nvCxnSpPr>
          <p:cNvPr id="53" name="Google Shape;53;p15"/>
          <p:cNvCxnSpPr/>
          <p:nvPr/>
        </p:nvCxnSpPr>
        <p:spPr>
          <a:xfrm>
            <a:off x="629841" y="2067339"/>
            <a:ext cx="2949178" cy="0"/>
          </a:xfrm>
          <a:prstGeom prst="straightConnector1">
            <a:avLst/>
          </a:prstGeom>
          <a:noFill/>
          <a:ln cap="flat" cmpd="sng" w="9525">
            <a:solidFill>
              <a:srgbClr val="1C3766"/>
            </a:solidFill>
            <a:prstDash val="solid"/>
            <a:miter lim="800000"/>
            <a:headEnd len="sm" w="sm" type="none"/>
            <a:tailEnd len="sm" w="sm" type="none"/>
          </a:ln>
        </p:spPr>
      </p:cxnSp>
      <p:sp>
        <p:nvSpPr>
          <p:cNvPr id="54" name="Google Shape;54;p15"/>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 with Caption">
  <p:cSld name="1_Content with Caption">
    <p:spTree>
      <p:nvGrpSpPr>
        <p:cNvPr id="55" name="Shape 55"/>
        <p:cNvGrpSpPr/>
        <p:nvPr/>
      </p:nvGrpSpPr>
      <p:grpSpPr>
        <a:xfrm>
          <a:off x="0" y="0"/>
          <a:ext cx="0" cy="0"/>
          <a:chOff x="0" y="0"/>
          <a:chExt cx="0" cy="0"/>
        </a:xfrm>
      </p:grpSpPr>
      <p:sp>
        <p:nvSpPr>
          <p:cNvPr id="56" name="Google Shape;56;p16"/>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3200"/>
              <a:buFont typeface="Arial"/>
              <a:buNone/>
              <a:defRPr sz="3200" u="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6"/>
          <p:cNvSpPr txBox="1"/>
          <p:nvPr>
            <p:ph idx="1" type="body"/>
          </p:nvPr>
        </p:nvSpPr>
        <p:spPr>
          <a:xfrm>
            <a:off x="3887391" y="705681"/>
            <a:ext cx="4629150" cy="515537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rgbClr val="1C3766"/>
              </a:buClr>
              <a:buSzPts val="3200"/>
              <a:buChar char="•"/>
              <a:defRPr sz="3200"/>
            </a:lvl1pPr>
            <a:lvl2pPr indent="-406400" lvl="1" marL="914400" algn="l">
              <a:lnSpc>
                <a:spcPct val="90000"/>
              </a:lnSpc>
              <a:spcBef>
                <a:spcPts val="500"/>
              </a:spcBef>
              <a:spcAft>
                <a:spcPts val="0"/>
              </a:spcAft>
              <a:buClr>
                <a:srgbClr val="1C3766"/>
              </a:buClr>
              <a:buSzPts val="2800"/>
              <a:buChar char="•"/>
              <a:defRPr sz="2800"/>
            </a:lvl2pPr>
            <a:lvl3pPr indent="-381000" lvl="2" marL="1371600" algn="l">
              <a:lnSpc>
                <a:spcPct val="90000"/>
              </a:lnSpc>
              <a:spcBef>
                <a:spcPts val="500"/>
              </a:spcBef>
              <a:spcAft>
                <a:spcPts val="0"/>
              </a:spcAft>
              <a:buClr>
                <a:srgbClr val="1C3766"/>
              </a:buClr>
              <a:buSzPts val="2400"/>
              <a:buChar char="•"/>
              <a:defRPr sz="2400"/>
            </a:lvl3pPr>
            <a:lvl4pPr indent="-355600" lvl="3" marL="1828800" algn="l">
              <a:lnSpc>
                <a:spcPct val="90000"/>
              </a:lnSpc>
              <a:spcBef>
                <a:spcPts val="500"/>
              </a:spcBef>
              <a:spcAft>
                <a:spcPts val="0"/>
              </a:spcAft>
              <a:buClr>
                <a:srgbClr val="1C3766"/>
              </a:buClr>
              <a:buSzPts val="2000"/>
              <a:buChar char="•"/>
              <a:defRPr sz="2000"/>
            </a:lvl4pPr>
            <a:lvl5pPr indent="-355600" lvl="4" marL="2286000" algn="l">
              <a:lnSpc>
                <a:spcPct val="90000"/>
              </a:lnSpc>
              <a:spcBef>
                <a:spcPts val="500"/>
              </a:spcBef>
              <a:spcAft>
                <a:spcPts val="0"/>
              </a:spcAft>
              <a:buClr>
                <a:srgbClr val="1C3766"/>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8" name="Google Shape;58;p16"/>
          <p:cNvSpPr txBox="1"/>
          <p:nvPr>
            <p:ph idx="2" type="body"/>
          </p:nvPr>
        </p:nvSpPr>
        <p:spPr>
          <a:xfrm>
            <a:off x="629841" y="2156790"/>
            <a:ext cx="2949178" cy="371219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1600"/>
              <a:buNone/>
              <a:defRPr sz="1600"/>
            </a:lvl1pPr>
            <a:lvl2pPr indent="-228600" lvl="1" marL="914400" algn="l">
              <a:lnSpc>
                <a:spcPct val="90000"/>
              </a:lnSpc>
              <a:spcBef>
                <a:spcPts val="500"/>
              </a:spcBef>
              <a:spcAft>
                <a:spcPts val="0"/>
              </a:spcAft>
              <a:buClr>
                <a:srgbClr val="1C3766"/>
              </a:buClr>
              <a:buSzPts val="1400"/>
              <a:buNone/>
              <a:defRPr sz="1400"/>
            </a:lvl2pPr>
            <a:lvl3pPr indent="-228600" lvl="2" marL="1371600" algn="l">
              <a:lnSpc>
                <a:spcPct val="90000"/>
              </a:lnSpc>
              <a:spcBef>
                <a:spcPts val="500"/>
              </a:spcBef>
              <a:spcAft>
                <a:spcPts val="0"/>
              </a:spcAft>
              <a:buClr>
                <a:srgbClr val="1C3766"/>
              </a:buClr>
              <a:buSzPts val="1200"/>
              <a:buNone/>
              <a:defRPr sz="1200"/>
            </a:lvl3pPr>
            <a:lvl4pPr indent="-228600" lvl="3" marL="1828800" algn="l">
              <a:lnSpc>
                <a:spcPct val="90000"/>
              </a:lnSpc>
              <a:spcBef>
                <a:spcPts val="500"/>
              </a:spcBef>
              <a:spcAft>
                <a:spcPts val="0"/>
              </a:spcAft>
              <a:buClr>
                <a:srgbClr val="1C3766"/>
              </a:buClr>
              <a:buSzPts val="1000"/>
              <a:buNone/>
              <a:defRPr sz="1000"/>
            </a:lvl4pPr>
            <a:lvl5pPr indent="-228600" lvl="4" marL="2286000" algn="l">
              <a:lnSpc>
                <a:spcPct val="90000"/>
              </a:lnSpc>
              <a:spcBef>
                <a:spcPts val="500"/>
              </a:spcBef>
              <a:spcAft>
                <a:spcPts val="0"/>
              </a:spcAft>
              <a:buClr>
                <a:srgbClr val="1C3766"/>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cxnSp>
        <p:nvCxnSpPr>
          <p:cNvPr id="59" name="Google Shape;59;p16"/>
          <p:cNvCxnSpPr/>
          <p:nvPr/>
        </p:nvCxnSpPr>
        <p:spPr>
          <a:xfrm>
            <a:off x="629841" y="2067339"/>
            <a:ext cx="2949178" cy="0"/>
          </a:xfrm>
          <a:prstGeom prst="straightConnector1">
            <a:avLst/>
          </a:prstGeom>
          <a:noFill/>
          <a:ln cap="flat" cmpd="sng" w="9525">
            <a:solidFill>
              <a:srgbClr val="1C3766"/>
            </a:solidFill>
            <a:prstDash val="solid"/>
            <a:miter lim="800000"/>
            <a:headEnd len="sm" w="sm" type="none"/>
            <a:tailEnd len="sm" w="sm" type="none"/>
          </a:ln>
        </p:spPr>
      </p:cxnSp>
      <p:sp>
        <p:nvSpPr>
          <p:cNvPr id="60" name="Google Shape;60;p16"/>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blipFill>
          <a:blip r:embed="rId2">
            <a:alphaModFix/>
          </a:blip>
          <a:stretch>
            <a:fillRect/>
          </a:stretch>
        </a:blipFill>
      </p:bgPr>
    </p:bg>
    <p:spTree>
      <p:nvGrpSpPr>
        <p:cNvPr id="61" name="Shape 61"/>
        <p:cNvGrpSpPr/>
        <p:nvPr/>
      </p:nvGrpSpPr>
      <p:grpSpPr>
        <a:xfrm>
          <a:off x="0" y="0"/>
          <a:ext cx="0" cy="0"/>
          <a:chOff x="0" y="0"/>
          <a:chExt cx="0" cy="0"/>
        </a:xfrm>
      </p:grpSpPr>
      <p:sp>
        <p:nvSpPr>
          <p:cNvPr id="62" name="Google Shape;62;p17"/>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7"/>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rgbClr val="1C3766"/>
              </a:buClr>
              <a:buSzPts val="3200"/>
              <a:buFont typeface="Arial"/>
              <a:buNone/>
              <a:defRPr b="0" i="0" sz="3200" u="none" cap="none" strike="noStrike">
                <a:solidFill>
                  <a:srgbClr val="1C3766"/>
                </a:solidFill>
                <a:latin typeface="Arial"/>
                <a:ea typeface="Arial"/>
                <a:cs typeface="Arial"/>
                <a:sym typeface="Arial"/>
              </a:defRPr>
            </a:lvl1pPr>
            <a:lvl2pPr lvl="1" marR="0" rtl="0" algn="l">
              <a:lnSpc>
                <a:spcPct val="90000"/>
              </a:lnSpc>
              <a:spcBef>
                <a:spcPts val="500"/>
              </a:spcBef>
              <a:spcAft>
                <a:spcPts val="0"/>
              </a:spcAft>
              <a:buClr>
                <a:srgbClr val="1C3766"/>
              </a:buClr>
              <a:buSzPts val="2800"/>
              <a:buFont typeface="Arial"/>
              <a:buNone/>
              <a:defRPr b="0" i="0" sz="2800" u="none" cap="none" strike="noStrike">
                <a:solidFill>
                  <a:srgbClr val="1C3766"/>
                </a:solidFill>
                <a:latin typeface="Arial"/>
                <a:ea typeface="Arial"/>
                <a:cs typeface="Arial"/>
                <a:sym typeface="Arial"/>
              </a:defRPr>
            </a:lvl2pPr>
            <a:lvl3pPr lvl="2" marR="0" rtl="0" algn="l">
              <a:lnSpc>
                <a:spcPct val="90000"/>
              </a:lnSpc>
              <a:spcBef>
                <a:spcPts val="500"/>
              </a:spcBef>
              <a:spcAft>
                <a:spcPts val="0"/>
              </a:spcAft>
              <a:buClr>
                <a:srgbClr val="1C3766"/>
              </a:buClr>
              <a:buSzPts val="2400"/>
              <a:buFont typeface="Arial"/>
              <a:buNone/>
              <a:defRPr b="0" i="0" sz="2400" u="none" cap="none" strike="noStrike">
                <a:solidFill>
                  <a:srgbClr val="1C3766"/>
                </a:solidFill>
                <a:latin typeface="Arial"/>
                <a:ea typeface="Arial"/>
                <a:cs typeface="Arial"/>
                <a:sym typeface="Arial"/>
              </a:defRPr>
            </a:lvl3pPr>
            <a:lvl4pPr lvl="3" marR="0" rtl="0" algn="l">
              <a:lnSpc>
                <a:spcPct val="90000"/>
              </a:lnSpc>
              <a:spcBef>
                <a:spcPts val="500"/>
              </a:spcBef>
              <a:spcAft>
                <a:spcPts val="0"/>
              </a:spcAft>
              <a:buClr>
                <a:srgbClr val="1C3766"/>
              </a:buClr>
              <a:buSzPts val="2000"/>
              <a:buFont typeface="Arial"/>
              <a:buNone/>
              <a:defRPr b="0" i="0" sz="2000" u="none" cap="none" strike="noStrike">
                <a:solidFill>
                  <a:srgbClr val="1C3766"/>
                </a:solidFill>
                <a:latin typeface="Arial"/>
                <a:ea typeface="Arial"/>
                <a:cs typeface="Arial"/>
                <a:sym typeface="Arial"/>
              </a:defRPr>
            </a:lvl4pPr>
            <a:lvl5pPr lvl="4" marR="0" rtl="0" algn="l">
              <a:lnSpc>
                <a:spcPct val="90000"/>
              </a:lnSpc>
              <a:spcBef>
                <a:spcPts val="500"/>
              </a:spcBef>
              <a:spcAft>
                <a:spcPts val="0"/>
              </a:spcAft>
              <a:buClr>
                <a:srgbClr val="1C3766"/>
              </a:buClr>
              <a:buSzPts val="2000"/>
              <a:buFont typeface="Arial"/>
              <a:buNone/>
              <a:defRPr b="0" i="0" sz="2000" u="none" cap="none" strike="noStrike">
                <a:solidFill>
                  <a:srgbClr val="1C3766"/>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4" name="Google Shape;64;p17"/>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1600"/>
              <a:buNone/>
              <a:defRPr sz="1600"/>
            </a:lvl1pPr>
            <a:lvl2pPr indent="-228600" lvl="1" marL="914400" algn="l">
              <a:lnSpc>
                <a:spcPct val="90000"/>
              </a:lnSpc>
              <a:spcBef>
                <a:spcPts val="500"/>
              </a:spcBef>
              <a:spcAft>
                <a:spcPts val="0"/>
              </a:spcAft>
              <a:buClr>
                <a:srgbClr val="1C3766"/>
              </a:buClr>
              <a:buSzPts val="1400"/>
              <a:buNone/>
              <a:defRPr sz="1400"/>
            </a:lvl2pPr>
            <a:lvl3pPr indent="-228600" lvl="2" marL="1371600" algn="l">
              <a:lnSpc>
                <a:spcPct val="90000"/>
              </a:lnSpc>
              <a:spcBef>
                <a:spcPts val="500"/>
              </a:spcBef>
              <a:spcAft>
                <a:spcPts val="0"/>
              </a:spcAft>
              <a:buClr>
                <a:srgbClr val="1C3766"/>
              </a:buClr>
              <a:buSzPts val="1200"/>
              <a:buNone/>
              <a:defRPr sz="1200"/>
            </a:lvl3pPr>
            <a:lvl4pPr indent="-228600" lvl="3" marL="1828800" algn="l">
              <a:lnSpc>
                <a:spcPct val="90000"/>
              </a:lnSpc>
              <a:spcBef>
                <a:spcPts val="500"/>
              </a:spcBef>
              <a:spcAft>
                <a:spcPts val="0"/>
              </a:spcAft>
              <a:buClr>
                <a:srgbClr val="1C3766"/>
              </a:buClr>
              <a:buSzPts val="1000"/>
              <a:buNone/>
              <a:defRPr sz="1000"/>
            </a:lvl4pPr>
            <a:lvl5pPr indent="-228600" lvl="4" marL="2286000" algn="l">
              <a:lnSpc>
                <a:spcPct val="90000"/>
              </a:lnSpc>
              <a:spcBef>
                <a:spcPts val="500"/>
              </a:spcBef>
              <a:spcAft>
                <a:spcPts val="0"/>
              </a:spcAft>
              <a:buClr>
                <a:srgbClr val="1C3766"/>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7"/>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Picture with Caption">
  <p:cSld name="1_Picture with Caption">
    <p:spTree>
      <p:nvGrpSpPr>
        <p:cNvPr id="66" name="Shape 66"/>
        <p:cNvGrpSpPr/>
        <p:nvPr/>
      </p:nvGrpSpPr>
      <p:grpSpPr>
        <a:xfrm>
          <a:off x="0" y="0"/>
          <a:ext cx="0" cy="0"/>
          <a:chOff x="0" y="0"/>
          <a:chExt cx="0" cy="0"/>
        </a:xfrm>
      </p:grpSpPr>
      <p:sp>
        <p:nvSpPr>
          <p:cNvPr id="67" name="Google Shape;67;p1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8"/>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rgbClr val="1C3766"/>
              </a:buClr>
              <a:buSzPts val="3200"/>
              <a:buFont typeface="Arial"/>
              <a:buNone/>
              <a:defRPr b="0" i="0" sz="3200" u="none" cap="none" strike="noStrike">
                <a:solidFill>
                  <a:srgbClr val="1C3766"/>
                </a:solidFill>
                <a:latin typeface="Arial"/>
                <a:ea typeface="Arial"/>
                <a:cs typeface="Arial"/>
                <a:sym typeface="Arial"/>
              </a:defRPr>
            </a:lvl1pPr>
            <a:lvl2pPr lvl="1" marR="0" rtl="0" algn="l">
              <a:lnSpc>
                <a:spcPct val="90000"/>
              </a:lnSpc>
              <a:spcBef>
                <a:spcPts val="500"/>
              </a:spcBef>
              <a:spcAft>
                <a:spcPts val="0"/>
              </a:spcAft>
              <a:buClr>
                <a:srgbClr val="1C3766"/>
              </a:buClr>
              <a:buSzPts val="2800"/>
              <a:buFont typeface="Arial"/>
              <a:buNone/>
              <a:defRPr b="0" i="0" sz="2800" u="none" cap="none" strike="noStrike">
                <a:solidFill>
                  <a:srgbClr val="1C3766"/>
                </a:solidFill>
                <a:latin typeface="Arial"/>
                <a:ea typeface="Arial"/>
                <a:cs typeface="Arial"/>
                <a:sym typeface="Arial"/>
              </a:defRPr>
            </a:lvl2pPr>
            <a:lvl3pPr lvl="2" marR="0" rtl="0" algn="l">
              <a:lnSpc>
                <a:spcPct val="90000"/>
              </a:lnSpc>
              <a:spcBef>
                <a:spcPts val="500"/>
              </a:spcBef>
              <a:spcAft>
                <a:spcPts val="0"/>
              </a:spcAft>
              <a:buClr>
                <a:srgbClr val="1C3766"/>
              </a:buClr>
              <a:buSzPts val="2400"/>
              <a:buFont typeface="Arial"/>
              <a:buNone/>
              <a:defRPr b="0" i="0" sz="2400" u="none" cap="none" strike="noStrike">
                <a:solidFill>
                  <a:srgbClr val="1C3766"/>
                </a:solidFill>
                <a:latin typeface="Arial"/>
                <a:ea typeface="Arial"/>
                <a:cs typeface="Arial"/>
                <a:sym typeface="Arial"/>
              </a:defRPr>
            </a:lvl3pPr>
            <a:lvl4pPr lvl="3" marR="0" rtl="0" algn="l">
              <a:lnSpc>
                <a:spcPct val="90000"/>
              </a:lnSpc>
              <a:spcBef>
                <a:spcPts val="500"/>
              </a:spcBef>
              <a:spcAft>
                <a:spcPts val="0"/>
              </a:spcAft>
              <a:buClr>
                <a:srgbClr val="1C3766"/>
              </a:buClr>
              <a:buSzPts val="2000"/>
              <a:buFont typeface="Arial"/>
              <a:buNone/>
              <a:defRPr b="0" i="0" sz="2000" u="none" cap="none" strike="noStrike">
                <a:solidFill>
                  <a:srgbClr val="1C3766"/>
                </a:solidFill>
                <a:latin typeface="Arial"/>
                <a:ea typeface="Arial"/>
                <a:cs typeface="Arial"/>
                <a:sym typeface="Arial"/>
              </a:defRPr>
            </a:lvl4pPr>
            <a:lvl5pPr lvl="4" marR="0" rtl="0" algn="l">
              <a:lnSpc>
                <a:spcPct val="90000"/>
              </a:lnSpc>
              <a:spcBef>
                <a:spcPts val="500"/>
              </a:spcBef>
              <a:spcAft>
                <a:spcPts val="0"/>
              </a:spcAft>
              <a:buClr>
                <a:srgbClr val="1C3766"/>
              </a:buClr>
              <a:buSzPts val="2000"/>
              <a:buFont typeface="Arial"/>
              <a:buNone/>
              <a:defRPr b="0" i="0" sz="2000" u="none" cap="none" strike="noStrike">
                <a:solidFill>
                  <a:srgbClr val="1C3766"/>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9" name="Google Shape;69;p18"/>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1600"/>
              <a:buNone/>
              <a:defRPr sz="1600"/>
            </a:lvl1pPr>
            <a:lvl2pPr indent="-228600" lvl="1" marL="914400" algn="l">
              <a:lnSpc>
                <a:spcPct val="90000"/>
              </a:lnSpc>
              <a:spcBef>
                <a:spcPts val="500"/>
              </a:spcBef>
              <a:spcAft>
                <a:spcPts val="0"/>
              </a:spcAft>
              <a:buClr>
                <a:srgbClr val="1C3766"/>
              </a:buClr>
              <a:buSzPts val="1400"/>
              <a:buNone/>
              <a:defRPr sz="1400"/>
            </a:lvl2pPr>
            <a:lvl3pPr indent="-228600" lvl="2" marL="1371600" algn="l">
              <a:lnSpc>
                <a:spcPct val="90000"/>
              </a:lnSpc>
              <a:spcBef>
                <a:spcPts val="500"/>
              </a:spcBef>
              <a:spcAft>
                <a:spcPts val="0"/>
              </a:spcAft>
              <a:buClr>
                <a:srgbClr val="1C3766"/>
              </a:buClr>
              <a:buSzPts val="1200"/>
              <a:buNone/>
              <a:defRPr sz="1200"/>
            </a:lvl3pPr>
            <a:lvl4pPr indent="-228600" lvl="3" marL="1828800" algn="l">
              <a:lnSpc>
                <a:spcPct val="90000"/>
              </a:lnSpc>
              <a:spcBef>
                <a:spcPts val="500"/>
              </a:spcBef>
              <a:spcAft>
                <a:spcPts val="0"/>
              </a:spcAft>
              <a:buClr>
                <a:srgbClr val="1C3766"/>
              </a:buClr>
              <a:buSzPts val="1000"/>
              <a:buNone/>
              <a:defRPr sz="1000"/>
            </a:lvl4pPr>
            <a:lvl5pPr indent="-228600" lvl="4" marL="2286000" algn="l">
              <a:lnSpc>
                <a:spcPct val="90000"/>
              </a:lnSpc>
              <a:spcBef>
                <a:spcPts val="500"/>
              </a:spcBef>
              <a:spcAft>
                <a:spcPts val="0"/>
              </a:spcAft>
              <a:buClr>
                <a:srgbClr val="1C3766"/>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0" name="Google Shape;70;p18"/>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1" name="Shape 71"/>
        <p:cNvGrpSpPr/>
        <p:nvPr/>
      </p:nvGrpSpPr>
      <p:grpSpPr>
        <a:xfrm>
          <a:off x="0" y="0"/>
          <a:ext cx="0" cy="0"/>
          <a:chOff x="0" y="0"/>
          <a:chExt cx="0" cy="0"/>
        </a:xfrm>
      </p:grpSpPr>
      <p:sp>
        <p:nvSpPr>
          <p:cNvPr id="72" name="Google Shape;72;gb6bf5a878d_0_173"/>
          <p:cNvSpPr txBox="1"/>
          <p:nvPr>
            <p:ph type="title"/>
          </p:nvPr>
        </p:nvSpPr>
        <p:spPr>
          <a:xfrm>
            <a:off x="628650" y="365125"/>
            <a:ext cx="7886700" cy="1325700"/>
          </a:xfrm>
          <a:prstGeom prst="rect">
            <a:avLst/>
          </a:prstGeom>
          <a:noFill/>
          <a:ln>
            <a:noFill/>
          </a:ln>
        </p:spPr>
        <p:txBody>
          <a:bodyPr anchorCtr="0" anchor="ctr" bIns="45700" lIns="91425" spcFirstLastPara="1" rIns="91425" wrap="square" tIns="45700">
            <a:normAutofit/>
          </a:bodyPr>
          <a:lstStyle>
            <a:lvl1pPr lvl="0" rtl="0" algn="l">
              <a:lnSpc>
                <a:spcPct val="90000"/>
              </a:lnSpc>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p:txBody>
      </p:sp>
      <p:sp>
        <p:nvSpPr>
          <p:cNvPr id="73" name="Google Shape;73;gb6bf5a878d_0_173"/>
          <p:cNvSpPr txBox="1"/>
          <p:nvPr>
            <p:ph idx="1" type="body"/>
          </p:nvPr>
        </p:nvSpPr>
        <p:spPr>
          <a:xfrm>
            <a:off x="628650" y="1825625"/>
            <a:ext cx="7886700" cy="4351200"/>
          </a:xfrm>
          <a:prstGeom prst="rect">
            <a:avLst/>
          </a:prstGeom>
          <a:noFill/>
          <a:ln>
            <a:noFill/>
          </a:ln>
        </p:spPr>
        <p:txBody>
          <a:bodyPr anchorCtr="0" anchor="t" bIns="45700" lIns="91425" spcFirstLastPara="1" rIns="91425" wrap="square" tIns="45700">
            <a:normAutofit/>
          </a:bodyPr>
          <a:lstStyle>
            <a:lvl1pPr indent="-342900" lvl="0" marL="457200" rtl="0" algn="l">
              <a:lnSpc>
                <a:spcPct val="90000"/>
              </a:lnSpc>
              <a:spcBef>
                <a:spcPts val="1000"/>
              </a:spcBef>
              <a:spcAft>
                <a:spcPts val="0"/>
              </a:spcAft>
              <a:buClr>
                <a:schemeClr val="dk1"/>
              </a:buClr>
              <a:buSzPts val="1800"/>
              <a:buChar char="•"/>
              <a:defRPr/>
            </a:lvl1pPr>
            <a:lvl2pPr indent="-342900" lvl="1" marL="914400" rtl="0" algn="l">
              <a:lnSpc>
                <a:spcPct val="90000"/>
              </a:lnSpc>
              <a:spcBef>
                <a:spcPts val="500"/>
              </a:spcBef>
              <a:spcAft>
                <a:spcPts val="0"/>
              </a:spcAft>
              <a:buClr>
                <a:schemeClr val="dk1"/>
              </a:buClr>
              <a:buSzPts val="1800"/>
              <a:buChar char="•"/>
              <a:defRPr/>
            </a:lvl2pPr>
            <a:lvl3pPr indent="-342900" lvl="2" marL="1371600" rtl="0" algn="l">
              <a:lnSpc>
                <a:spcPct val="90000"/>
              </a:lnSpc>
              <a:spcBef>
                <a:spcPts val="500"/>
              </a:spcBef>
              <a:spcAft>
                <a:spcPts val="0"/>
              </a:spcAft>
              <a:buClr>
                <a:schemeClr val="dk1"/>
              </a:buClr>
              <a:buSzPts val="1800"/>
              <a:buChar char="•"/>
              <a:defRPr/>
            </a:lvl3pPr>
            <a:lvl4pPr indent="-342900" lvl="3" marL="1828800" rtl="0" algn="l">
              <a:lnSpc>
                <a:spcPct val="90000"/>
              </a:lnSpc>
              <a:spcBef>
                <a:spcPts val="500"/>
              </a:spcBef>
              <a:spcAft>
                <a:spcPts val="0"/>
              </a:spcAft>
              <a:buClr>
                <a:schemeClr val="dk1"/>
              </a:buClr>
              <a:buSzPts val="1800"/>
              <a:buChar char="•"/>
              <a:defRPr/>
            </a:lvl4pPr>
            <a:lvl5pPr indent="-342900" lvl="4" marL="2286000" rtl="0" algn="l">
              <a:lnSpc>
                <a:spcPct val="90000"/>
              </a:lnSpc>
              <a:spcBef>
                <a:spcPts val="50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500"/>
              </a:spcBef>
              <a:spcAft>
                <a:spcPts val="0"/>
              </a:spcAft>
              <a:buClr>
                <a:schemeClr val="dk1"/>
              </a:buClr>
              <a:buSzPts val="1800"/>
              <a:buChar char="•"/>
              <a:defRPr/>
            </a:lvl7pPr>
            <a:lvl8pPr indent="-342900" lvl="7" marL="3657600" rtl="0" algn="l">
              <a:lnSpc>
                <a:spcPct val="90000"/>
              </a:lnSpc>
              <a:spcBef>
                <a:spcPts val="500"/>
              </a:spcBef>
              <a:spcAft>
                <a:spcPts val="0"/>
              </a:spcAft>
              <a:buClr>
                <a:schemeClr val="dk1"/>
              </a:buClr>
              <a:buSzPts val="1800"/>
              <a:buChar char="•"/>
              <a:defRPr/>
            </a:lvl8pPr>
            <a:lvl9pPr indent="-342900" lvl="8" marL="4114800" rtl="0" algn="l">
              <a:lnSpc>
                <a:spcPct val="90000"/>
              </a:lnSpc>
              <a:spcBef>
                <a:spcPts val="500"/>
              </a:spcBef>
              <a:spcAft>
                <a:spcPts val="0"/>
              </a:spcAft>
              <a:buClr>
                <a:schemeClr val="dk1"/>
              </a:buClr>
              <a:buSzPts val="1800"/>
              <a:buChar char="•"/>
              <a:defRPr/>
            </a:lvl9pPr>
          </a:lstStyle>
          <a:p/>
        </p:txBody>
      </p:sp>
      <p:sp>
        <p:nvSpPr>
          <p:cNvPr id="74" name="Google Shape;74;gb6bf5a878d_0_173"/>
          <p:cNvSpPr txBox="1"/>
          <p:nvPr>
            <p:ph idx="10" type="dt"/>
          </p:nvPr>
        </p:nvSpPr>
        <p:spPr>
          <a:xfrm>
            <a:off x="628650" y="6356350"/>
            <a:ext cx="2057400" cy="365100"/>
          </a:xfrm>
          <a:prstGeom prst="rect">
            <a:avLst/>
          </a:prstGeom>
          <a:noFill/>
          <a:ln>
            <a:noFill/>
          </a:ln>
        </p:spPr>
        <p:txBody>
          <a:bodyPr anchorCtr="0" anchor="ctr" bIns="45700" lIns="91425" spcFirstLastPara="1" rIns="91425" wrap="square" tIns="45700">
            <a:noAutofit/>
          </a:bodyPr>
          <a:lstStyle>
            <a:lvl1pPr lvl="0" rtl="0" algn="l">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5" name="Google Shape;75;gb6bf5a878d_0_173"/>
          <p:cNvSpPr txBox="1"/>
          <p:nvPr>
            <p:ph idx="11" type="ftr"/>
          </p:nvPr>
        </p:nvSpPr>
        <p:spPr>
          <a:xfrm>
            <a:off x="3028950" y="6356350"/>
            <a:ext cx="3086100" cy="3651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1400"/>
              <a:buNone/>
              <a:defRPr/>
            </a:lvl1pPr>
            <a:lvl2pPr lvl="1" rtl="0" algn="l">
              <a:spcBef>
                <a:spcPts val="0"/>
              </a:spcBef>
              <a:spcAft>
                <a:spcPts val="0"/>
              </a:spcAft>
              <a:buSzPts val="1400"/>
              <a:buNone/>
              <a:defRPr/>
            </a:lvl2pPr>
            <a:lvl3pPr lvl="2" rtl="0" algn="l">
              <a:spcBef>
                <a:spcPts val="0"/>
              </a:spcBef>
              <a:spcAft>
                <a:spcPts val="0"/>
              </a:spcAft>
              <a:buSzPts val="1400"/>
              <a:buNone/>
              <a:defRPr/>
            </a:lvl3pPr>
            <a:lvl4pPr lvl="3" rtl="0" algn="l">
              <a:spcBef>
                <a:spcPts val="0"/>
              </a:spcBef>
              <a:spcAft>
                <a:spcPts val="0"/>
              </a:spcAft>
              <a:buSzPts val="1400"/>
              <a:buNone/>
              <a:defRPr/>
            </a:lvl4pPr>
            <a:lvl5pPr lvl="4" rtl="0" algn="l">
              <a:spcBef>
                <a:spcPts val="0"/>
              </a:spcBef>
              <a:spcAft>
                <a:spcPts val="0"/>
              </a:spcAft>
              <a:buSzPts val="1400"/>
              <a:buNone/>
              <a:defRPr/>
            </a:lvl5pPr>
            <a:lvl6pPr lvl="5" rtl="0" algn="l">
              <a:spcBef>
                <a:spcPts val="0"/>
              </a:spcBef>
              <a:spcAft>
                <a:spcPts val="0"/>
              </a:spcAft>
              <a:buSzPts val="1400"/>
              <a:buNone/>
              <a:defRPr/>
            </a:lvl6pPr>
            <a:lvl7pPr lvl="6" rtl="0" algn="l">
              <a:spcBef>
                <a:spcPts val="0"/>
              </a:spcBef>
              <a:spcAft>
                <a:spcPts val="0"/>
              </a:spcAft>
              <a:buSzPts val="1400"/>
              <a:buNone/>
              <a:defRPr/>
            </a:lvl7pPr>
            <a:lvl8pPr lvl="7" rtl="0" algn="l">
              <a:spcBef>
                <a:spcPts val="0"/>
              </a:spcBef>
              <a:spcAft>
                <a:spcPts val="0"/>
              </a:spcAft>
              <a:buSzPts val="1400"/>
              <a:buNone/>
              <a:defRPr/>
            </a:lvl8pPr>
            <a:lvl9pPr lvl="8" rtl="0" algn="l">
              <a:spcBef>
                <a:spcPts val="0"/>
              </a:spcBef>
              <a:spcAft>
                <a:spcPts val="0"/>
              </a:spcAft>
              <a:buSzPts val="1400"/>
              <a:buNone/>
              <a:defRPr/>
            </a:lvl9pPr>
          </a:lstStyle>
          <a:p/>
        </p:txBody>
      </p:sp>
      <p:sp>
        <p:nvSpPr>
          <p:cNvPr id="76" name="Google Shape;76;gb6bf5a878d_0_173"/>
          <p:cNvSpPr txBox="1"/>
          <p:nvPr>
            <p:ph idx="12" type="sldNum"/>
          </p:nvPr>
        </p:nvSpPr>
        <p:spPr>
          <a:xfrm>
            <a:off x="6457950" y="6356350"/>
            <a:ext cx="2057400" cy="365100"/>
          </a:xfrm>
          <a:prstGeom prst="rect">
            <a:avLst/>
          </a:prstGeom>
          <a:noFill/>
          <a:ln>
            <a:noFill/>
          </a:ln>
        </p:spPr>
        <p:txBody>
          <a:bodyPr anchorCtr="0" anchor="ctr" bIns="45700" lIns="91425" spcFirstLastPara="1" rIns="91425" wrap="square" tIns="45700">
            <a:noAutofit/>
          </a:bodyPr>
          <a:lstStyle>
            <a:lvl1pPr indent="0" lvl="0" marL="0" rtl="0" algn="r">
              <a:spcBef>
                <a:spcPts val="0"/>
              </a:spcBef>
              <a:buNone/>
              <a:defRPr/>
            </a:lvl1pPr>
            <a:lvl2pPr indent="0" lvl="1" marL="0" rtl="0" algn="r">
              <a:spcBef>
                <a:spcPts val="0"/>
              </a:spcBef>
              <a:buNone/>
              <a:defRPr/>
            </a:lvl2pPr>
            <a:lvl3pPr indent="0" lvl="2" marL="0" rtl="0" algn="r">
              <a:spcBef>
                <a:spcPts val="0"/>
              </a:spcBef>
              <a:buNone/>
              <a:defRPr/>
            </a:lvl3pPr>
            <a:lvl4pPr indent="0" lvl="3" marL="0" rtl="0" algn="r">
              <a:spcBef>
                <a:spcPts val="0"/>
              </a:spcBef>
              <a:buNone/>
              <a:defRPr/>
            </a:lvl4pPr>
            <a:lvl5pPr indent="0" lvl="4" marL="0" rtl="0" algn="r">
              <a:spcBef>
                <a:spcPts val="0"/>
              </a:spcBef>
              <a:buNone/>
              <a:defRPr/>
            </a:lvl5pPr>
            <a:lvl6pPr indent="0" lvl="5" marL="0" rtl="0" algn="r">
              <a:spcBef>
                <a:spcPts val="0"/>
              </a:spcBef>
              <a:buNone/>
              <a:defRPr/>
            </a:lvl6pPr>
            <a:lvl7pPr indent="0" lvl="6" marL="0" rtl="0" algn="r">
              <a:spcBef>
                <a:spcPts val="0"/>
              </a:spcBef>
              <a:buNone/>
              <a:defRPr/>
            </a:lvl7pPr>
            <a:lvl8pPr indent="0" lvl="7" marL="0" rtl="0" algn="r">
              <a:spcBef>
                <a:spcPts val="0"/>
              </a:spcBef>
              <a:buNone/>
              <a:defRPr/>
            </a:lvl8pPr>
            <a:lvl9pPr indent="0" lvl="8" marL="0" rt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bg>
      <p:bgPr>
        <a:blipFill>
          <a:blip r:embed="rId2">
            <a:alphaModFix/>
          </a:blip>
          <a:stretch>
            <a:fillRect/>
          </a:stretch>
        </a:blipFill>
      </p:bgPr>
    </p:bg>
    <p:spTree>
      <p:nvGrpSpPr>
        <p:cNvPr id="15" name="Shape 15"/>
        <p:cNvGrpSpPr/>
        <p:nvPr/>
      </p:nvGrpSpPr>
      <p:grpSpPr>
        <a:xfrm>
          <a:off x="0" y="0"/>
          <a:ext cx="0" cy="0"/>
          <a:chOff x="0" y="0"/>
          <a:chExt cx="0" cy="0"/>
        </a:xfrm>
      </p:grpSpPr>
      <p:sp>
        <p:nvSpPr>
          <p:cNvPr id="16" name="Google Shape;16;p6"/>
          <p:cNvSpPr txBox="1"/>
          <p:nvPr>
            <p:ph type="title"/>
          </p:nvPr>
        </p:nvSpPr>
        <p:spPr>
          <a:xfrm>
            <a:off x="628650" y="365126"/>
            <a:ext cx="7886700" cy="128111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C376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6"/>
          <p:cNvSpPr txBox="1"/>
          <p:nvPr>
            <p:ph idx="1" type="body"/>
          </p:nvPr>
        </p:nvSpPr>
        <p:spPr>
          <a:xfrm>
            <a:off x="628650" y="1789113"/>
            <a:ext cx="7886700" cy="422433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6"/>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bg>
      <p:bgPr>
        <a:blipFill>
          <a:blip r:embed="rId2">
            <a:alphaModFix/>
          </a:blip>
          <a:stretch>
            <a:fillRect/>
          </a:stretch>
        </a:blipFill>
      </p:bgPr>
    </p:bg>
    <p:spTree>
      <p:nvGrpSpPr>
        <p:cNvPr id="19" name="Shape 19"/>
        <p:cNvGrpSpPr/>
        <p:nvPr/>
      </p:nvGrpSpPr>
      <p:grpSpPr>
        <a:xfrm>
          <a:off x="0" y="0"/>
          <a:ext cx="0" cy="0"/>
          <a:chOff x="0" y="0"/>
          <a:chExt cx="0" cy="0"/>
        </a:xfrm>
      </p:grpSpPr>
      <p:pic>
        <p:nvPicPr>
          <p:cNvPr id="20" name="Google Shape;20;p7"/>
          <p:cNvPicPr preferRelativeResize="0"/>
          <p:nvPr/>
        </p:nvPicPr>
        <p:blipFill rotWithShape="1">
          <a:blip r:embed="rId3">
            <a:alphaModFix/>
          </a:blip>
          <a:srcRect b="0" l="0" r="0" t="0"/>
          <a:stretch/>
        </p:blipFill>
        <p:spPr>
          <a:xfrm>
            <a:off x="3782986" y="3058269"/>
            <a:ext cx="4855545" cy="41961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blipFill>
          <a:blip r:embed="rId2">
            <a:alphaModFix/>
          </a:blip>
          <a:stretch>
            <a:fillRect/>
          </a:stretch>
        </a:blipFill>
      </p:bgPr>
    </p:bg>
    <p:spTree>
      <p:nvGrpSpPr>
        <p:cNvPr id="21" name="Shape 21"/>
        <p:cNvGrpSpPr/>
        <p:nvPr/>
      </p:nvGrpSpPr>
      <p:grpSpPr>
        <a:xfrm>
          <a:off x="0" y="0"/>
          <a:ext cx="0" cy="0"/>
          <a:chOff x="0" y="0"/>
          <a:chExt cx="0" cy="0"/>
        </a:xfrm>
      </p:grpSpPr>
      <p:sp>
        <p:nvSpPr>
          <p:cNvPr id="22" name="Google Shape;22;p8"/>
          <p:cNvSpPr txBox="1"/>
          <p:nvPr>
            <p:ph type="title"/>
          </p:nvPr>
        </p:nvSpPr>
        <p:spPr>
          <a:xfrm>
            <a:off x="623888" y="1333819"/>
            <a:ext cx="7886700" cy="261302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8"/>
          <p:cNvSpPr txBox="1"/>
          <p:nvPr>
            <p:ph idx="1" type="body"/>
          </p:nvPr>
        </p:nvSpPr>
        <p:spPr>
          <a:xfrm>
            <a:off x="623888" y="4066872"/>
            <a:ext cx="7886700" cy="20392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2400"/>
              <a:buNone/>
              <a:defRPr sz="2400">
                <a:solidFill>
                  <a:srgbClr val="1C3766"/>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4" name="Google Shape;24;p8"/>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Section Header">
  <p:cSld name="1_Section Header">
    <p:bg>
      <p:bgPr>
        <a:blipFill>
          <a:blip r:embed="rId2">
            <a:alphaModFix/>
          </a:blip>
          <a:stretch>
            <a:fillRect/>
          </a:stretch>
        </a:blipFill>
      </p:bgPr>
    </p:bg>
    <p:spTree>
      <p:nvGrpSpPr>
        <p:cNvPr id="25" name="Shape 25"/>
        <p:cNvGrpSpPr/>
        <p:nvPr/>
      </p:nvGrpSpPr>
      <p:grpSpPr>
        <a:xfrm>
          <a:off x="0" y="0"/>
          <a:ext cx="0" cy="0"/>
          <a:chOff x="0" y="0"/>
          <a:chExt cx="0" cy="0"/>
        </a:xfrm>
      </p:grpSpPr>
      <p:sp>
        <p:nvSpPr>
          <p:cNvPr id="26" name="Google Shape;26;p9"/>
          <p:cNvSpPr txBox="1"/>
          <p:nvPr>
            <p:ph type="title"/>
          </p:nvPr>
        </p:nvSpPr>
        <p:spPr>
          <a:xfrm>
            <a:off x="623888" y="1333819"/>
            <a:ext cx="7886700" cy="261302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1C3766"/>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9"/>
          <p:cNvSpPr txBox="1"/>
          <p:nvPr>
            <p:ph idx="1" type="body"/>
          </p:nvPr>
        </p:nvSpPr>
        <p:spPr>
          <a:xfrm>
            <a:off x="623888" y="4066872"/>
            <a:ext cx="7886700" cy="20392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1C3766"/>
              </a:buClr>
              <a:buSzPts val="2400"/>
              <a:buNone/>
              <a:defRPr sz="2400">
                <a:solidFill>
                  <a:srgbClr val="1C3766"/>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8" name="Google Shape;28;p9"/>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29" name="Shape 29"/>
        <p:cNvGrpSpPr/>
        <p:nvPr/>
      </p:nvGrpSpPr>
      <p:grpSpPr>
        <a:xfrm>
          <a:off x="0" y="0"/>
          <a:ext cx="0" cy="0"/>
          <a:chOff x="0" y="0"/>
          <a:chExt cx="0" cy="0"/>
        </a:xfrm>
      </p:grpSpPr>
      <p:sp>
        <p:nvSpPr>
          <p:cNvPr id="30" name="Google Shape;30;p10"/>
          <p:cNvSpPr txBox="1"/>
          <p:nvPr>
            <p:ph type="title"/>
          </p:nvPr>
        </p:nvSpPr>
        <p:spPr>
          <a:xfrm>
            <a:off x="628650" y="365126"/>
            <a:ext cx="7886700" cy="128111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C376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0"/>
          <p:cNvSpPr txBox="1"/>
          <p:nvPr>
            <p:ph idx="1" type="body"/>
          </p:nvPr>
        </p:nvSpPr>
        <p:spPr>
          <a:xfrm>
            <a:off x="628650" y="1789113"/>
            <a:ext cx="7886700" cy="422433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0"/>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bg>
      <p:bgPr>
        <a:blipFill>
          <a:blip r:embed="rId2">
            <a:alphaModFix/>
          </a:blip>
          <a:stretch>
            <a:fillRect/>
          </a:stretch>
        </a:blipFill>
      </p:bgPr>
    </p:bg>
    <p:spTree>
      <p:nvGrpSpPr>
        <p:cNvPr id="33" name="Shape 33"/>
        <p:cNvGrpSpPr/>
        <p:nvPr/>
      </p:nvGrpSpPr>
      <p:grpSpPr>
        <a:xfrm>
          <a:off x="0" y="0"/>
          <a:ext cx="0" cy="0"/>
          <a:chOff x="0" y="0"/>
          <a:chExt cx="0" cy="0"/>
        </a:xfrm>
      </p:grpSpPr>
      <p:sp>
        <p:nvSpPr>
          <p:cNvPr id="34" name="Google Shape;34;p11"/>
          <p:cNvSpPr txBox="1"/>
          <p:nvPr>
            <p:ph type="title"/>
          </p:nvPr>
        </p:nvSpPr>
        <p:spPr>
          <a:xfrm>
            <a:off x="628650" y="365126"/>
            <a:ext cx="7886700" cy="128111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C376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1"/>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1"/>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1"/>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38" name="Shape 38"/>
        <p:cNvGrpSpPr/>
        <p:nvPr/>
      </p:nvGrpSpPr>
      <p:grpSpPr>
        <a:xfrm>
          <a:off x="0" y="0"/>
          <a:ext cx="0" cy="0"/>
          <a:chOff x="0" y="0"/>
          <a:chExt cx="0" cy="0"/>
        </a:xfrm>
      </p:grpSpPr>
      <p:sp>
        <p:nvSpPr>
          <p:cNvPr id="39" name="Google Shape;39;p12"/>
          <p:cNvSpPr txBox="1"/>
          <p:nvPr>
            <p:ph type="title"/>
          </p:nvPr>
        </p:nvSpPr>
        <p:spPr>
          <a:xfrm>
            <a:off x="628650" y="365126"/>
            <a:ext cx="7886700" cy="128111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1C3766"/>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2"/>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12"/>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rgbClr val="1C3766"/>
              </a:buClr>
              <a:buSzPts val="1800"/>
              <a:buChar char="•"/>
              <a:defRPr/>
            </a:lvl1pPr>
            <a:lvl2pPr indent="-342900" lvl="1" marL="914400" algn="l">
              <a:lnSpc>
                <a:spcPct val="90000"/>
              </a:lnSpc>
              <a:spcBef>
                <a:spcPts val="500"/>
              </a:spcBef>
              <a:spcAft>
                <a:spcPts val="0"/>
              </a:spcAft>
              <a:buClr>
                <a:srgbClr val="1C3766"/>
              </a:buClr>
              <a:buSzPts val="1800"/>
              <a:buChar char="•"/>
              <a:defRPr/>
            </a:lvl2pPr>
            <a:lvl3pPr indent="-342900" lvl="2" marL="1371600" algn="l">
              <a:lnSpc>
                <a:spcPct val="90000"/>
              </a:lnSpc>
              <a:spcBef>
                <a:spcPts val="500"/>
              </a:spcBef>
              <a:spcAft>
                <a:spcPts val="0"/>
              </a:spcAft>
              <a:buClr>
                <a:srgbClr val="1C3766"/>
              </a:buClr>
              <a:buSzPts val="1800"/>
              <a:buChar char="•"/>
              <a:defRPr/>
            </a:lvl3pPr>
            <a:lvl4pPr indent="-342900" lvl="3" marL="1828800" algn="l">
              <a:lnSpc>
                <a:spcPct val="90000"/>
              </a:lnSpc>
              <a:spcBef>
                <a:spcPts val="500"/>
              </a:spcBef>
              <a:spcAft>
                <a:spcPts val="0"/>
              </a:spcAft>
              <a:buClr>
                <a:srgbClr val="1C3766"/>
              </a:buClr>
              <a:buSzPts val="1800"/>
              <a:buChar char="•"/>
              <a:defRPr/>
            </a:lvl4pPr>
            <a:lvl5pPr indent="-342900" lvl="4" marL="2286000" algn="l">
              <a:lnSpc>
                <a:spcPct val="90000"/>
              </a:lnSpc>
              <a:spcBef>
                <a:spcPts val="500"/>
              </a:spcBef>
              <a:spcAft>
                <a:spcPts val="0"/>
              </a:spcAft>
              <a:buClr>
                <a:srgbClr val="1C3766"/>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2"/>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blipFill>
          <a:blip r:embed="rId2">
            <a:alphaModFix/>
          </a:blip>
          <a:stretch>
            <a:fillRect/>
          </a:stretch>
        </a:blipFill>
      </p:bgPr>
    </p:bg>
    <p:spTree>
      <p:nvGrpSpPr>
        <p:cNvPr id="43" name="Shape 43"/>
        <p:cNvGrpSpPr/>
        <p:nvPr/>
      </p:nvGrpSpPr>
      <p:grpSpPr>
        <a:xfrm>
          <a:off x="0" y="0"/>
          <a:ext cx="0" cy="0"/>
          <a:chOff x="0" y="0"/>
          <a:chExt cx="0" cy="0"/>
        </a:xfrm>
      </p:grpSpPr>
      <p:sp>
        <p:nvSpPr>
          <p:cNvPr id="44" name="Google Shape;44;p13"/>
          <p:cNvSpPr txBox="1"/>
          <p:nvPr>
            <p:ph type="title"/>
          </p:nvPr>
        </p:nvSpPr>
        <p:spPr>
          <a:xfrm>
            <a:off x="628650" y="477078"/>
            <a:ext cx="7886700" cy="112312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rgbClr val="1C3766"/>
              </a:buClr>
              <a:buSzPts val="3600"/>
              <a:buFont typeface="Arial"/>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3"/>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theme" Target="../theme/theme1.xml"/><Relationship Id="rId16" Type="http://schemas.openxmlformats.org/officeDocument/2006/relationships/slideLayout" Target="../slideLayouts/slideLayout15.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4"/>
          <p:cNvSpPr txBox="1"/>
          <p:nvPr>
            <p:ph type="title"/>
          </p:nvPr>
        </p:nvSpPr>
        <p:spPr>
          <a:xfrm>
            <a:off x="628650" y="365126"/>
            <a:ext cx="7886700" cy="1281111"/>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1C3766"/>
              </a:buClr>
              <a:buSzPts val="4200"/>
              <a:buFont typeface="Arial"/>
              <a:buNone/>
              <a:defRPr b="1" i="0" sz="4200" u="none" cap="none" strike="noStrike">
                <a:solidFill>
                  <a:srgbClr val="1C3766"/>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4"/>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rgbClr val="1C3766"/>
              </a:buClr>
              <a:buSzPts val="2800"/>
              <a:buFont typeface="Arial"/>
              <a:buChar char="•"/>
              <a:defRPr b="0" i="0" sz="2800" u="none" cap="none" strike="noStrike">
                <a:solidFill>
                  <a:srgbClr val="1C3766"/>
                </a:solidFill>
                <a:latin typeface="Arial"/>
                <a:ea typeface="Arial"/>
                <a:cs typeface="Arial"/>
                <a:sym typeface="Arial"/>
              </a:defRPr>
            </a:lvl1pPr>
            <a:lvl2pPr indent="-381000" lvl="1" marL="914400" marR="0" rtl="0" algn="l">
              <a:lnSpc>
                <a:spcPct val="90000"/>
              </a:lnSpc>
              <a:spcBef>
                <a:spcPts val="500"/>
              </a:spcBef>
              <a:spcAft>
                <a:spcPts val="0"/>
              </a:spcAft>
              <a:buClr>
                <a:srgbClr val="1C3766"/>
              </a:buClr>
              <a:buSzPts val="2400"/>
              <a:buFont typeface="Arial"/>
              <a:buChar char="•"/>
              <a:defRPr b="0" i="0" sz="2400" u="none" cap="none" strike="noStrike">
                <a:solidFill>
                  <a:srgbClr val="1C3766"/>
                </a:solidFill>
                <a:latin typeface="Arial"/>
                <a:ea typeface="Arial"/>
                <a:cs typeface="Arial"/>
                <a:sym typeface="Arial"/>
              </a:defRPr>
            </a:lvl2pPr>
            <a:lvl3pPr indent="-355600" lvl="2" marL="1371600" marR="0" rtl="0" algn="l">
              <a:lnSpc>
                <a:spcPct val="90000"/>
              </a:lnSpc>
              <a:spcBef>
                <a:spcPts val="500"/>
              </a:spcBef>
              <a:spcAft>
                <a:spcPts val="0"/>
              </a:spcAft>
              <a:buClr>
                <a:srgbClr val="1C3766"/>
              </a:buClr>
              <a:buSzPts val="2000"/>
              <a:buFont typeface="Arial"/>
              <a:buChar char="•"/>
              <a:defRPr b="0" i="0" sz="2000" u="none" cap="none" strike="noStrike">
                <a:solidFill>
                  <a:srgbClr val="1C3766"/>
                </a:solidFill>
                <a:latin typeface="Arial"/>
                <a:ea typeface="Arial"/>
                <a:cs typeface="Arial"/>
                <a:sym typeface="Arial"/>
              </a:defRPr>
            </a:lvl3pPr>
            <a:lvl4pPr indent="-342900" lvl="3" marL="1828800" marR="0" rtl="0" algn="l">
              <a:lnSpc>
                <a:spcPct val="90000"/>
              </a:lnSpc>
              <a:spcBef>
                <a:spcPts val="500"/>
              </a:spcBef>
              <a:spcAft>
                <a:spcPts val="0"/>
              </a:spcAft>
              <a:buClr>
                <a:srgbClr val="1C3766"/>
              </a:buClr>
              <a:buSzPts val="1800"/>
              <a:buFont typeface="Arial"/>
              <a:buChar char="•"/>
              <a:defRPr b="0" i="0" sz="1800" u="none" cap="none" strike="noStrike">
                <a:solidFill>
                  <a:srgbClr val="1C3766"/>
                </a:solidFill>
                <a:latin typeface="Arial"/>
                <a:ea typeface="Arial"/>
                <a:cs typeface="Arial"/>
                <a:sym typeface="Arial"/>
              </a:defRPr>
            </a:lvl4pPr>
            <a:lvl5pPr indent="-342900" lvl="4" marL="2286000" marR="0" rtl="0" algn="l">
              <a:lnSpc>
                <a:spcPct val="90000"/>
              </a:lnSpc>
              <a:spcBef>
                <a:spcPts val="500"/>
              </a:spcBef>
              <a:spcAft>
                <a:spcPts val="0"/>
              </a:spcAft>
              <a:buClr>
                <a:srgbClr val="1C3766"/>
              </a:buClr>
              <a:buSzPts val="1800"/>
              <a:buFont typeface="Arial"/>
              <a:buChar char="•"/>
              <a:defRPr b="0" i="0" sz="1800" u="none" cap="none" strike="noStrike">
                <a:solidFill>
                  <a:srgbClr val="1C3766"/>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2" name="Google Shape;12;p4"/>
          <p:cNvSpPr txBox="1"/>
          <p:nvPr>
            <p:ph idx="12" type="sldNum"/>
          </p:nvPr>
        </p:nvSpPr>
        <p:spPr>
          <a:xfrm>
            <a:off x="7323847" y="6410960"/>
            <a:ext cx="1727697" cy="28448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hyperlink" Target="mailto:matthew.martinez@dpi.nc.gov" TargetMode="External"/><Relationship Id="rId4" Type="http://schemas.openxmlformats.org/officeDocument/2006/relationships/hyperlink" Target="mailto:Crystal.partick@dpi.nc.go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mailto:antwan.campbell@dpi.nc.gov"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mailto:thomas.page@dpi.nc.gov"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s://files.nc.gov/governor/documents/files/Helen-Keller-Deafblind-Awareness-Month.pdf" TargetMode="External"/><Relationship Id="rId4" Type="http://schemas.openxmlformats.org/officeDocument/2006/relationships/hyperlink" Target="https://content.govdelivery.com/attachments/NCSBE/2021/06/02/file_attachments/1842784/2021%20DeafBlind%20Awareness%20Month%20event%20listing.pdf" TargetMode="External"/><Relationship Id="rId5" Type="http://schemas.openxmlformats.org/officeDocument/2006/relationships/hyperlink" Target="https://sites.google.com/dpi.nc.gov/deafhardofhearingprofessionals/deafblind-resources" TargetMode="External"/><Relationship Id="rId6" Type="http://schemas.openxmlformats.org/officeDocument/2006/relationships/hyperlink" Target="https://ncdpi.az1.qualtrics.com/jfe/form/SV_4Z45fXzDUrDagmO"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hyperlink" Target="http://apps.schools.nc.gov/ords/f?p=145:15:::NO:::" TargetMode="External"/><Relationship Id="rId4" Type="http://schemas.openxmlformats.org/officeDocument/2006/relationships/hyperlink" Target="http://apps.schools.nc.gov/ords/f?p=145:15:::NO:::"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 Id="rId3"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1.xml"/><Relationship Id="rId3"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2.xml"/><Relationship Id="rId3" Type="http://schemas.openxmlformats.org/officeDocument/2006/relationships/image" Target="../media/image13.png"/><Relationship Id="rId4" Type="http://schemas.openxmlformats.org/officeDocument/2006/relationships/image" Target="../media/image1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3.xml"/><Relationship Id="rId3" Type="http://schemas.openxmlformats.org/officeDocument/2006/relationships/image" Target="../media/image11.png"/><Relationship Id="rId4" Type="http://schemas.openxmlformats.org/officeDocument/2006/relationships/image" Target="../media/image8.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4.xml"/><Relationship Id="rId3"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mailto:Beverly.Colwell@dpi.nc.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hyperlink" Target="https://www2.ed.gov/policy/speced/guid/idea/memosdcltrs/13-004807r-wi-tymeson-apefinal-7-31-13.pdf" TargetMode="External"/><Relationship Id="rId4" Type="http://schemas.openxmlformats.org/officeDocument/2006/relationships/hyperlink" Target="mailto:sally.jones@dpi.nc.go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
          <p:cNvSpPr txBox="1"/>
          <p:nvPr>
            <p:ph type="title"/>
          </p:nvPr>
        </p:nvSpPr>
        <p:spPr>
          <a:xfrm>
            <a:off x="799925" y="1140300"/>
            <a:ext cx="7811100" cy="4830300"/>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chemeClr val="lt1"/>
              </a:buClr>
              <a:buSzPts val="4000"/>
              <a:buFont typeface="Arial"/>
              <a:buNone/>
            </a:pPr>
            <a:r>
              <a:rPr lang="en-US"/>
              <a:t>EC Director and Coordinator</a:t>
            </a:r>
            <a:endParaRPr/>
          </a:p>
          <a:p>
            <a:pPr indent="0" lvl="0" marL="0" rtl="0" algn="r">
              <a:lnSpc>
                <a:spcPct val="90000"/>
              </a:lnSpc>
              <a:spcBef>
                <a:spcPts val="0"/>
              </a:spcBef>
              <a:spcAft>
                <a:spcPts val="0"/>
              </a:spcAft>
              <a:buClr>
                <a:schemeClr val="lt1"/>
              </a:buClr>
              <a:buSzPts val="4000"/>
              <a:buFont typeface="Arial"/>
              <a:buNone/>
            </a:pPr>
            <a:r>
              <a:rPr lang="en-US"/>
              <a:t>June Webinar</a:t>
            </a:r>
            <a:endParaRPr/>
          </a:p>
          <a:p>
            <a:pPr indent="0" lvl="0" marL="0" rtl="0" algn="r">
              <a:lnSpc>
                <a:spcPct val="90000"/>
              </a:lnSpc>
              <a:spcBef>
                <a:spcPts val="0"/>
              </a:spcBef>
              <a:spcAft>
                <a:spcPts val="0"/>
              </a:spcAft>
              <a:buClr>
                <a:schemeClr val="lt1"/>
              </a:buClr>
              <a:buSzPts val="4000"/>
              <a:buFont typeface="Arial"/>
              <a:buNone/>
            </a:pPr>
            <a:r>
              <a:t/>
            </a:r>
            <a:endParaRPr b="0" sz="3366"/>
          </a:p>
          <a:p>
            <a:pPr indent="0" lvl="0" marL="0" rtl="0" algn="r">
              <a:lnSpc>
                <a:spcPct val="90000"/>
              </a:lnSpc>
              <a:spcBef>
                <a:spcPts val="0"/>
              </a:spcBef>
              <a:spcAft>
                <a:spcPts val="0"/>
              </a:spcAft>
              <a:buClr>
                <a:schemeClr val="lt1"/>
              </a:buClr>
              <a:buSzPts val="4000"/>
              <a:buFont typeface="Arial"/>
              <a:buNone/>
            </a:pPr>
            <a:r>
              <a:t/>
            </a:r>
            <a:endParaRPr b="0" sz="3366"/>
          </a:p>
          <a:p>
            <a:pPr indent="0" lvl="0" marL="0" rtl="0" algn="r">
              <a:lnSpc>
                <a:spcPct val="90000"/>
              </a:lnSpc>
              <a:spcBef>
                <a:spcPts val="0"/>
              </a:spcBef>
              <a:spcAft>
                <a:spcPts val="0"/>
              </a:spcAft>
              <a:buClr>
                <a:schemeClr val="lt1"/>
              </a:buClr>
              <a:buSzPts val="4000"/>
              <a:buFont typeface="Arial"/>
              <a:buNone/>
            </a:pPr>
            <a:r>
              <a:rPr b="0" lang="en-US" sz="2566"/>
              <a:t>June 8</a:t>
            </a:r>
            <a:r>
              <a:rPr b="0" lang="en-US" sz="2566"/>
              <a:t>, 2021</a:t>
            </a:r>
            <a:endParaRPr b="0" sz="2566"/>
          </a:p>
          <a:p>
            <a:pPr indent="0" lvl="0" marL="0" rtl="0" algn="ctr">
              <a:lnSpc>
                <a:spcPct val="90000"/>
              </a:lnSpc>
              <a:spcBef>
                <a:spcPts val="0"/>
              </a:spcBef>
              <a:spcAft>
                <a:spcPts val="0"/>
              </a:spcAft>
              <a:buClr>
                <a:schemeClr val="lt1"/>
              </a:buClr>
              <a:buSzPts val="4000"/>
              <a:buFont typeface="Arial"/>
              <a:buNone/>
            </a:pPr>
            <a:r>
              <a:t/>
            </a:r>
            <a:endParaRPr b="0" sz="2566"/>
          </a:p>
          <a:p>
            <a:pPr indent="0" lvl="0" marL="0" rtl="0" algn="r">
              <a:lnSpc>
                <a:spcPct val="90000"/>
              </a:lnSpc>
              <a:spcBef>
                <a:spcPts val="0"/>
              </a:spcBef>
              <a:spcAft>
                <a:spcPts val="0"/>
              </a:spcAft>
              <a:buClr>
                <a:schemeClr val="lt1"/>
              </a:buClr>
              <a:buSzPts val="4000"/>
              <a:buFont typeface="Arial"/>
              <a:buNone/>
            </a:pPr>
            <a:r>
              <a:t/>
            </a:r>
            <a:endParaRPr/>
          </a:p>
          <a:p>
            <a:pPr indent="0" lvl="0" marL="0" rtl="0" algn="r">
              <a:lnSpc>
                <a:spcPct val="90000"/>
              </a:lnSpc>
              <a:spcBef>
                <a:spcPts val="0"/>
              </a:spcBef>
              <a:spcAft>
                <a:spcPts val="0"/>
              </a:spcAft>
              <a:buClr>
                <a:schemeClr val="lt1"/>
              </a:buClr>
              <a:buSzPts val="4000"/>
              <a:buFont typeface="Arial"/>
              <a:buNone/>
            </a:pPr>
            <a:br>
              <a:rPr lang="en-US"/>
            </a:br>
            <a:r>
              <a:rPr lang="en-US"/>
              <a:t> </a:t>
            </a:r>
            <a:br>
              <a:rPr lang="en-US"/>
            </a:br>
            <a:endParaRPr sz="2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gb6bf5a878d_0_31"/>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Updates</a:t>
            </a:r>
            <a:endParaRPr/>
          </a:p>
        </p:txBody>
      </p:sp>
      <p:sp>
        <p:nvSpPr>
          <p:cNvPr id="143" name="Google Shape;143;gb6bf5a878d_0_31"/>
          <p:cNvSpPr txBox="1"/>
          <p:nvPr>
            <p:ph idx="4294967295" type="body"/>
          </p:nvPr>
        </p:nvSpPr>
        <p:spPr>
          <a:xfrm>
            <a:off x="336176" y="1524000"/>
            <a:ext cx="8179200" cy="4653000"/>
          </a:xfrm>
          <a:prstGeom prst="rect">
            <a:avLst/>
          </a:prstGeom>
          <a:noFill/>
          <a:ln>
            <a:noFill/>
          </a:ln>
        </p:spPr>
        <p:txBody>
          <a:bodyPr anchorCtr="0" anchor="t" bIns="45700" lIns="91425" spcFirstLastPara="1" rIns="91425" wrap="square" tIns="45700">
            <a:normAutofit fontScale="70000" lnSpcReduction="20000"/>
          </a:bodyPr>
          <a:lstStyle/>
          <a:p>
            <a:pPr indent="-188595" lvl="0" marL="228600" rtl="0" algn="l">
              <a:lnSpc>
                <a:spcPct val="90000"/>
              </a:lnSpc>
              <a:spcBef>
                <a:spcPts val="0"/>
              </a:spcBef>
              <a:spcAft>
                <a:spcPts val="0"/>
              </a:spcAft>
              <a:buClr>
                <a:schemeClr val="dk1"/>
              </a:buClr>
              <a:buSzPct val="100000"/>
              <a:buChar char="•"/>
            </a:pPr>
            <a:r>
              <a:rPr lang="en-US"/>
              <a:t>The NCDPI Assistive Technology Team is pleased to offer the 2nd Annual Assistive Technology (AT) Virtual Expo on August 3 from 9:00 to 4:30 </a:t>
            </a:r>
            <a:endParaRPr/>
          </a:p>
          <a:p>
            <a:pPr indent="0" lvl="0" marL="0" rtl="0" algn="l">
              <a:lnSpc>
                <a:spcPct val="90000"/>
              </a:lnSpc>
              <a:spcBef>
                <a:spcPts val="1000"/>
              </a:spcBef>
              <a:spcAft>
                <a:spcPts val="0"/>
              </a:spcAft>
              <a:buClr>
                <a:schemeClr val="dk1"/>
              </a:buClr>
              <a:buSzPct val="100000"/>
              <a:buNone/>
            </a:pPr>
            <a:r>
              <a:t/>
            </a:r>
            <a:endParaRPr/>
          </a:p>
          <a:p>
            <a:pPr indent="-188595" lvl="0" marL="228600" rtl="0" algn="l">
              <a:lnSpc>
                <a:spcPct val="90000"/>
              </a:lnSpc>
              <a:spcBef>
                <a:spcPts val="1000"/>
              </a:spcBef>
              <a:spcAft>
                <a:spcPts val="0"/>
              </a:spcAft>
              <a:buClr>
                <a:schemeClr val="dk1"/>
              </a:buClr>
              <a:buSzPct val="100000"/>
              <a:buChar char="•"/>
            </a:pPr>
            <a:r>
              <a:rPr lang="en-US"/>
              <a:t>The Expo will offer 20 professional learning sessions, each an hour in length, ten (10) networking sessions, and a keynote speaker. </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lang="en-US"/>
              <a:t>The NCDPI AT Team is still seeking Expo Proposals</a:t>
            </a:r>
            <a:endParaRPr/>
          </a:p>
          <a:p>
            <a:pPr indent="0" lvl="0" marL="0" rtl="0" algn="l">
              <a:lnSpc>
                <a:spcPct val="90000"/>
              </a:lnSpc>
              <a:spcBef>
                <a:spcPts val="1000"/>
              </a:spcBef>
              <a:spcAft>
                <a:spcPts val="0"/>
              </a:spcAft>
              <a:buClr>
                <a:schemeClr val="dk1"/>
              </a:buClr>
              <a:buSzPct val="100000"/>
              <a:buNone/>
            </a:pPr>
            <a:r>
              <a:t/>
            </a:r>
            <a:endParaRPr/>
          </a:p>
          <a:p>
            <a:pPr indent="0" lvl="0" marL="0" rtl="0" algn="l">
              <a:lnSpc>
                <a:spcPct val="90000"/>
              </a:lnSpc>
              <a:spcBef>
                <a:spcPts val="1000"/>
              </a:spcBef>
              <a:spcAft>
                <a:spcPts val="0"/>
              </a:spcAft>
              <a:buClr>
                <a:schemeClr val="dk1"/>
              </a:buClr>
              <a:buSzPct val="100000"/>
              <a:buNone/>
            </a:pPr>
            <a:r>
              <a:rPr lang="en-US"/>
              <a:t>For registration information please see the ECD weekly message on 5.26.21</a:t>
            </a:r>
            <a:endParaRPr/>
          </a:p>
          <a:p>
            <a:pPr indent="0" lvl="0" marL="0" rtl="0" algn="l">
              <a:lnSpc>
                <a:spcPct val="90000"/>
              </a:lnSpc>
              <a:spcBef>
                <a:spcPts val="1000"/>
              </a:spcBef>
              <a:spcAft>
                <a:spcPts val="0"/>
              </a:spcAft>
              <a:buClr>
                <a:schemeClr val="dk1"/>
              </a:buClr>
              <a:buSzPct val="100000"/>
              <a:buNone/>
            </a:pPr>
            <a:r>
              <a:t/>
            </a:r>
            <a:endParaRPr/>
          </a:p>
          <a:p>
            <a:pPr indent="-188595" lvl="0" marL="228600" rtl="0" algn="l">
              <a:lnSpc>
                <a:spcPct val="90000"/>
              </a:lnSpc>
              <a:spcBef>
                <a:spcPts val="1000"/>
              </a:spcBef>
              <a:spcAft>
                <a:spcPts val="0"/>
              </a:spcAft>
              <a:buClr>
                <a:schemeClr val="dk1"/>
              </a:buClr>
              <a:buSzPct val="100000"/>
              <a:buChar char="•"/>
            </a:pPr>
            <a:r>
              <a:rPr lang="en-US"/>
              <a:t>Contact Matthew Martinez </a:t>
            </a:r>
            <a:r>
              <a:rPr lang="en-US" u="sng">
                <a:solidFill>
                  <a:schemeClr val="hlink"/>
                </a:solidFill>
                <a:hlinkClick r:id="rId3"/>
              </a:rPr>
              <a:t>matthew.martinez@dpi.nc.gov</a:t>
            </a:r>
            <a:r>
              <a:rPr lang="en-US"/>
              <a:t> or Crystal Patrick </a:t>
            </a:r>
            <a:r>
              <a:rPr lang="en-US" u="sng">
                <a:solidFill>
                  <a:schemeClr val="hlink"/>
                </a:solidFill>
                <a:hlinkClick r:id="rId4"/>
              </a:rPr>
              <a:t>Crystal.patrick@dpi.nc.gov</a:t>
            </a:r>
            <a:r>
              <a:rPr lang="en-US"/>
              <a:t> for questions. </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gdf10f5a499_5_36"/>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Interpreter Policy</a:t>
            </a:r>
            <a:endParaRPr/>
          </a:p>
        </p:txBody>
      </p:sp>
      <p:sp>
        <p:nvSpPr>
          <p:cNvPr id="150" name="Google Shape;150;gdf10f5a499_5_36"/>
          <p:cNvSpPr txBox="1"/>
          <p:nvPr>
            <p:ph idx="1" type="body"/>
          </p:nvPr>
        </p:nvSpPr>
        <p:spPr>
          <a:xfrm>
            <a:off x="628650" y="1789113"/>
            <a:ext cx="7886700" cy="4224300"/>
          </a:xfrm>
          <a:prstGeom prst="rect">
            <a:avLst/>
          </a:prstGeom>
        </p:spPr>
        <p:txBody>
          <a:bodyPr anchorCtr="0" anchor="t" bIns="45700" lIns="91425" spcFirstLastPara="1" rIns="91425" wrap="square" tIns="45700">
            <a:normAutofit/>
          </a:bodyPr>
          <a:lstStyle/>
          <a:p>
            <a:pPr indent="0" lvl="0" marL="0" rtl="0" algn="ctr">
              <a:spcBef>
                <a:spcPts val="1000"/>
              </a:spcBef>
              <a:spcAft>
                <a:spcPts val="0"/>
              </a:spcAft>
              <a:buNone/>
            </a:pPr>
            <a:r>
              <a:t/>
            </a:r>
            <a:endParaRPr/>
          </a:p>
          <a:p>
            <a:pPr indent="0" lvl="0" marL="0" rtl="0" algn="ctr">
              <a:spcBef>
                <a:spcPts val="1000"/>
              </a:spcBef>
              <a:spcAft>
                <a:spcPts val="0"/>
              </a:spcAft>
              <a:buNone/>
            </a:pPr>
            <a:r>
              <a:t/>
            </a:r>
            <a:endParaRPr/>
          </a:p>
          <a:p>
            <a:pPr indent="0" lvl="0" marL="0" rtl="0" algn="ctr">
              <a:spcBef>
                <a:spcPts val="1000"/>
              </a:spcBef>
              <a:spcAft>
                <a:spcPts val="0"/>
              </a:spcAft>
              <a:buClr>
                <a:schemeClr val="dk1"/>
              </a:buClr>
              <a:buSzPts val="1100"/>
              <a:buFont typeface="Arial"/>
              <a:buNone/>
            </a:pPr>
            <a:r>
              <a:rPr lang="en-US"/>
              <a:t>SBE approved the EC Division proposal related to educational interpreters and transliterators and is effective July 1, 2021.</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gdf10f5a499_5_12"/>
          <p:cNvSpPr txBox="1"/>
          <p:nvPr>
            <p:ph type="title"/>
          </p:nvPr>
        </p:nvSpPr>
        <p:spPr>
          <a:xfrm>
            <a:off x="228475" y="75351"/>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Interpreter Policy</a:t>
            </a:r>
            <a:endParaRPr/>
          </a:p>
        </p:txBody>
      </p:sp>
      <p:sp>
        <p:nvSpPr>
          <p:cNvPr id="157" name="Google Shape;157;gdf10f5a499_5_12"/>
          <p:cNvSpPr txBox="1"/>
          <p:nvPr>
            <p:ph idx="1" type="body"/>
          </p:nvPr>
        </p:nvSpPr>
        <p:spPr>
          <a:xfrm>
            <a:off x="243000" y="1236075"/>
            <a:ext cx="8658000" cy="4812900"/>
          </a:xfrm>
          <a:prstGeom prst="rect">
            <a:avLst/>
          </a:prstGeom>
        </p:spPr>
        <p:txBody>
          <a:bodyPr anchorCtr="0" anchor="t" bIns="45700" lIns="91425" spcFirstLastPara="1" rIns="91425" wrap="square" tIns="45700">
            <a:normAutofit fontScale="85000" lnSpcReduction="10000"/>
          </a:bodyPr>
          <a:lstStyle/>
          <a:p>
            <a:pPr indent="0" lvl="0" marL="0" rtl="0" algn="l">
              <a:lnSpc>
                <a:spcPct val="115000"/>
              </a:lnSpc>
              <a:spcBef>
                <a:spcPts val="1000"/>
              </a:spcBef>
              <a:spcAft>
                <a:spcPts val="0"/>
              </a:spcAft>
              <a:buNone/>
            </a:pPr>
            <a:r>
              <a:rPr lang="en-US"/>
              <a:t>Beginning July 1, 2021 for </a:t>
            </a:r>
            <a:r>
              <a:rPr b="1" lang="en-US"/>
              <a:t>NEWLY HIRED and/or  CONTRACTED </a:t>
            </a:r>
            <a:r>
              <a:rPr lang="en-US"/>
              <a:t>educational interpreters and transliterators:</a:t>
            </a:r>
            <a:endParaRPr/>
          </a:p>
          <a:p>
            <a:pPr indent="-325755" lvl="0" marL="457200" rtl="0" algn="l">
              <a:lnSpc>
                <a:spcPct val="115000"/>
              </a:lnSpc>
              <a:spcBef>
                <a:spcPts val="1000"/>
              </a:spcBef>
              <a:spcAft>
                <a:spcPts val="0"/>
              </a:spcAft>
              <a:buSzPct val="64285"/>
              <a:buChar char="•"/>
            </a:pPr>
            <a:r>
              <a:rPr lang="en-US"/>
              <a:t>Increase in minimum score requirement on the Educational Interpreter Performance Assessment (EIPA)</a:t>
            </a:r>
            <a:endParaRPr/>
          </a:p>
          <a:p>
            <a:pPr indent="-325755" lvl="1" marL="914400" rtl="0" algn="l">
              <a:lnSpc>
                <a:spcPct val="115000"/>
              </a:lnSpc>
              <a:spcBef>
                <a:spcPts val="0"/>
              </a:spcBef>
              <a:spcAft>
                <a:spcPts val="0"/>
              </a:spcAft>
              <a:buSzPct val="75000"/>
              <a:buChar char="•"/>
            </a:pPr>
            <a:r>
              <a:rPr lang="en-US"/>
              <a:t>3.3 entry level requirement with three years to reach new minimum of 3.5 </a:t>
            </a:r>
            <a:endParaRPr/>
          </a:p>
          <a:p>
            <a:pPr indent="0" lvl="0" marL="914400" rtl="0" algn="l">
              <a:lnSpc>
                <a:spcPct val="115000"/>
              </a:lnSpc>
              <a:spcBef>
                <a:spcPts val="1000"/>
              </a:spcBef>
              <a:spcAft>
                <a:spcPts val="0"/>
              </a:spcAft>
              <a:buNone/>
            </a:pPr>
            <a:r>
              <a:t/>
            </a:r>
            <a:endParaRPr/>
          </a:p>
          <a:p>
            <a:pPr indent="-325755" lvl="1" marL="914400" rtl="0" algn="l">
              <a:lnSpc>
                <a:spcPct val="115000"/>
              </a:lnSpc>
              <a:spcBef>
                <a:spcPts val="500"/>
              </a:spcBef>
              <a:spcAft>
                <a:spcPts val="0"/>
              </a:spcAft>
              <a:buSzPct val="75000"/>
              <a:buChar char="•"/>
            </a:pPr>
            <a:r>
              <a:rPr lang="en-US"/>
              <a:t>Increase in required annual PD from 15 to 20 hours</a:t>
            </a:r>
            <a:endParaRPr/>
          </a:p>
          <a:p>
            <a:pPr indent="-325755" lvl="2" marL="1371600" rtl="0" algn="l">
              <a:lnSpc>
                <a:spcPct val="115000"/>
              </a:lnSpc>
              <a:spcBef>
                <a:spcPts val="0"/>
              </a:spcBef>
              <a:spcAft>
                <a:spcPts val="0"/>
              </a:spcAft>
              <a:buSzPct val="90000"/>
              <a:buChar char="•"/>
            </a:pPr>
            <a:r>
              <a:rPr lang="en-US"/>
              <a:t>2020-21 school year report 15 hours</a:t>
            </a:r>
            <a:endParaRPr/>
          </a:p>
          <a:p>
            <a:pPr indent="-325755" lvl="2" marL="1371600" rtl="0" algn="l">
              <a:lnSpc>
                <a:spcPct val="115000"/>
              </a:lnSpc>
              <a:spcBef>
                <a:spcPts val="0"/>
              </a:spcBef>
              <a:spcAft>
                <a:spcPts val="0"/>
              </a:spcAft>
              <a:buSzPct val="90000"/>
              <a:buChar char="•"/>
            </a:pPr>
            <a:r>
              <a:rPr lang="en-US"/>
              <a:t>2021-22 school year starts reporting for 20 hours</a:t>
            </a:r>
            <a:endParaRPr/>
          </a:p>
          <a:p>
            <a:pPr indent="0" lvl="0" marL="914400" rtl="0" algn="l">
              <a:lnSpc>
                <a:spcPct val="115000"/>
              </a:lnSpc>
              <a:spcBef>
                <a:spcPts val="1000"/>
              </a:spcBef>
              <a:spcAft>
                <a:spcPts val="0"/>
              </a:spcAft>
              <a:buNone/>
            </a:pPr>
            <a:r>
              <a:t/>
            </a:r>
            <a:endParaRPr/>
          </a:p>
          <a:p>
            <a:pPr indent="-325755" lvl="1" marL="914400" rtl="0" algn="l">
              <a:lnSpc>
                <a:spcPct val="115000"/>
              </a:lnSpc>
              <a:spcBef>
                <a:spcPts val="500"/>
              </a:spcBef>
              <a:spcAft>
                <a:spcPts val="0"/>
              </a:spcAft>
              <a:buSzPct val="75000"/>
              <a:buChar char="•"/>
            </a:pPr>
            <a:r>
              <a:rPr lang="en-US"/>
              <a:t>Updated class specifications for educational interpreters</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df10f5a499_5_30"/>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Interpreter Policy</a:t>
            </a:r>
            <a:endParaRPr/>
          </a:p>
        </p:txBody>
      </p:sp>
      <p:sp>
        <p:nvSpPr>
          <p:cNvPr id="164" name="Google Shape;164;gdf10f5a499_5_30"/>
          <p:cNvSpPr txBox="1"/>
          <p:nvPr>
            <p:ph idx="1" type="body"/>
          </p:nvPr>
        </p:nvSpPr>
        <p:spPr>
          <a:xfrm>
            <a:off x="284750" y="1789125"/>
            <a:ext cx="8531100" cy="4224300"/>
          </a:xfrm>
          <a:prstGeom prst="rect">
            <a:avLst/>
          </a:prstGeom>
        </p:spPr>
        <p:txBody>
          <a:bodyPr anchorCtr="0" anchor="t" bIns="45700" lIns="91425" spcFirstLastPara="1" rIns="91425" wrap="square" tIns="45700">
            <a:normAutofit fontScale="47500" lnSpcReduction="20000"/>
          </a:bodyPr>
          <a:lstStyle/>
          <a:p>
            <a:pPr indent="0" lvl="0" marL="0" rtl="0" algn="l">
              <a:lnSpc>
                <a:spcPct val="115000"/>
              </a:lnSpc>
              <a:spcBef>
                <a:spcPts val="1000"/>
              </a:spcBef>
              <a:spcAft>
                <a:spcPts val="0"/>
              </a:spcAft>
              <a:buNone/>
            </a:pPr>
            <a:r>
              <a:rPr lang="en-US" sz="4300"/>
              <a:t>Beginning July 1, 2021 for interpreters </a:t>
            </a:r>
            <a:r>
              <a:rPr b="1" lang="en-US" sz="4300" u="sng"/>
              <a:t>currently employed and/or contracted</a:t>
            </a:r>
            <a:r>
              <a:rPr lang="en-US" sz="4300"/>
              <a:t>:</a:t>
            </a:r>
            <a:endParaRPr sz="4300"/>
          </a:p>
          <a:p>
            <a:pPr indent="-358298" lvl="0" marL="457200" rtl="0" algn="l">
              <a:lnSpc>
                <a:spcPct val="115000"/>
              </a:lnSpc>
              <a:spcBef>
                <a:spcPts val="1000"/>
              </a:spcBef>
              <a:spcAft>
                <a:spcPts val="0"/>
              </a:spcAft>
              <a:buSzPct val="100000"/>
              <a:buChar char="•"/>
            </a:pPr>
            <a:r>
              <a:rPr lang="en-US" sz="4300"/>
              <a:t>Current EIPA score of 3.0-3.2 will have three years to reach a 3.3 and another three years to reach the new minimum of 3.5</a:t>
            </a:r>
            <a:endParaRPr sz="4300"/>
          </a:p>
          <a:p>
            <a:pPr indent="0" lvl="0" marL="457200" rtl="0" algn="l">
              <a:lnSpc>
                <a:spcPct val="115000"/>
              </a:lnSpc>
              <a:spcBef>
                <a:spcPts val="1000"/>
              </a:spcBef>
              <a:spcAft>
                <a:spcPts val="0"/>
              </a:spcAft>
              <a:buNone/>
            </a:pPr>
            <a:r>
              <a:t/>
            </a:r>
            <a:endParaRPr sz="4300"/>
          </a:p>
          <a:p>
            <a:pPr indent="-358298" lvl="0" marL="457200" rtl="0" algn="l">
              <a:lnSpc>
                <a:spcPct val="115000"/>
              </a:lnSpc>
              <a:spcBef>
                <a:spcPts val="1000"/>
              </a:spcBef>
              <a:spcAft>
                <a:spcPts val="0"/>
              </a:spcAft>
              <a:buSzPct val="100000"/>
              <a:buChar char="•"/>
            </a:pPr>
            <a:r>
              <a:rPr lang="en-US" sz="4300"/>
              <a:t>Increase in required annual PD from 15 to 20 hours</a:t>
            </a:r>
            <a:endParaRPr sz="4300"/>
          </a:p>
          <a:p>
            <a:pPr indent="-358298" lvl="1" marL="914400" rtl="0" algn="l">
              <a:lnSpc>
                <a:spcPct val="115000"/>
              </a:lnSpc>
              <a:spcBef>
                <a:spcPts val="0"/>
              </a:spcBef>
              <a:spcAft>
                <a:spcPts val="0"/>
              </a:spcAft>
              <a:buSzPct val="100000"/>
              <a:buChar char="•"/>
            </a:pPr>
            <a:r>
              <a:rPr lang="en-US" sz="4300"/>
              <a:t>2020-21 school year report 15 hours</a:t>
            </a:r>
            <a:endParaRPr sz="4300"/>
          </a:p>
          <a:p>
            <a:pPr indent="-358298" lvl="1" marL="914400" rtl="0" algn="l">
              <a:lnSpc>
                <a:spcPct val="115000"/>
              </a:lnSpc>
              <a:spcBef>
                <a:spcPts val="0"/>
              </a:spcBef>
              <a:spcAft>
                <a:spcPts val="0"/>
              </a:spcAft>
              <a:buSzPct val="100000"/>
              <a:buChar char="•"/>
            </a:pPr>
            <a:r>
              <a:rPr lang="en-US" sz="4300"/>
              <a:t>2021-22 school year starts reporting for 20 hours</a:t>
            </a:r>
            <a:endParaRPr sz="4300"/>
          </a:p>
          <a:p>
            <a:pPr indent="0" lvl="0" marL="457200" rtl="0" algn="l">
              <a:lnSpc>
                <a:spcPct val="115000"/>
              </a:lnSpc>
              <a:spcBef>
                <a:spcPts val="1000"/>
              </a:spcBef>
              <a:spcAft>
                <a:spcPts val="0"/>
              </a:spcAft>
              <a:buNone/>
            </a:pPr>
            <a:r>
              <a:t/>
            </a:r>
            <a:endParaRPr sz="4300"/>
          </a:p>
          <a:p>
            <a:pPr indent="-358298" lvl="0" marL="457200" rtl="0" algn="l">
              <a:lnSpc>
                <a:spcPct val="115000"/>
              </a:lnSpc>
              <a:spcBef>
                <a:spcPts val="1000"/>
              </a:spcBef>
              <a:spcAft>
                <a:spcPts val="0"/>
              </a:spcAft>
              <a:buSzPct val="100000"/>
              <a:buChar char="•"/>
            </a:pPr>
            <a:r>
              <a:rPr lang="en-US" sz="4300"/>
              <a:t>Updated class specifications</a:t>
            </a:r>
            <a:endParaRPr sz="4300"/>
          </a:p>
          <a:p>
            <a:pPr indent="0" lvl="0" marL="0" rtl="0" algn="l">
              <a:spcBef>
                <a:spcPts val="1000"/>
              </a:spcBef>
              <a:spcAft>
                <a:spcPts val="0"/>
              </a:spcAft>
              <a:buNone/>
            </a:pPr>
            <a:r>
              <a:t/>
            </a:r>
            <a:endParaRPr/>
          </a:p>
          <a:p>
            <a:pPr indent="0" lvl="0" marL="457200" rtl="0" algn="l">
              <a:spcBef>
                <a:spcPts val="100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df10f5a499_5_24"/>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Interpreter Policy</a:t>
            </a:r>
            <a:endParaRPr/>
          </a:p>
        </p:txBody>
      </p:sp>
      <p:sp>
        <p:nvSpPr>
          <p:cNvPr id="171" name="Google Shape;171;gdf10f5a499_5_24"/>
          <p:cNvSpPr txBox="1"/>
          <p:nvPr>
            <p:ph idx="1" type="body"/>
          </p:nvPr>
        </p:nvSpPr>
        <p:spPr>
          <a:xfrm>
            <a:off x="237300" y="1789125"/>
            <a:ext cx="8685300" cy="42243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Updated class specifications include:</a:t>
            </a:r>
            <a:endParaRPr/>
          </a:p>
          <a:p>
            <a:pPr indent="-342900" lvl="0" marL="457200" rtl="0" algn="l">
              <a:spcBef>
                <a:spcPts val="1000"/>
              </a:spcBef>
              <a:spcAft>
                <a:spcPts val="0"/>
              </a:spcAft>
              <a:buSzPts val="1800"/>
              <a:buChar char="•"/>
            </a:pPr>
            <a:r>
              <a:rPr lang="en-US"/>
              <a:t>require minimum of an AA degree in interpreting or a related field</a:t>
            </a:r>
            <a:endParaRPr/>
          </a:p>
          <a:p>
            <a:pPr indent="-342900" lvl="0" marL="457200" rtl="0" algn="l">
              <a:spcBef>
                <a:spcPts val="0"/>
              </a:spcBef>
              <a:spcAft>
                <a:spcPts val="0"/>
              </a:spcAft>
              <a:buSzPts val="1800"/>
              <a:buChar char="•"/>
            </a:pPr>
            <a:r>
              <a:rPr lang="en-US"/>
              <a:t>increase in salary grades</a:t>
            </a:r>
            <a:endParaRPr/>
          </a:p>
          <a:p>
            <a:pPr indent="-342900" lvl="0" marL="457200" rtl="0" algn="l">
              <a:spcBef>
                <a:spcPts val="0"/>
              </a:spcBef>
              <a:spcAft>
                <a:spcPts val="0"/>
              </a:spcAft>
              <a:buSzPts val="1800"/>
              <a:buChar char="•"/>
            </a:pPr>
            <a:r>
              <a:rPr lang="en-US"/>
              <a:t>addition of Educational Interpreter III classification</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Interpreter/Transliterator Performance Evaluation Tool</a:t>
            </a:r>
            <a:endParaRPr/>
          </a:p>
          <a:p>
            <a:pPr indent="-342900" lvl="0" marL="457200" rtl="0" algn="l">
              <a:spcBef>
                <a:spcPts val="1000"/>
              </a:spcBef>
              <a:spcAft>
                <a:spcPts val="0"/>
              </a:spcAft>
              <a:buSzPts val="1800"/>
              <a:buChar char="•"/>
            </a:pPr>
            <a:r>
              <a:rPr lang="en-US"/>
              <a:t>Optional use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gdf10f5a499_5_42"/>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Interpreter Policy</a:t>
            </a:r>
            <a:endParaRPr/>
          </a:p>
        </p:txBody>
      </p:sp>
      <p:sp>
        <p:nvSpPr>
          <p:cNvPr id="178" name="Google Shape;178;gdf10f5a499_5_42"/>
          <p:cNvSpPr txBox="1"/>
          <p:nvPr>
            <p:ph idx="1" type="body"/>
          </p:nvPr>
        </p:nvSpPr>
        <p:spPr>
          <a:xfrm>
            <a:off x="628650" y="1789113"/>
            <a:ext cx="7886700" cy="42243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en-US"/>
              <a:t>Coaching Plan</a:t>
            </a:r>
            <a:endParaRPr/>
          </a:p>
          <a:p>
            <a:pPr indent="-342900" lvl="0" marL="457200" rtl="0" algn="l">
              <a:spcBef>
                <a:spcPts val="1000"/>
              </a:spcBef>
              <a:spcAft>
                <a:spcPts val="0"/>
              </a:spcAft>
              <a:buSzPts val="1800"/>
              <a:buChar char="•"/>
            </a:pPr>
            <a:r>
              <a:rPr lang="en-US"/>
              <a:t>Support for newly hired/contracted </a:t>
            </a:r>
            <a:r>
              <a:rPr b="1" lang="en-US"/>
              <a:t>AND</a:t>
            </a:r>
            <a:r>
              <a:rPr lang="en-US"/>
              <a:t> currently employed/contracted interpreters with EIPA scores of 3.0-3.4</a:t>
            </a:r>
            <a:endParaRPr/>
          </a:p>
          <a:p>
            <a:pPr indent="0" lvl="0" marL="457200" rtl="0" algn="l">
              <a:spcBef>
                <a:spcPts val="1000"/>
              </a:spcBef>
              <a:spcAft>
                <a:spcPts val="0"/>
              </a:spcAft>
              <a:buNone/>
            </a:pPr>
            <a:r>
              <a:t/>
            </a:r>
            <a:endParaRPr/>
          </a:p>
          <a:p>
            <a:pPr indent="-342900" lvl="0" marL="457200" rtl="0" algn="l">
              <a:spcBef>
                <a:spcPts val="1000"/>
              </a:spcBef>
              <a:spcAft>
                <a:spcPts val="0"/>
              </a:spcAft>
              <a:buSzPts val="1800"/>
              <a:buChar char="•"/>
            </a:pPr>
            <a:r>
              <a:rPr lang="en-US"/>
              <a:t>More information coming soon</a:t>
            </a:r>
            <a:endParaRPr/>
          </a:p>
          <a:p>
            <a:pPr indent="0" lvl="0" marL="0" rtl="0" algn="l">
              <a:spcBef>
                <a:spcPts val="1000"/>
              </a:spcBef>
              <a:spcAft>
                <a:spcPts val="0"/>
              </a:spcAft>
              <a:buNone/>
            </a:pPr>
            <a:r>
              <a:t/>
            </a:r>
            <a:endParaRPr/>
          </a:p>
          <a:p>
            <a:pPr indent="0" lvl="0" marL="0" rtl="0" algn="ctr">
              <a:spcBef>
                <a:spcPts val="1000"/>
              </a:spcBef>
              <a:spcAft>
                <a:spcPts val="0"/>
              </a:spcAft>
              <a:buNone/>
            </a:pPr>
            <a:r>
              <a:rPr b="1" lang="en-US"/>
              <a:t>Questions:  contact Antwan Campbell </a:t>
            </a:r>
            <a:r>
              <a:rPr b="1" lang="en-US" u="sng">
                <a:solidFill>
                  <a:schemeClr val="hlink"/>
                </a:solidFill>
                <a:hlinkClick r:id="rId3"/>
              </a:rPr>
              <a:t>antwan.campbell@dpi.nc.gov</a:t>
            </a:r>
            <a:r>
              <a:rPr lang="en-US"/>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gdf10f5a499_5_18"/>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HB 317 Reporting</a:t>
            </a:r>
            <a:endParaRPr/>
          </a:p>
        </p:txBody>
      </p:sp>
      <p:sp>
        <p:nvSpPr>
          <p:cNvPr id="185" name="Google Shape;185;gdf10f5a499_5_18"/>
          <p:cNvSpPr txBox="1"/>
          <p:nvPr>
            <p:ph idx="1" type="body"/>
          </p:nvPr>
        </p:nvSpPr>
        <p:spPr>
          <a:xfrm>
            <a:off x="628650" y="1789113"/>
            <a:ext cx="7886700" cy="42243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House Bill 317 Data Collection for Students who are Deaf or Hard of Hearing</a:t>
            </a:r>
            <a:endParaRPr/>
          </a:p>
          <a:p>
            <a:pPr indent="-342900" lvl="0" marL="457200" rtl="0" algn="l">
              <a:spcBef>
                <a:spcPts val="1000"/>
              </a:spcBef>
              <a:spcAft>
                <a:spcPts val="0"/>
              </a:spcAft>
              <a:buSzPts val="1800"/>
              <a:buChar char="•"/>
            </a:pPr>
            <a:r>
              <a:rPr lang="en-US"/>
              <a:t>Due July 16, 2021</a:t>
            </a:r>
            <a:endParaRPr/>
          </a:p>
          <a:p>
            <a:pPr indent="-342900" lvl="0" marL="457200" rtl="0" algn="l">
              <a:spcBef>
                <a:spcPts val="0"/>
              </a:spcBef>
              <a:spcAft>
                <a:spcPts val="0"/>
              </a:spcAft>
              <a:buSzPts val="1800"/>
              <a:buChar char="•"/>
            </a:pPr>
            <a:r>
              <a:rPr lang="en-US"/>
              <a:t>Questions</a:t>
            </a:r>
            <a:endParaRPr/>
          </a:p>
          <a:p>
            <a:pPr indent="-342900" lvl="1" marL="914400" rtl="0" algn="l">
              <a:spcBef>
                <a:spcPts val="0"/>
              </a:spcBef>
              <a:spcAft>
                <a:spcPts val="0"/>
              </a:spcAft>
              <a:buSzPts val="1800"/>
              <a:buChar char="•"/>
            </a:pPr>
            <a:r>
              <a:rPr lang="en-US"/>
              <a:t>Tom Page		</a:t>
            </a:r>
            <a:r>
              <a:rPr lang="en-US" u="sng">
                <a:solidFill>
                  <a:schemeClr val="hlink"/>
                </a:solidFill>
                <a:hlinkClick r:id="rId3"/>
              </a:rPr>
              <a:t>thomas.page@dpi.nc.gov</a:t>
            </a:r>
            <a:endParaRPr/>
          </a:p>
          <a:p>
            <a:pPr indent="0" lvl="0" marL="914400" rtl="0" algn="l">
              <a:spcBef>
                <a:spcPts val="1000"/>
              </a:spcBef>
              <a:spcAft>
                <a:spcPts val="0"/>
              </a:spcAft>
              <a:buNone/>
            </a:pPr>
            <a:r>
              <a:rPr lang="en-US"/>
              <a:t>OR</a:t>
            </a:r>
            <a:endParaRPr/>
          </a:p>
          <a:p>
            <a:pPr indent="-342900" lvl="1" marL="914400" rtl="0" algn="l">
              <a:spcBef>
                <a:spcPts val="500"/>
              </a:spcBef>
              <a:spcAft>
                <a:spcPts val="0"/>
              </a:spcAft>
              <a:buSzPts val="1800"/>
              <a:buChar char="•"/>
            </a:pPr>
            <a:r>
              <a:rPr lang="en-US"/>
              <a:t>Regional Consultant for Deaf/Hard of Hearing</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gdf10f5a499_5_54"/>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DB Awareness Month</a:t>
            </a:r>
            <a:endParaRPr/>
          </a:p>
        </p:txBody>
      </p:sp>
      <p:sp>
        <p:nvSpPr>
          <p:cNvPr id="192" name="Google Shape;192;gdf10f5a499_5_54"/>
          <p:cNvSpPr txBox="1"/>
          <p:nvPr>
            <p:ph idx="1" type="body"/>
          </p:nvPr>
        </p:nvSpPr>
        <p:spPr>
          <a:xfrm>
            <a:off x="628650" y="1789113"/>
            <a:ext cx="7886700" cy="4224300"/>
          </a:xfrm>
          <a:prstGeom prst="rect">
            <a:avLst/>
          </a:prstGeom>
        </p:spPr>
        <p:txBody>
          <a:bodyPr anchorCtr="0" anchor="t" bIns="45700" lIns="91425" spcFirstLastPara="1" rIns="91425" wrap="square" tIns="45700">
            <a:normAutofit lnSpcReduction="20000"/>
          </a:bodyPr>
          <a:lstStyle/>
          <a:p>
            <a:pPr indent="-342900" lvl="0" marL="457200" rtl="0" algn="l">
              <a:lnSpc>
                <a:spcPct val="100000"/>
              </a:lnSpc>
              <a:spcBef>
                <a:spcPts val="800"/>
              </a:spcBef>
              <a:spcAft>
                <a:spcPts val="0"/>
              </a:spcAft>
              <a:buSzPts val="1800"/>
              <a:buChar char="•"/>
            </a:pPr>
            <a:r>
              <a:rPr lang="en-US" u="sng">
                <a:solidFill>
                  <a:schemeClr val="hlink"/>
                </a:solidFill>
                <a:hlinkClick r:id="rId3"/>
              </a:rPr>
              <a:t>June is Deafblind Awareness Month</a:t>
            </a:r>
            <a:endParaRPr/>
          </a:p>
          <a:p>
            <a:pPr indent="0" lvl="0" marL="457200" rtl="0" algn="l">
              <a:lnSpc>
                <a:spcPct val="100000"/>
              </a:lnSpc>
              <a:spcBef>
                <a:spcPts val="800"/>
              </a:spcBef>
              <a:spcAft>
                <a:spcPts val="0"/>
              </a:spcAft>
              <a:buNone/>
            </a:pPr>
            <a:r>
              <a:t/>
            </a:r>
            <a:endParaRPr/>
          </a:p>
          <a:p>
            <a:pPr indent="-342900" lvl="0" marL="457200" rtl="0" algn="l">
              <a:lnSpc>
                <a:spcPct val="100000"/>
              </a:lnSpc>
              <a:spcBef>
                <a:spcPts val="800"/>
              </a:spcBef>
              <a:spcAft>
                <a:spcPts val="0"/>
              </a:spcAft>
              <a:buSzPts val="1800"/>
              <a:buChar char="•"/>
            </a:pPr>
            <a:r>
              <a:rPr lang="en-US" u="sng">
                <a:solidFill>
                  <a:schemeClr val="hlink"/>
                </a:solidFill>
                <a:hlinkClick r:id="rId4"/>
              </a:rPr>
              <a:t>June 2, 2021 EC Director Weekly Update</a:t>
            </a:r>
            <a:endParaRPr/>
          </a:p>
          <a:p>
            <a:pPr indent="0" lvl="0" marL="457200" rtl="0" algn="l">
              <a:lnSpc>
                <a:spcPct val="100000"/>
              </a:lnSpc>
              <a:spcBef>
                <a:spcPts val="800"/>
              </a:spcBef>
              <a:spcAft>
                <a:spcPts val="0"/>
              </a:spcAft>
              <a:buNone/>
            </a:pPr>
            <a:r>
              <a:t/>
            </a:r>
            <a:endParaRPr/>
          </a:p>
          <a:p>
            <a:pPr indent="-342900" lvl="0" marL="457200" rtl="0" algn="l">
              <a:lnSpc>
                <a:spcPct val="100000"/>
              </a:lnSpc>
              <a:spcBef>
                <a:spcPts val="800"/>
              </a:spcBef>
              <a:spcAft>
                <a:spcPts val="0"/>
              </a:spcAft>
              <a:buSzPts val="1800"/>
              <a:buChar char="•"/>
            </a:pPr>
            <a:r>
              <a:rPr lang="en-US" u="sng">
                <a:solidFill>
                  <a:schemeClr val="hlink"/>
                </a:solidFill>
                <a:hlinkClick r:id="rId5"/>
              </a:rPr>
              <a:t>NC Deaf-blind Project</a:t>
            </a:r>
            <a:endParaRPr/>
          </a:p>
          <a:p>
            <a:pPr indent="0" lvl="0" marL="457200" rtl="0" algn="l">
              <a:lnSpc>
                <a:spcPct val="100000"/>
              </a:lnSpc>
              <a:spcBef>
                <a:spcPts val="800"/>
              </a:spcBef>
              <a:spcAft>
                <a:spcPts val="0"/>
              </a:spcAft>
              <a:buNone/>
            </a:pPr>
            <a:r>
              <a:t/>
            </a:r>
            <a:endParaRPr/>
          </a:p>
          <a:p>
            <a:pPr indent="-342900" lvl="0" marL="457200" rtl="0" algn="l">
              <a:lnSpc>
                <a:spcPct val="100000"/>
              </a:lnSpc>
              <a:spcBef>
                <a:spcPts val="800"/>
              </a:spcBef>
              <a:spcAft>
                <a:spcPts val="0"/>
              </a:spcAft>
              <a:buSzPts val="1800"/>
              <a:buChar char="•"/>
            </a:pPr>
            <a:r>
              <a:rPr lang="en-US" u="sng">
                <a:solidFill>
                  <a:schemeClr val="hlink"/>
                </a:solidFill>
                <a:hlinkClick r:id="rId6"/>
              </a:rPr>
              <a:t>DB Census</a:t>
            </a:r>
            <a:endParaRPr/>
          </a:p>
          <a:p>
            <a:pPr indent="0" lvl="0" marL="0" rtl="0" algn="l">
              <a:lnSpc>
                <a:spcPct val="100000"/>
              </a:lnSpc>
              <a:spcBef>
                <a:spcPts val="800"/>
              </a:spcBef>
              <a:spcAft>
                <a:spcPts val="0"/>
              </a:spcAft>
              <a:buNone/>
            </a:pPr>
            <a:r>
              <a:t/>
            </a:r>
            <a:endParaRPr/>
          </a:p>
          <a:p>
            <a:pPr indent="0" lvl="0" marL="0" rtl="0" algn="ctr">
              <a:lnSpc>
                <a:spcPct val="100000"/>
              </a:lnSpc>
              <a:spcBef>
                <a:spcPts val="800"/>
              </a:spcBef>
              <a:spcAft>
                <a:spcPts val="0"/>
              </a:spcAft>
              <a:buNone/>
            </a:pPr>
            <a:r>
              <a:rPr lang="en-US"/>
              <a:t>Please share information with your families!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gdf10f5a499_5_60"/>
          <p:cNvSpPr txBox="1"/>
          <p:nvPr>
            <p:ph type="title"/>
          </p:nvPr>
        </p:nvSpPr>
        <p:spPr>
          <a:xfrm>
            <a:off x="628650" y="365126"/>
            <a:ext cx="7886700" cy="12810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Early Learning Sensory Support Program LEA Assurances</a:t>
            </a:r>
            <a:endParaRPr/>
          </a:p>
        </p:txBody>
      </p:sp>
      <p:sp>
        <p:nvSpPr>
          <p:cNvPr id="199" name="Google Shape;199;gdf10f5a499_5_60"/>
          <p:cNvSpPr txBox="1"/>
          <p:nvPr>
            <p:ph idx="1" type="body"/>
          </p:nvPr>
        </p:nvSpPr>
        <p:spPr>
          <a:xfrm>
            <a:off x="628650" y="1789113"/>
            <a:ext cx="7886700" cy="42243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en-US"/>
              <a:t>Early Learning Sensory Support Program for Children with Vision and Hearing Impairments</a:t>
            </a:r>
            <a:endParaRPr/>
          </a:p>
          <a:p>
            <a:pPr indent="-342900" lvl="0" marL="457200" rtl="0" algn="l">
              <a:spcBef>
                <a:spcPts val="1000"/>
              </a:spcBef>
              <a:spcAft>
                <a:spcPts val="0"/>
              </a:spcAft>
              <a:buSzPts val="1800"/>
              <a:buChar char="•"/>
            </a:pPr>
            <a:r>
              <a:rPr lang="en-US"/>
              <a:t>Primarily serves IDEA Part C</a:t>
            </a:r>
            <a:endParaRPr/>
          </a:p>
          <a:p>
            <a:pPr indent="-342900" lvl="0" marL="457200" rtl="0" algn="l">
              <a:spcBef>
                <a:spcPts val="0"/>
              </a:spcBef>
              <a:spcAft>
                <a:spcPts val="0"/>
              </a:spcAft>
              <a:buSzPts val="1800"/>
              <a:buChar char="•"/>
            </a:pPr>
            <a:r>
              <a:rPr lang="en-US"/>
              <a:t>Serves IDEA Part B primarily ages 3-5 based on program capacity</a:t>
            </a:r>
            <a:endParaRPr/>
          </a:p>
          <a:p>
            <a:pPr indent="-342900" lvl="0" marL="457200" rtl="0" algn="l">
              <a:spcBef>
                <a:spcPts val="0"/>
              </a:spcBef>
              <a:spcAft>
                <a:spcPts val="0"/>
              </a:spcAft>
              <a:buSzPts val="1800"/>
              <a:buChar char="•"/>
            </a:pPr>
            <a:r>
              <a:rPr lang="en-US"/>
              <a:t>Memo/Forms Weekly Update 6-9-21</a:t>
            </a:r>
            <a:endParaRPr/>
          </a:p>
          <a:p>
            <a:pPr indent="-342900" lvl="1" marL="914400" rtl="0" algn="l">
              <a:spcBef>
                <a:spcPts val="0"/>
              </a:spcBef>
              <a:spcAft>
                <a:spcPts val="0"/>
              </a:spcAft>
              <a:buSzPts val="1800"/>
              <a:buChar char="•"/>
            </a:pPr>
            <a:r>
              <a:rPr lang="en-US"/>
              <a:t>HI/VI Request for Services form</a:t>
            </a:r>
            <a:endParaRPr/>
          </a:p>
          <a:p>
            <a:pPr indent="-342900" lvl="1" marL="914400" rtl="0" algn="l">
              <a:spcBef>
                <a:spcPts val="0"/>
              </a:spcBef>
              <a:spcAft>
                <a:spcPts val="0"/>
              </a:spcAft>
              <a:buSzPts val="1800"/>
              <a:buChar char="•"/>
            </a:pPr>
            <a:r>
              <a:rPr lang="en-US"/>
              <a:t>LEA Assurances </a:t>
            </a:r>
            <a:endParaRPr/>
          </a:p>
          <a:p>
            <a:pPr indent="-342900" lvl="0" marL="457200" rtl="0" algn="l">
              <a:spcBef>
                <a:spcPts val="0"/>
              </a:spcBef>
              <a:spcAft>
                <a:spcPts val="0"/>
              </a:spcAft>
              <a:buSzPts val="1800"/>
              <a:buChar char="•"/>
            </a:pPr>
            <a:r>
              <a:rPr lang="en-US"/>
              <a:t>Help LEA build </a:t>
            </a:r>
            <a:r>
              <a:rPr lang="en-US"/>
              <a:t>capacity</a:t>
            </a:r>
            <a:r>
              <a:rPr lang="en-US"/>
              <a:t> to serve students after ELSSP services end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gdf10f5a499_2_1"/>
          <p:cNvSpPr txBox="1"/>
          <p:nvPr>
            <p:ph type="title"/>
          </p:nvPr>
        </p:nvSpPr>
        <p:spPr>
          <a:xfrm>
            <a:off x="628650" y="-57249"/>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solidFill>
                  <a:srgbClr val="1C3766"/>
                </a:solidFill>
              </a:rPr>
              <a:t>Medicaid Update - Utilization</a:t>
            </a:r>
            <a:endParaRPr/>
          </a:p>
        </p:txBody>
      </p:sp>
      <p:sp>
        <p:nvSpPr>
          <p:cNvPr id="206" name="Google Shape;206;gdf10f5a499_2_1"/>
          <p:cNvSpPr txBox="1"/>
          <p:nvPr>
            <p:ph idx="1" type="body"/>
          </p:nvPr>
        </p:nvSpPr>
        <p:spPr>
          <a:xfrm>
            <a:off x="561950" y="2633700"/>
            <a:ext cx="8307900" cy="42243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Clr>
                <a:schemeClr val="dk1"/>
              </a:buClr>
              <a:buSzPts val="1100"/>
              <a:buFont typeface="Arial"/>
              <a:buNone/>
            </a:pPr>
            <a:r>
              <a:rPr lang="en-US" sz="3200">
                <a:solidFill>
                  <a:srgbClr val="1C3766"/>
                </a:solidFill>
              </a:rPr>
              <a:t>107 of 115 traditional LEAs participating</a:t>
            </a:r>
            <a:endParaRPr sz="3200">
              <a:solidFill>
                <a:srgbClr val="1C3766"/>
              </a:solidFill>
            </a:endParaRPr>
          </a:p>
          <a:p>
            <a:pPr indent="0" lvl="0" marL="0" rtl="0" algn="l">
              <a:spcBef>
                <a:spcPts val="1000"/>
              </a:spcBef>
              <a:spcAft>
                <a:spcPts val="0"/>
              </a:spcAft>
              <a:buClr>
                <a:schemeClr val="dk1"/>
              </a:buClr>
              <a:buSzPts val="1100"/>
              <a:buFont typeface="Arial"/>
              <a:buNone/>
            </a:pPr>
            <a:r>
              <a:rPr lang="en-US"/>
              <a:t>Limited</a:t>
            </a:r>
            <a:r>
              <a:rPr lang="en-US">
                <a:solidFill>
                  <a:srgbClr val="1C3766"/>
                </a:solidFill>
              </a:rPr>
              <a:t> payments for:</a:t>
            </a:r>
            <a:endParaRPr>
              <a:solidFill>
                <a:srgbClr val="1C3766"/>
              </a:solidFill>
            </a:endParaRPr>
          </a:p>
          <a:p>
            <a:pPr indent="0" lvl="0" marL="457200" rtl="0" algn="l">
              <a:spcBef>
                <a:spcPts val="1000"/>
              </a:spcBef>
              <a:spcAft>
                <a:spcPts val="0"/>
              </a:spcAft>
              <a:buClr>
                <a:schemeClr val="dk1"/>
              </a:buClr>
              <a:buSzPts val="1100"/>
              <a:buFont typeface="Arial"/>
              <a:buNone/>
            </a:pPr>
            <a:r>
              <a:rPr lang="en-US" sz="2600">
                <a:solidFill>
                  <a:schemeClr val="dk1"/>
                </a:solidFill>
              </a:rPr>
              <a:t>•</a:t>
            </a:r>
            <a:r>
              <a:rPr b="1" lang="en-US" sz="2600">
                <a:solidFill>
                  <a:srgbClr val="1F3864"/>
                </a:solidFill>
              </a:rPr>
              <a:t>Nursing services</a:t>
            </a:r>
            <a:endParaRPr b="1" sz="2600">
              <a:solidFill>
                <a:srgbClr val="1F3864"/>
              </a:solidFill>
            </a:endParaRPr>
          </a:p>
          <a:p>
            <a:pPr indent="0" lvl="0" marL="457200" rtl="0" algn="l">
              <a:spcBef>
                <a:spcPts val="1000"/>
              </a:spcBef>
              <a:spcAft>
                <a:spcPts val="0"/>
              </a:spcAft>
              <a:buClr>
                <a:schemeClr val="dk1"/>
              </a:buClr>
              <a:buSzPts val="1100"/>
              <a:buFont typeface="Arial"/>
              <a:buNone/>
            </a:pPr>
            <a:r>
              <a:rPr lang="en-US" sz="2600">
                <a:solidFill>
                  <a:schemeClr val="dk1"/>
                </a:solidFill>
              </a:rPr>
              <a:t>•</a:t>
            </a:r>
            <a:r>
              <a:rPr lang="en-US" sz="2600">
                <a:solidFill>
                  <a:srgbClr val="1F3864"/>
                </a:solidFill>
              </a:rPr>
              <a:t>Hearing and vision screening</a:t>
            </a:r>
            <a:endParaRPr sz="2600">
              <a:solidFill>
                <a:srgbClr val="1F3864"/>
              </a:solidFill>
            </a:endParaRPr>
          </a:p>
          <a:p>
            <a:pPr indent="-165100" lvl="0" marL="571500" rtl="0" algn="l">
              <a:spcBef>
                <a:spcPts val="1000"/>
              </a:spcBef>
              <a:spcAft>
                <a:spcPts val="0"/>
              </a:spcAft>
              <a:buSzPts val="2600"/>
              <a:buChar char="•"/>
            </a:pPr>
            <a:r>
              <a:rPr lang="en-US" sz="2600"/>
              <a:t>Psychological assessment and intervention</a:t>
            </a:r>
            <a:endParaRPr sz="2600">
              <a:solidFill>
                <a:srgbClr val="1C3766"/>
              </a:solidFill>
            </a:endParaRPr>
          </a:p>
          <a:p>
            <a:pPr indent="0" lvl="0" marL="457200" rtl="0" algn="l">
              <a:spcBef>
                <a:spcPts val="1000"/>
              </a:spcBef>
              <a:spcAft>
                <a:spcPts val="0"/>
              </a:spcAft>
              <a:buClr>
                <a:schemeClr val="dk1"/>
              </a:buClr>
              <a:buSzPts val="1100"/>
              <a:buFont typeface="Arial"/>
              <a:buNone/>
            </a:pPr>
            <a:r>
              <a:rPr lang="en-US" sz="2600">
                <a:solidFill>
                  <a:schemeClr val="dk1"/>
                </a:solidFill>
              </a:rPr>
              <a:t>•</a:t>
            </a:r>
            <a:r>
              <a:rPr lang="en-US" sz="2600">
                <a:solidFill>
                  <a:srgbClr val="1C3766"/>
                </a:solidFill>
              </a:rPr>
              <a:t>Audiology</a:t>
            </a:r>
            <a:endParaRPr sz="2600">
              <a:solidFill>
                <a:srgbClr val="1C3766"/>
              </a:solidFill>
            </a:endParaRPr>
          </a:p>
          <a:p>
            <a:pPr indent="0" lvl="0" marL="457200" rtl="0" algn="l">
              <a:spcBef>
                <a:spcPts val="1000"/>
              </a:spcBef>
              <a:spcAft>
                <a:spcPts val="0"/>
              </a:spcAft>
              <a:buClr>
                <a:schemeClr val="dk1"/>
              </a:buClr>
              <a:buSzPts val="1100"/>
              <a:buFont typeface="Arial"/>
              <a:buNone/>
            </a:pPr>
            <a:r>
              <a:rPr lang="en-US" sz="2600">
                <a:solidFill>
                  <a:schemeClr val="dk1"/>
                </a:solidFill>
              </a:rPr>
              <a:t>•</a:t>
            </a:r>
            <a:r>
              <a:rPr lang="en-US" sz="2600">
                <a:solidFill>
                  <a:srgbClr val="1C3766"/>
                </a:solidFill>
              </a:rPr>
              <a:t>OT &amp; PT assessment codes </a:t>
            </a:r>
            <a:r>
              <a:rPr lang="en-US" sz="1900">
                <a:solidFill>
                  <a:srgbClr val="1C3766"/>
                </a:solidFill>
              </a:rPr>
              <a:t>(broad use, low </a:t>
            </a:r>
            <a:r>
              <a:rPr lang="en-US" sz="1900"/>
              <a:t>$</a:t>
            </a:r>
            <a:r>
              <a:rPr lang="en-US" sz="1900">
                <a:solidFill>
                  <a:srgbClr val="1C3766"/>
                </a:solidFill>
              </a:rPr>
              <a:t>)</a:t>
            </a:r>
            <a:endParaRPr sz="1900">
              <a:solidFill>
                <a:srgbClr val="1C3766"/>
              </a:solidFill>
            </a:endParaRPr>
          </a:p>
          <a:p>
            <a:pPr indent="0" lvl="0" marL="0" rtl="0" algn="l">
              <a:spcBef>
                <a:spcPts val="1000"/>
              </a:spcBef>
              <a:spcAft>
                <a:spcPts val="0"/>
              </a:spcAft>
              <a:buNone/>
            </a:pPr>
            <a:r>
              <a:t/>
            </a:r>
            <a:endParaRPr/>
          </a:p>
        </p:txBody>
      </p:sp>
      <p:graphicFrame>
        <p:nvGraphicFramePr>
          <p:cNvPr id="207" name="Google Shape;207;gdf10f5a499_2_1"/>
          <p:cNvGraphicFramePr/>
          <p:nvPr/>
        </p:nvGraphicFramePr>
        <p:xfrm>
          <a:off x="409550" y="1090375"/>
          <a:ext cx="3000000" cy="3000000"/>
        </p:xfrm>
        <a:graphic>
          <a:graphicData uri="http://schemas.openxmlformats.org/drawingml/2006/table">
            <a:tbl>
              <a:tblPr>
                <a:noFill/>
                <a:tableStyleId>{1FF4060D-C7BE-46CD-8D96-3524B4FB6BEA}</a:tableStyleId>
              </a:tblPr>
              <a:tblGrid>
                <a:gridCol w="2733675"/>
                <a:gridCol w="2724150"/>
                <a:gridCol w="2733675"/>
              </a:tblGrid>
              <a:tr h="352425">
                <a:tc>
                  <a:txBody>
                    <a:bodyPr/>
                    <a:lstStyle/>
                    <a:p>
                      <a:pPr indent="0" lvl="0" marL="0" rtl="0" algn="ctr">
                        <a:lnSpc>
                          <a:spcPct val="115000"/>
                        </a:lnSpc>
                        <a:spcBef>
                          <a:spcPts val="0"/>
                        </a:spcBef>
                        <a:spcAft>
                          <a:spcPts val="0"/>
                        </a:spcAft>
                        <a:buNone/>
                      </a:pPr>
                      <a:r>
                        <a:rPr b="1" lang="en-US" sz="2400"/>
                        <a:t> 2018</a:t>
                      </a:r>
                      <a:endParaRPr b="1" sz="24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2400"/>
                        <a:t> 2019</a:t>
                      </a:r>
                      <a:endParaRPr b="1" sz="24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lnSpc>
                          <a:spcPct val="115000"/>
                        </a:lnSpc>
                        <a:spcBef>
                          <a:spcPts val="0"/>
                        </a:spcBef>
                        <a:spcAft>
                          <a:spcPts val="0"/>
                        </a:spcAft>
                        <a:buNone/>
                      </a:pPr>
                      <a:r>
                        <a:rPr b="1" lang="en-US" sz="2400"/>
                        <a:t> 2020</a:t>
                      </a:r>
                      <a:endParaRPr b="1" sz="24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561975">
                <a:tc>
                  <a:txBody>
                    <a:bodyPr/>
                    <a:lstStyle/>
                    <a:p>
                      <a:pPr indent="0" lvl="0" marL="0" rtl="0" algn="r">
                        <a:lnSpc>
                          <a:spcPct val="115000"/>
                        </a:lnSpc>
                        <a:spcBef>
                          <a:spcPts val="0"/>
                        </a:spcBef>
                        <a:spcAft>
                          <a:spcPts val="0"/>
                        </a:spcAft>
                        <a:buNone/>
                      </a:pPr>
                      <a:r>
                        <a:rPr lang="en-US" sz="2400"/>
                        <a:t> $ 24,440,748.61</a:t>
                      </a:r>
                      <a:endParaRPr sz="24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400"/>
                        <a:t> $ 27,595,866.37</a:t>
                      </a:r>
                      <a:endParaRPr sz="2400"/>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US" sz="2400"/>
                        <a:t> </a:t>
                      </a:r>
                      <a:r>
                        <a:rPr b="1" lang="en-US" sz="2400">
                          <a:solidFill>
                            <a:srgbClr val="FF0000"/>
                          </a:solidFill>
                        </a:rPr>
                        <a:t>$ 13,986,375.40</a:t>
                      </a:r>
                      <a:endParaRPr b="1" sz="2400">
                        <a:solidFill>
                          <a:srgbClr val="FF0000"/>
                        </a:solidFill>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2"/>
          <p:cNvSpPr txBox="1"/>
          <p:nvPr>
            <p:ph type="title"/>
          </p:nvPr>
        </p:nvSpPr>
        <p:spPr>
          <a:xfrm>
            <a:off x="628650" y="103575"/>
            <a:ext cx="7886700" cy="913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Agenda</a:t>
            </a:r>
            <a:endParaRPr/>
          </a:p>
        </p:txBody>
      </p:sp>
      <p:sp>
        <p:nvSpPr>
          <p:cNvPr id="87" name="Google Shape;87;p2"/>
          <p:cNvSpPr txBox="1"/>
          <p:nvPr>
            <p:ph idx="1" type="body"/>
          </p:nvPr>
        </p:nvSpPr>
        <p:spPr>
          <a:xfrm>
            <a:off x="307500" y="1010850"/>
            <a:ext cx="8529000" cy="48363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l">
              <a:lnSpc>
                <a:spcPct val="90000"/>
              </a:lnSpc>
              <a:spcBef>
                <a:spcPts val="1000"/>
              </a:spcBef>
              <a:spcAft>
                <a:spcPts val="0"/>
              </a:spcAft>
              <a:buSzPct val="62068"/>
              <a:buNone/>
            </a:pPr>
            <a:r>
              <a:t/>
            </a:r>
            <a:endParaRPr sz="11600"/>
          </a:p>
          <a:p>
            <a:pPr indent="-228600" lvl="0" marL="228600" rtl="0" algn="l">
              <a:lnSpc>
                <a:spcPct val="90000"/>
              </a:lnSpc>
              <a:spcBef>
                <a:spcPts val="1000"/>
              </a:spcBef>
              <a:spcAft>
                <a:spcPts val="0"/>
              </a:spcAft>
              <a:buClr>
                <a:srgbClr val="1C3766"/>
              </a:buClr>
              <a:buSzPct val="100000"/>
              <a:buChar char="•"/>
            </a:pPr>
            <a:r>
              <a:rPr lang="en-US" sz="11600"/>
              <a:t>Welcome / End of Year Fiscal Reminders</a:t>
            </a:r>
            <a:endParaRPr sz="11600"/>
          </a:p>
          <a:p>
            <a:pPr indent="-228600" lvl="0" marL="228600" rtl="0" algn="l">
              <a:lnSpc>
                <a:spcPct val="90000"/>
              </a:lnSpc>
              <a:spcBef>
                <a:spcPts val="1000"/>
              </a:spcBef>
              <a:spcAft>
                <a:spcPts val="0"/>
              </a:spcAft>
              <a:buClr>
                <a:srgbClr val="1C3766"/>
              </a:buClr>
              <a:buSzPct val="100000"/>
              <a:buChar char="•"/>
            </a:pPr>
            <a:r>
              <a:rPr lang="en-US" sz="11600"/>
              <a:t>Adapted PE</a:t>
            </a:r>
            <a:endParaRPr sz="11600"/>
          </a:p>
          <a:p>
            <a:pPr indent="-228600" lvl="0" marL="228600" rtl="0" algn="l">
              <a:lnSpc>
                <a:spcPct val="90000"/>
              </a:lnSpc>
              <a:spcBef>
                <a:spcPts val="1000"/>
              </a:spcBef>
              <a:spcAft>
                <a:spcPts val="0"/>
              </a:spcAft>
              <a:buSzPct val="100000"/>
              <a:buChar char="•"/>
            </a:pPr>
            <a:r>
              <a:rPr lang="en-US" sz="11600"/>
              <a:t>OCS Work Hours</a:t>
            </a:r>
            <a:endParaRPr sz="11600"/>
          </a:p>
          <a:p>
            <a:pPr indent="-228600" lvl="0" marL="228600" rtl="0" algn="l">
              <a:lnSpc>
                <a:spcPct val="90000"/>
              </a:lnSpc>
              <a:spcBef>
                <a:spcPts val="1000"/>
              </a:spcBef>
              <a:spcAft>
                <a:spcPts val="0"/>
              </a:spcAft>
              <a:buSzPct val="100000"/>
              <a:buChar char="•"/>
            </a:pPr>
            <a:r>
              <a:rPr lang="en-US" sz="11600"/>
              <a:t>Interpreter Policy</a:t>
            </a:r>
            <a:endParaRPr i="1" sz="11600"/>
          </a:p>
          <a:p>
            <a:pPr indent="-228600" lvl="0" marL="228600" rtl="0" algn="l">
              <a:lnSpc>
                <a:spcPct val="90000"/>
              </a:lnSpc>
              <a:spcBef>
                <a:spcPts val="1000"/>
              </a:spcBef>
              <a:spcAft>
                <a:spcPts val="0"/>
              </a:spcAft>
              <a:buSzPct val="100000"/>
              <a:buChar char="•"/>
            </a:pPr>
            <a:r>
              <a:rPr lang="en-US" sz="11600"/>
              <a:t>HB 317 Reporting</a:t>
            </a:r>
            <a:endParaRPr sz="11600"/>
          </a:p>
          <a:p>
            <a:pPr indent="-228600" lvl="0" marL="228600" rtl="0" algn="l">
              <a:lnSpc>
                <a:spcPct val="90000"/>
              </a:lnSpc>
              <a:spcBef>
                <a:spcPts val="1000"/>
              </a:spcBef>
              <a:spcAft>
                <a:spcPts val="0"/>
              </a:spcAft>
              <a:buSzPct val="100000"/>
              <a:buChar char="•"/>
            </a:pPr>
            <a:r>
              <a:rPr lang="en-US" sz="11600"/>
              <a:t>DB Awareness Month</a:t>
            </a:r>
            <a:endParaRPr sz="11600"/>
          </a:p>
          <a:p>
            <a:pPr indent="-228600" lvl="0" marL="228600" rtl="0" algn="l">
              <a:lnSpc>
                <a:spcPct val="90000"/>
              </a:lnSpc>
              <a:spcBef>
                <a:spcPts val="1000"/>
              </a:spcBef>
              <a:spcAft>
                <a:spcPts val="0"/>
              </a:spcAft>
              <a:buSzPct val="100000"/>
              <a:buChar char="•"/>
            </a:pPr>
            <a:r>
              <a:rPr lang="en-US" sz="11600"/>
              <a:t>ELSSP Assurances</a:t>
            </a:r>
            <a:endParaRPr sz="11600"/>
          </a:p>
          <a:p>
            <a:pPr indent="-228600" lvl="0" marL="228600" rtl="0" algn="l">
              <a:lnSpc>
                <a:spcPct val="90000"/>
              </a:lnSpc>
              <a:spcBef>
                <a:spcPts val="1000"/>
              </a:spcBef>
              <a:spcAft>
                <a:spcPts val="0"/>
              </a:spcAft>
              <a:buSzPct val="100000"/>
              <a:buChar char="•"/>
            </a:pPr>
            <a:r>
              <a:rPr lang="en-US" sz="11600"/>
              <a:t>Medicaid Updates</a:t>
            </a:r>
            <a:endParaRPr sz="11600"/>
          </a:p>
          <a:p>
            <a:pPr indent="-228600" lvl="0" marL="228600" rtl="0" algn="l">
              <a:lnSpc>
                <a:spcPct val="90000"/>
              </a:lnSpc>
              <a:spcBef>
                <a:spcPts val="1000"/>
              </a:spcBef>
              <a:spcAft>
                <a:spcPts val="0"/>
              </a:spcAft>
              <a:buSzPct val="100000"/>
              <a:buChar char="•"/>
            </a:pPr>
            <a:r>
              <a:rPr lang="en-US" sz="11600"/>
              <a:t>Significant Disproportionality</a:t>
            </a:r>
            <a:endParaRPr sz="11600"/>
          </a:p>
          <a:p>
            <a:pPr indent="-228600" lvl="0" marL="228600" rtl="0" algn="l">
              <a:lnSpc>
                <a:spcPct val="90000"/>
              </a:lnSpc>
              <a:spcBef>
                <a:spcPts val="1000"/>
              </a:spcBef>
              <a:spcAft>
                <a:spcPts val="0"/>
              </a:spcAft>
              <a:buSzPct val="100000"/>
              <a:buChar char="•"/>
            </a:pPr>
            <a:r>
              <a:rPr lang="en-US" sz="11600"/>
              <a:t>Per Reporting Period</a:t>
            </a:r>
            <a:endParaRPr sz="11600"/>
          </a:p>
          <a:p>
            <a:pPr indent="0" lvl="0" marL="457200" rtl="0" algn="l">
              <a:lnSpc>
                <a:spcPct val="90000"/>
              </a:lnSpc>
              <a:spcBef>
                <a:spcPts val="1000"/>
              </a:spcBef>
              <a:spcAft>
                <a:spcPts val="0"/>
              </a:spcAft>
              <a:buNone/>
            </a:pPr>
            <a:r>
              <a:t/>
            </a:r>
            <a:endParaRPr sz="11600"/>
          </a:p>
          <a:p>
            <a:pPr indent="-50800" lvl="0" marL="228600" rtl="0" algn="l">
              <a:lnSpc>
                <a:spcPct val="90000"/>
              </a:lnSpc>
              <a:spcBef>
                <a:spcPts val="1000"/>
              </a:spcBef>
              <a:spcAft>
                <a:spcPts val="0"/>
              </a:spcAft>
              <a:buClr>
                <a:srgbClr val="1C3766"/>
              </a:buClr>
              <a:buSzPts val="700"/>
              <a:buNone/>
            </a:pPr>
            <a:r>
              <a:t/>
            </a:r>
            <a:endParaRPr sz="11600"/>
          </a:p>
          <a:p>
            <a:pPr indent="-50800" lvl="0" marL="228600" rtl="0" algn="l">
              <a:lnSpc>
                <a:spcPct val="90000"/>
              </a:lnSpc>
              <a:spcBef>
                <a:spcPts val="1000"/>
              </a:spcBef>
              <a:spcAft>
                <a:spcPts val="0"/>
              </a:spcAft>
              <a:buClr>
                <a:srgbClr val="1C3766"/>
              </a:buClr>
              <a:buSzPts val="700"/>
              <a:buNone/>
            </a:pPr>
            <a:r>
              <a:t/>
            </a:r>
            <a:endParaRPr sz="11600"/>
          </a:p>
          <a:p>
            <a:pPr indent="-50800" lvl="0" marL="228600" rtl="0" algn="l">
              <a:lnSpc>
                <a:spcPct val="90000"/>
              </a:lnSpc>
              <a:spcBef>
                <a:spcPts val="10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gdf10f5a499_2_12"/>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solidFill>
                  <a:srgbClr val="1C3766"/>
                </a:solidFill>
              </a:rPr>
              <a:t>Medicaid Update – Contract Providers </a:t>
            </a:r>
            <a:endParaRPr/>
          </a:p>
        </p:txBody>
      </p:sp>
      <p:sp>
        <p:nvSpPr>
          <p:cNvPr id="214" name="Google Shape;214;gdf10f5a499_2_12"/>
          <p:cNvSpPr txBox="1"/>
          <p:nvPr>
            <p:ph idx="1" type="body"/>
          </p:nvPr>
        </p:nvSpPr>
        <p:spPr>
          <a:xfrm>
            <a:off x="628650" y="1789113"/>
            <a:ext cx="7886700" cy="4224300"/>
          </a:xfrm>
          <a:prstGeom prst="rect">
            <a:avLst/>
          </a:prstGeom>
        </p:spPr>
        <p:txBody>
          <a:bodyPr anchorCtr="0" anchor="t" bIns="45700" lIns="91425" spcFirstLastPara="1" rIns="91425" wrap="square" tIns="45700">
            <a:normAutofit fontScale="85000" lnSpcReduction="10000"/>
          </a:bodyPr>
          <a:lstStyle/>
          <a:p>
            <a:pPr indent="0" lvl="0" marL="0" rtl="0" algn="l">
              <a:lnSpc>
                <a:spcPct val="115000"/>
              </a:lnSpc>
              <a:spcBef>
                <a:spcPts val="1000"/>
              </a:spcBef>
              <a:spcAft>
                <a:spcPts val="0"/>
              </a:spcAft>
              <a:buClr>
                <a:schemeClr val="dk1"/>
              </a:buClr>
              <a:buSzPct val="39285"/>
              <a:buFont typeface="Arial"/>
              <a:buNone/>
            </a:pPr>
            <a:r>
              <a:rPr lang="en-US">
                <a:solidFill>
                  <a:schemeClr val="dk1"/>
                </a:solidFill>
              </a:rPr>
              <a:t>•</a:t>
            </a:r>
            <a:r>
              <a:rPr lang="en-US">
                <a:solidFill>
                  <a:srgbClr val="1C3766"/>
                </a:solidFill>
              </a:rPr>
              <a:t>Beginning July 1, 2021, school services provided by contracted providers who submit Medicaid claims under their own NPI number will be subject to managed care enrollment/policies/procedures</a:t>
            </a:r>
            <a:endParaRPr>
              <a:solidFill>
                <a:srgbClr val="1C3766"/>
              </a:solidFill>
            </a:endParaRPr>
          </a:p>
          <a:p>
            <a:pPr indent="0" lvl="0" marL="0" rtl="0" algn="l">
              <a:lnSpc>
                <a:spcPct val="115000"/>
              </a:lnSpc>
              <a:spcBef>
                <a:spcPts val="1000"/>
              </a:spcBef>
              <a:spcAft>
                <a:spcPts val="0"/>
              </a:spcAft>
              <a:buClr>
                <a:schemeClr val="dk1"/>
              </a:buClr>
              <a:buSzPct val="39285"/>
              <a:buFont typeface="Arial"/>
              <a:buNone/>
            </a:pPr>
            <a:r>
              <a:t/>
            </a:r>
            <a:endParaRPr>
              <a:solidFill>
                <a:schemeClr val="dk1"/>
              </a:solidFill>
            </a:endParaRPr>
          </a:p>
          <a:p>
            <a:pPr indent="0" lvl="0" marL="0" rtl="0" algn="l">
              <a:lnSpc>
                <a:spcPct val="115000"/>
              </a:lnSpc>
              <a:spcBef>
                <a:spcPts val="1000"/>
              </a:spcBef>
              <a:spcAft>
                <a:spcPts val="0"/>
              </a:spcAft>
              <a:buClr>
                <a:schemeClr val="dk1"/>
              </a:buClr>
              <a:buSzPct val="39285"/>
              <a:buFont typeface="Arial"/>
              <a:buNone/>
            </a:pPr>
            <a:r>
              <a:rPr lang="en-US">
                <a:solidFill>
                  <a:schemeClr val="dk1"/>
                </a:solidFill>
              </a:rPr>
              <a:t>•</a:t>
            </a:r>
            <a:r>
              <a:rPr lang="en-US">
                <a:solidFill>
                  <a:srgbClr val="1C3766"/>
                </a:solidFill>
              </a:rPr>
              <a:t>Claims for services provided to students at school, as documented in an IEP, 504 plan, IFSP, IHP, and/or a BIP, will need to be submitted under the LEA’s NPI number to continue to be paid on a fee-for-service basis</a:t>
            </a:r>
            <a:endParaRPr>
              <a:solidFill>
                <a:srgbClr val="1C3766"/>
              </a:solidFill>
            </a:endParaRPr>
          </a:p>
          <a:p>
            <a:pPr indent="0" lvl="0" marL="0" rtl="0" algn="l">
              <a:spcBef>
                <a:spcPts val="1000"/>
              </a:spcBef>
              <a:spcAft>
                <a:spcPts val="0"/>
              </a:spcAft>
              <a:buNone/>
            </a:pPr>
            <a:r>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animEffect filter="fade" transition="in">
                                      <p:cBhvr>
                                        <p:cTn dur="1000"/>
                                        <p:tgtEl>
                                          <p:spTgt spid="214">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1" st="1"/>
                                            </p:txEl>
                                          </p:spTgt>
                                        </p:tgtEl>
                                        <p:attrNameLst>
                                          <p:attrName>style.visibility</p:attrName>
                                        </p:attrNameLst>
                                      </p:cBhvr>
                                      <p:to>
                                        <p:strVal val="visible"/>
                                      </p:to>
                                    </p:set>
                                    <p:animEffect filter="fade" transition="in">
                                      <p:cBhvr>
                                        <p:cTn dur="1000"/>
                                        <p:tgtEl>
                                          <p:spTgt spid="214">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2" st="2"/>
                                            </p:txEl>
                                          </p:spTgt>
                                        </p:tgtEl>
                                        <p:attrNameLst>
                                          <p:attrName>style.visibility</p:attrName>
                                        </p:attrNameLst>
                                      </p:cBhvr>
                                      <p:to>
                                        <p:strVal val="visible"/>
                                      </p:to>
                                    </p:set>
                                    <p:animEffect filter="fade" transition="in">
                                      <p:cBhvr>
                                        <p:cTn dur="1000"/>
                                        <p:tgtEl>
                                          <p:spTgt spid="214">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xEl>
                                              <p:pRg end="3" st="3"/>
                                            </p:txEl>
                                          </p:spTgt>
                                        </p:tgtEl>
                                        <p:attrNameLst>
                                          <p:attrName>style.visibility</p:attrName>
                                        </p:attrNameLst>
                                      </p:cBhvr>
                                      <p:to>
                                        <p:strVal val="visible"/>
                                      </p:to>
                                    </p:set>
                                    <p:animEffect filter="fade" transition="in">
                                      <p:cBhvr>
                                        <p:cTn dur="1000"/>
                                        <p:tgtEl>
                                          <p:spTgt spid="214">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sp>
        <p:nvSpPr>
          <p:cNvPr id="219" name="Google Shape;219;gdf10f5a499_1_0"/>
          <p:cNvSpPr txBox="1"/>
          <p:nvPr>
            <p:ph type="title"/>
          </p:nvPr>
        </p:nvSpPr>
        <p:spPr>
          <a:xfrm>
            <a:off x="421675" y="1"/>
            <a:ext cx="78867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Significant Disproportionality</a:t>
            </a:r>
            <a:endParaRPr/>
          </a:p>
        </p:txBody>
      </p:sp>
      <p:sp>
        <p:nvSpPr>
          <p:cNvPr id="220" name="Google Shape;220;gdf10f5a499_1_0"/>
          <p:cNvSpPr txBox="1"/>
          <p:nvPr>
            <p:ph idx="1" type="body"/>
          </p:nvPr>
        </p:nvSpPr>
        <p:spPr>
          <a:xfrm>
            <a:off x="325075" y="1117700"/>
            <a:ext cx="8506200" cy="5258700"/>
          </a:xfrm>
          <a:prstGeom prst="rect">
            <a:avLst/>
          </a:prstGeom>
          <a:noFill/>
          <a:ln>
            <a:noFill/>
          </a:ln>
        </p:spPr>
        <p:txBody>
          <a:bodyPr anchorCtr="0" anchor="t" bIns="45700" lIns="91425" spcFirstLastPara="1" rIns="91425" wrap="square" tIns="45700">
            <a:noAutofit/>
          </a:bodyPr>
          <a:lstStyle/>
          <a:p>
            <a:pPr indent="0" lvl="0" marL="0" rtl="0" algn="l">
              <a:lnSpc>
                <a:spcPct val="70000"/>
              </a:lnSpc>
              <a:spcBef>
                <a:spcPts val="0"/>
              </a:spcBef>
              <a:spcAft>
                <a:spcPts val="0"/>
              </a:spcAft>
              <a:buClr>
                <a:srgbClr val="1C3766"/>
              </a:buClr>
              <a:buSzPts val="1480"/>
              <a:buNone/>
            </a:pPr>
            <a:r>
              <a:rPr b="1" lang="en-US" sz="2172"/>
              <a:t>§ 300.646 Disproportionality.</a:t>
            </a:r>
            <a:endParaRPr sz="3282"/>
          </a:p>
          <a:p>
            <a:pPr indent="0" lvl="0" marL="0" rtl="0" algn="l">
              <a:lnSpc>
                <a:spcPct val="70000"/>
              </a:lnSpc>
              <a:spcBef>
                <a:spcPts val="1000"/>
              </a:spcBef>
              <a:spcAft>
                <a:spcPts val="0"/>
              </a:spcAft>
              <a:buClr>
                <a:srgbClr val="1C3766"/>
              </a:buClr>
              <a:buSzPts val="1480"/>
              <a:buNone/>
            </a:pPr>
            <a:r>
              <a:rPr b="1" lang="en-US" sz="2172"/>
              <a:t>Must collect and examine data to determine if significant disproportionality based on race and ethnicity is occurring in the State and LEAs –</a:t>
            </a:r>
            <a:endParaRPr b="1" sz="2172"/>
          </a:p>
          <a:p>
            <a:pPr indent="0" lvl="0" marL="0" rtl="0" algn="l">
              <a:lnSpc>
                <a:spcPct val="70000"/>
              </a:lnSpc>
              <a:spcBef>
                <a:spcPts val="1000"/>
              </a:spcBef>
              <a:spcAft>
                <a:spcPts val="0"/>
              </a:spcAft>
              <a:buClr>
                <a:srgbClr val="1C3766"/>
              </a:buClr>
              <a:buSzPts val="1480"/>
              <a:buNone/>
            </a:pPr>
            <a:r>
              <a:t/>
            </a:r>
            <a:endParaRPr b="1" sz="2172"/>
          </a:p>
          <a:p>
            <a:pPr indent="0" lvl="0" marL="0" rtl="0" algn="l">
              <a:lnSpc>
                <a:spcPct val="70000"/>
              </a:lnSpc>
              <a:spcBef>
                <a:spcPts val="1000"/>
              </a:spcBef>
              <a:spcAft>
                <a:spcPts val="0"/>
              </a:spcAft>
              <a:buClr>
                <a:srgbClr val="1C3766"/>
              </a:buClr>
              <a:buSzPts val="1480"/>
              <a:buNone/>
            </a:pPr>
            <a:r>
              <a:rPr b="1" lang="en-US" sz="2172"/>
              <a:t>(1) T</a:t>
            </a:r>
            <a:r>
              <a:rPr b="1" lang="en-US" sz="2172"/>
              <a:t>he identification of children as children with disabilities, including with a particular impairment</a:t>
            </a:r>
            <a:endParaRPr sz="3282"/>
          </a:p>
          <a:p>
            <a:pPr indent="0" lvl="0" marL="0" rtl="0" algn="l">
              <a:lnSpc>
                <a:spcPct val="70000"/>
              </a:lnSpc>
              <a:spcBef>
                <a:spcPts val="1000"/>
              </a:spcBef>
              <a:spcAft>
                <a:spcPts val="0"/>
              </a:spcAft>
              <a:buClr>
                <a:srgbClr val="1C3766"/>
              </a:buClr>
              <a:buSzPts val="1480"/>
              <a:buNone/>
            </a:pPr>
            <a:r>
              <a:t/>
            </a:r>
            <a:endParaRPr b="1" sz="2172"/>
          </a:p>
          <a:p>
            <a:pPr indent="0" lvl="0" marL="0" rtl="0" algn="l">
              <a:lnSpc>
                <a:spcPct val="70000"/>
              </a:lnSpc>
              <a:spcBef>
                <a:spcPts val="1000"/>
              </a:spcBef>
              <a:spcAft>
                <a:spcPts val="0"/>
              </a:spcAft>
              <a:buClr>
                <a:srgbClr val="1C3766"/>
              </a:buClr>
              <a:buSzPts val="1480"/>
              <a:buNone/>
            </a:pPr>
            <a:r>
              <a:rPr b="1" lang="en-US" sz="2172"/>
              <a:t>(2) The placement in particular educational settings of  these children; and</a:t>
            </a:r>
            <a:endParaRPr sz="3282"/>
          </a:p>
          <a:p>
            <a:pPr indent="0" lvl="0" marL="0" rtl="0" algn="l">
              <a:lnSpc>
                <a:spcPct val="70000"/>
              </a:lnSpc>
              <a:spcBef>
                <a:spcPts val="1000"/>
              </a:spcBef>
              <a:spcAft>
                <a:spcPts val="0"/>
              </a:spcAft>
              <a:buClr>
                <a:srgbClr val="1C3766"/>
              </a:buClr>
              <a:buSzPts val="1480"/>
              <a:buNone/>
            </a:pPr>
            <a:r>
              <a:t/>
            </a:r>
            <a:endParaRPr b="1" sz="2172"/>
          </a:p>
          <a:p>
            <a:pPr indent="0" lvl="0" marL="0" rtl="0" algn="l">
              <a:lnSpc>
                <a:spcPct val="70000"/>
              </a:lnSpc>
              <a:spcBef>
                <a:spcPts val="1000"/>
              </a:spcBef>
              <a:spcAft>
                <a:spcPts val="0"/>
              </a:spcAft>
              <a:buClr>
                <a:srgbClr val="1C3766"/>
              </a:buClr>
              <a:buSzPts val="1480"/>
              <a:buNone/>
            </a:pPr>
            <a:r>
              <a:rPr b="1" lang="en-US" sz="2172"/>
              <a:t>(3) The incidence, duration, and type of disciplinary actions, including suspensions and expulsions.</a:t>
            </a:r>
            <a:endParaRPr sz="3282"/>
          </a:p>
          <a:p>
            <a:pPr indent="0" lvl="0" marL="0" rtl="0" algn="l">
              <a:lnSpc>
                <a:spcPct val="70000"/>
              </a:lnSpc>
              <a:spcBef>
                <a:spcPts val="1000"/>
              </a:spcBef>
              <a:spcAft>
                <a:spcPts val="0"/>
              </a:spcAft>
              <a:buClr>
                <a:srgbClr val="1C3766"/>
              </a:buClr>
              <a:buSzPts val="1480"/>
              <a:buNone/>
            </a:pPr>
            <a:r>
              <a:t/>
            </a:r>
            <a:endParaRPr b="1" sz="2172"/>
          </a:p>
          <a:p>
            <a:pPr indent="0" lvl="0" marL="0" rtl="0" algn="l">
              <a:lnSpc>
                <a:spcPct val="70000"/>
              </a:lnSpc>
              <a:spcBef>
                <a:spcPts val="1000"/>
              </a:spcBef>
              <a:spcAft>
                <a:spcPts val="0"/>
              </a:spcAft>
              <a:buClr>
                <a:srgbClr val="7F6000"/>
              </a:buClr>
              <a:buSzPts val="1665"/>
              <a:buNone/>
            </a:pPr>
            <a:r>
              <a:rPr b="1" i="1" lang="en-US" sz="2157">
                <a:solidFill>
                  <a:srgbClr val="7F6000"/>
                </a:solidFill>
              </a:rPr>
              <a:t>**Beginning July 1, 2020 states were required to include children ages 3-5 in Identification and Discipline calculations. </a:t>
            </a:r>
            <a:endParaRPr sz="3082"/>
          </a:p>
          <a:p>
            <a:pPr indent="0" lvl="0" marL="0" rtl="0" algn="l">
              <a:lnSpc>
                <a:spcPct val="70000"/>
              </a:lnSpc>
              <a:spcBef>
                <a:spcPts val="1000"/>
              </a:spcBef>
              <a:spcAft>
                <a:spcPts val="0"/>
              </a:spcAft>
              <a:buClr>
                <a:srgbClr val="1C3766"/>
              </a:buClr>
              <a:buSzPts val="1480"/>
              <a:buNone/>
            </a:pPr>
            <a:r>
              <a:t/>
            </a:r>
            <a:endParaRPr sz="2080"/>
          </a:p>
          <a:p>
            <a:pPr indent="0" lvl="0" marL="0" rtl="0" algn="l">
              <a:lnSpc>
                <a:spcPct val="70000"/>
              </a:lnSpc>
              <a:spcBef>
                <a:spcPts val="1000"/>
              </a:spcBef>
              <a:spcAft>
                <a:spcPts val="0"/>
              </a:spcAft>
              <a:buClr>
                <a:srgbClr val="1C3766"/>
              </a:buClr>
              <a:buSzPts val="1480"/>
              <a:buNone/>
            </a:pPr>
            <a:r>
              <a:t/>
            </a:r>
            <a:endParaRPr sz="2080"/>
          </a:p>
        </p:txBody>
      </p:sp>
      <p:sp>
        <p:nvSpPr>
          <p:cNvPr id="221" name="Google Shape;221;gdf10f5a499_1_0"/>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df10f5a499_1_6"/>
          <p:cNvSpPr txBox="1"/>
          <p:nvPr>
            <p:ph type="title"/>
          </p:nvPr>
        </p:nvSpPr>
        <p:spPr>
          <a:xfrm>
            <a:off x="628650" y="1"/>
            <a:ext cx="78867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Significant Disproportionality</a:t>
            </a:r>
            <a:endParaRPr/>
          </a:p>
        </p:txBody>
      </p:sp>
      <p:sp>
        <p:nvSpPr>
          <p:cNvPr id="227" name="Google Shape;227;gdf10f5a499_1_6"/>
          <p:cNvSpPr txBox="1"/>
          <p:nvPr>
            <p:ph idx="1" type="body"/>
          </p:nvPr>
        </p:nvSpPr>
        <p:spPr>
          <a:xfrm>
            <a:off x="331175" y="1103900"/>
            <a:ext cx="8527800" cy="5073000"/>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90000"/>
              </a:lnSpc>
              <a:spcBef>
                <a:spcPts val="0"/>
              </a:spcBef>
              <a:spcAft>
                <a:spcPts val="0"/>
              </a:spcAft>
              <a:buClr>
                <a:srgbClr val="1C3766"/>
              </a:buClr>
              <a:buSzPct val="52459"/>
              <a:buNone/>
            </a:pPr>
            <a:r>
              <a:rPr lang="en-US" sz="3050"/>
              <a:t>North Carolina’s Process for Determining if an LEA Has Significant Disproportionality:</a:t>
            </a:r>
            <a:endParaRPr sz="3050"/>
          </a:p>
          <a:p>
            <a:pPr indent="0" lvl="0" marL="0" rtl="0" algn="l">
              <a:lnSpc>
                <a:spcPct val="90000"/>
              </a:lnSpc>
              <a:spcBef>
                <a:spcPts val="0"/>
              </a:spcBef>
              <a:spcAft>
                <a:spcPts val="0"/>
              </a:spcAft>
              <a:buClr>
                <a:srgbClr val="1C3766"/>
              </a:buClr>
              <a:buSzPct val="52459"/>
              <a:buNone/>
            </a:pPr>
            <a:r>
              <a:t/>
            </a:r>
            <a:endParaRPr sz="3050"/>
          </a:p>
          <a:p>
            <a:pPr indent="0" lvl="0" marL="0" rtl="0" algn="l">
              <a:lnSpc>
                <a:spcPct val="90000"/>
              </a:lnSpc>
              <a:spcBef>
                <a:spcPts val="1000"/>
              </a:spcBef>
              <a:spcAft>
                <a:spcPts val="0"/>
              </a:spcAft>
              <a:buClr>
                <a:srgbClr val="1C3766"/>
              </a:buClr>
              <a:buSzPct val="52459"/>
              <a:buNone/>
            </a:pPr>
            <a:r>
              <a:rPr lang="en-US" sz="3050"/>
              <a:t>1) Determine if an LEA has disproportionate representation in identification or placement or a significant discrepancy in discipline.</a:t>
            </a:r>
            <a:endParaRPr sz="3050"/>
          </a:p>
          <a:p>
            <a:pPr indent="0" lvl="0" marL="0" rtl="0" algn="l">
              <a:lnSpc>
                <a:spcPct val="90000"/>
              </a:lnSpc>
              <a:spcBef>
                <a:spcPts val="1000"/>
              </a:spcBef>
              <a:spcAft>
                <a:spcPts val="0"/>
              </a:spcAft>
              <a:buClr>
                <a:srgbClr val="1C3766"/>
              </a:buClr>
              <a:buSzPct val="52459"/>
              <a:buNone/>
            </a:pPr>
            <a:r>
              <a:t/>
            </a:r>
            <a:endParaRPr sz="3050"/>
          </a:p>
          <a:p>
            <a:pPr indent="0" lvl="0" marL="0" rtl="0" algn="l">
              <a:lnSpc>
                <a:spcPct val="90000"/>
              </a:lnSpc>
              <a:spcBef>
                <a:spcPts val="1000"/>
              </a:spcBef>
              <a:spcAft>
                <a:spcPts val="0"/>
              </a:spcAft>
              <a:buClr>
                <a:srgbClr val="1C3766"/>
              </a:buClr>
              <a:buSzPct val="52459"/>
              <a:buNone/>
            </a:pPr>
            <a:r>
              <a:rPr lang="en-US" sz="3050"/>
              <a:t>2) Determine if the disproportionate representation or significant discrepancy has occurred 3 consecutive years (current year &amp; 2 previous years).</a:t>
            </a:r>
            <a:endParaRPr sz="3050"/>
          </a:p>
          <a:p>
            <a:pPr indent="0" lvl="0" marL="0" rtl="0" algn="l">
              <a:lnSpc>
                <a:spcPct val="90000"/>
              </a:lnSpc>
              <a:spcBef>
                <a:spcPts val="1000"/>
              </a:spcBef>
              <a:spcAft>
                <a:spcPts val="0"/>
              </a:spcAft>
              <a:buClr>
                <a:srgbClr val="1C3766"/>
              </a:buClr>
              <a:buSzPct val="52459"/>
              <a:buNone/>
            </a:pPr>
            <a:r>
              <a:t/>
            </a:r>
            <a:endParaRPr sz="3050"/>
          </a:p>
          <a:p>
            <a:pPr indent="0" lvl="0" marL="0" rtl="0" algn="l">
              <a:lnSpc>
                <a:spcPct val="90000"/>
              </a:lnSpc>
              <a:spcBef>
                <a:spcPts val="1000"/>
              </a:spcBef>
              <a:spcAft>
                <a:spcPts val="0"/>
              </a:spcAft>
              <a:buClr>
                <a:srgbClr val="1C3766"/>
              </a:buClr>
              <a:buSzPct val="52459"/>
              <a:buNone/>
            </a:pPr>
            <a:r>
              <a:rPr lang="en-US" sz="3050"/>
              <a:t>3) Determine if an LEA with 3 consecutive years of disproportionate representation or a significant discrepancy has made reasonable progress in lowering its risk ratio or rate of discrepancy.</a:t>
            </a:r>
            <a:endParaRPr sz="3050"/>
          </a:p>
          <a:p>
            <a:pPr indent="0" lvl="0" marL="0" rtl="0" algn="l">
              <a:lnSpc>
                <a:spcPct val="90000"/>
              </a:lnSpc>
              <a:spcBef>
                <a:spcPts val="1000"/>
              </a:spcBef>
              <a:spcAft>
                <a:spcPts val="0"/>
              </a:spcAft>
              <a:buClr>
                <a:srgbClr val="1C3766"/>
              </a:buClr>
              <a:buSzPct val="100000"/>
              <a:buNone/>
            </a:pPr>
            <a:r>
              <a:t/>
            </a:r>
            <a:endParaRPr sz="1600"/>
          </a:p>
          <a:p>
            <a:pPr indent="0" lvl="0" marL="0" rtl="0" algn="l">
              <a:lnSpc>
                <a:spcPct val="90000"/>
              </a:lnSpc>
              <a:spcBef>
                <a:spcPts val="1000"/>
              </a:spcBef>
              <a:spcAft>
                <a:spcPts val="0"/>
              </a:spcAft>
              <a:buClr>
                <a:srgbClr val="1C3766"/>
              </a:buClr>
              <a:buSzPct val="100000"/>
              <a:buNone/>
            </a:pPr>
            <a:r>
              <a:t/>
            </a:r>
            <a:endParaRPr sz="1600"/>
          </a:p>
        </p:txBody>
      </p:sp>
      <p:sp>
        <p:nvSpPr>
          <p:cNvPr id="228" name="Google Shape;228;gdf10f5a499_1_6"/>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sp>
        <p:nvSpPr>
          <p:cNvPr id="233" name="Google Shape;233;gdf10f5a499_1_12"/>
          <p:cNvSpPr txBox="1"/>
          <p:nvPr>
            <p:ph type="title"/>
          </p:nvPr>
        </p:nvSpPr>
        <p:spPr>
          <a:xfrm>
            <a:off x="628650" y="365126"/>
            <a:ext cx="78867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Significant Disproportionality</a:t>
            </a:r>
            <a:endParaRPr/>
          </a:p>
        </p:txBody>
      </p:sp>
      <p:sp>
        <p:nvSpPr>
          <p:cNvPr id="234" name="Google Shape;234;gdf10f5a499_1_12"/>
          <p:cNvSpPr txBox="1"/>
          <p:nvPr>
            <p:ph idx="1" type="body"/>
          </p:nvPr>
        </p:nvSpPr>
        <p:spPr>
          <a:xfrm>
            <a:off x="628650" y="1295056"/>
            <a:ext cx="7525500" cy="351900"/>
          </a:xfrm>
          <a:prstGeom prst="rect">
            <a:avLst/>
          </a:prstGeom>
          <a:noFill/>
          <a:ln>
            <a:noFill/>
          </a:ln>
        </p:spPr>
        <p:txBody>
          <a:bodyPr anchorCtr="0" anchor="t" bIns="45700" lIns="91425" spcFirstLastPara="1" rIns="91425" wrap="square" tIns="45700">
            <a:noAutofit/>
          </a:bodyPr>
          <a:lstStyle/>
          <a:p>
            <a:pPr indent="0" lvl="0" marL="0" rtl="0" algn="ctr">
              <a:lnSpc>
                <a:spcPct val="70000"/>
              </a:lnSpc>
              <a:spcBef>
                <a:spcPts val="0"/>
              </a:spcBef>
              <a:spcAft>
                <a:spcPts val="0"/>
              </a:spcAft>
              <a:buClr>
                <a:srgbClr val="1C3766"/>
              </a:buClr>
              <a:buSzPts val="400"/>
              <a:buNone/>
            </a:pPr>
            <a:r>
              <a:rPr b="1" lang="en-US" sz="1300"/>
              <a:t>Data Sources:</a:t>
            </a:r>
            <a:endParaRPr sz="1600"/>
          </a:p>
          <a:p>
            <a:pPr indent="0" lvl="0" marL="0" rtl="0" algn="ctr">
              <a:lnSpc>
                <a:spcPct val="70000"/>
              </a:lnSpc>
              <a:spcBef>
                <a:spcPts val="1000"/>
              </a:spcBef>
              <a:spcAft>
                <a:spcPts val="0"/>
              </a:spcAft>
              <a:buClr>
                <a:srgbClr val="1C3766"/>
              </a:buClr>
              <a:buSzPts val="400"/>
              <a:buNone/>
            </a:pPr>
            <a:r>
              <a:t/>
            </a:r>
            <a:endParaRPr b="1" sz="1300"/>
          </a:p>
          <a:p>
            <a:pPr indent="0" lvl="0" marL="0" rtl="0" algn="ctr">
              <a:lnSpc>
                <a:spcPct val="70000"/>
              </a:lnSpc>
              <a:spcBef>
                <a:spcPts val="1000"/>
              </a:spcBef>
              <a:spcAft>
                <a:spcPts val="0"/>
              </a:spcAft>
              <a:buClr>
                <a:srgbClr val="1C3766"/>
              </a:buClr>
              <a:buSzPts val="400"/>
              <a:buNone/>
            </a:pPr>
            <a:r>
              <a:t/>
            </a:r>
            <a:endParaRPr b="1" sz="1300"/>
          </a:p>
          <a:p>
            <a:pPr indent="0" lvl="0" marL="0" rtl="0" algn="ctr">
              <a:lnSpc>
                <a:spcPct val="70000"/>
              </a:lnSpc>
              <a:spcBef>
                <a:spcPts val="1000"/>
              </a:spcBef>
              <a:spcAft>
                <a:spcPts val="0"/>
              </a:spcAft>
              <a:buClr>
                <a:srgbClr val="1C3766"/>
              </a:buClr>
              <a:buSzPts val="400"/>
              <a:buNone/>
            </a:pPr>
            <a:r>
              <a:t/>
            </a:r>
            <a:endParaRPr b="1" sz="1300"/>
          </a:p>
          <a:p>
            <a:pPr indent="0" lvl="0" marL="0" rtl="0" algn="ctr">
              <a:lnSpc>
                <a:spcPct val="70000"/>
              </a:lnSpc>
              <a:spcBef>
                <a:spcPts val="1000"/>
              </a:spcBef>
              <a:spcAft>
                <a:spcPts val="0"/>
              </a:spcAft>
              <a:buClr>
                <a:srgbClr val="1C3766"/>
              </a:buClr>
              <a:buSzPts val="400"/>
              <a:buNone/>
            </a:pPr>
            <a:r>
              <a:t/>
            </a:r>
            <a:endParaRPr b="1" sz="1300"/>
          </a:p>
          <a:p>
            <a:pPr indent="0" lvl="0" marL="0" rtl="0" algn="ctr">
              <a:lnSpc>
                <a:spcPct val="70000"/>
              </a:lnSpc>
              <a:spcBef>
                <a:spcPts val="1000"/>
              </a:spcBef>
              <a:spcAft>
                <a:spcPts val="0"/>
              </a:spcAft>
              <a:buClr>
                <a:srgbClr val="1C3766"/>
              </a:buClr>
              <a:buSzPts val="400"/>
              <a:buNone/>
            </a:pPr>
            <a:r>
              <a:t/>
            </a:r>
            <a:endParaRPr sz="1300"/>
          </a:p>
          <a:p>
            <a:pPr indent="0" lvl="0" marL="0" rtl="0" algn="ctr">
              <a:lnSpc>
                <a:spcPct val="70000"/>
              </a:lnSpc>
              <a:spcBef>
                <a:spcPts val="1000"/>
              </a:spcBef>
              <a:spcAft>
                <a:spcPts val="0"/>
              </a:spcAft>
              <a:buClr>
                <a:srgbClr val="1C3766"/>
              </a:buClr>
              <a:buSzPts val="400"/>
              <a:buNone/>
            </a:pPr>
            <a:r>
              <a:t/>
            </a:r>
            <a:endParaRPr sz="1300"/>
          </a:p>
        </p:txBody>
      </p:sp>
      <p:sp>
        <p:nvSpPr>
          <p:cNvPr id="235" name="Google Shape;235;gdf10f5a499_1_12"/>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graphicFrame>
        <p:nvGraphicFramePr>
          <p:cNvPr id="236" name="Google Shape;236;gdf10f5a499_1_12"/>
          <p:cNvGraphicFramePr/>
          <p:nvPr/>
        </p:nvGraphicFramePr>
        <p:xfrm>
          <a:off x="628650" y="1646238"/>
          <a:ext cx="3000000" cy="3000000"/>
        </p:xfrm>
        <a:graphic>
          <a:graphicData uri="http://schemas.openxmlformats.org/drawingml/2006/table">
            <a:tbl>
              <a:tblPr bandRow="1" firstRow="1">
                <a:noFill/>
                <a:tableStyleId>{D651B907-B3AB-4430-846F-C88D90309DEE}</a:tableStyleId>
              </a:tblPr>
              <a:tblGrid>
                <a:gridCol w="1977275"/>
                <a:gridCol w="1977275"/>
                <a:gridCol w="1977275"/>
                <a:gridCol w="1977275"/>
              </a:tblGrid>
              <a:tr h="1052250">
                <a:tc>
                  <a:txBody>
                    <a:bodyPr/>
                    <a:lstStyle/>
                    <a:p>
                      <a:pPr indent="0" lvl="0" marL="0" marR="0" rtl="0" algn="l">
                        <a:spcBef>
                          <a:spcPts val="0"/>
                        </a:spcBef>
                        <a:spcAft>
                          <a:spcPts val="0"/>
                        </a:spcAft>
                        <a:buNone/>
                      </a:pPr>
                      <a:r>
                        <a:rPr lang="en-US" sz="1800" u="none" cap="none" strike="noStrike"/>
                        <a:t>Measurement</a:t>
                      </a:r>
                      <a:endParaRPr/>
                    </a:p>
                  </a:txBody>
                  <a:tcPr marT="45725" marB="45725" marR="91450" marL="91450"/>
                </a:tc>
                <a:tc>
                  <a:txBody>
                    <a:bodyPr/>
                    <a:lstStyle/>
                    <a:p>
                      <a:pPr indent="0" lvl="0" marL="0" marR="0" rtl="0" algn="l">
                        <a:spcBef>
                          <a:spcPts val="0"/>
                        </a:spcBef>
                        <a:spcAft>
                          <a:spcPts val="0"/>
                        </a:spcAft>
                        <a:buNone/>
                      </a:pPr>
                      <a:r>
                        <a:rPr lang="en-US" sz="1800"/>
                        <a:t>Data Source</a:t>
                      </a:r>
                      <a:endParaRPr/>
                    </a:p>
                  </a:txBody>
                  <a:tcPr marT="45725" marB="45725" marR="91450" marL="91450"/>
                </a:tc>
                <a:tc>
                  <a:txBody>
                    <a:bodyPr/>
                    <a:lstStyle/>
                    <a:p>
                      <a:pPr indent="0" lvl="0" marL="0" marR="0" rtl="0" algn="l">
                        <a:spcBef>
                          <a:spcPts val="0"/>
                        </a:spcBef>
                        <a:spcAft>
                          <a:spcPts val="0"/>
                        </a:spcAft>
                        <a:buNone/>
                      </a:pPr>
                      <a:r>
                        <a:rPr lang="en-US" sz="1800"/>
                        <a:t>Comparison Data</a:t>
                      </a:r>
                      <a:endParaRPr/>
                    </a:p>
                  </a:txBody>
                  <a:tcPr marT="45725" marB="45725" marR="91450" marL="91450"/>
                </a:tc>
                <a:tc>
                  <a:txBody>
                    <a:bodyPr/>
                    <a:lstStyle/>
                    <a:p>
                      <a:pPr indent="0" lvl="0" marL="0" marR="0" rtl="0" algn="l">
                        <a:spcBef>
                          <a:spcPts val="0"/>
                        </a:spcBef>
                        <a:spcAft>
                          <a:spcPts val="0"/>
                        </a:spcAft>
                        <a:buNone/>
                      </a:pPr>
                      <a:r>
                        <a:rPr lang="en-US" sz="1800"/>
                        <a:t>Notes</a:t>
                      </a:r>
                      <a:endParaRPr/>
                    </a:p>
                  </a:txBody>
                  <a:tcPr marT="45725" marB="45725" marR="91450" marL="91450"/>
                </a:tc>
              </a:tr>
              <a:tr h="1142975">
                <a:tc>
                  <a:txBody>
                    <a:bodyPr/>
                    <a:lstStyle/>
                    <a:p>
                      <a:pPr indent="0" lvl="0" marL="0" marR="0" rtl="0" algn="l">
                        <a:spcBef>
                          <a:spcPts val="0"/>
                        </a:spcBef>
                        <a:spcAft>
                          <a:spcPts val="0"/>
                        </a:spcAft>
                        <a:buNone/>
                      </a:pPr>
                      <a:r>
                        <a:rPr lang="en-US" sz="1800"/>
                        <a:t>Identification</a:t>
                      </a:r>
                      <a:endParaRPr/>
                    </a:p>
                  </a:txBody>
                  <a:tcPr marT="45725" marB="45725" marR="91450" marL="91450"/>
                </a:tc>
                <a:tc>
                  <a:txBody>
                    <a:bodyPr/>
                    <a:lstStyle/>
                    <a:p>
                      <a:pPr indent="0" lvl="0" marL="0" marR="0" rtl="0" algn="l">
                        <a:spcBef>
                          <a:spcPts val="0"/>
                        </a:spcBef>
                        <a:spcAft>
                          <a:spcPts val="0"/>
                        </a:spcAft>
                        <a:buNone/>
                      </a:pPr>
                      <a:r>
                        <a:rPr lang="en-US" sz="1800"/>
                        <a:t>December Child Count - ECATS</a:t>
                      </a:r>
                      <a:endParaRPr/>
                    </a:p>
                  </a:txBody>
                  <a:tcPr marT="45725" marB="45725" marR="91450" marL="91450"/>
                </a:tc>
                <a:tc>
                  <a:txBody>
                    <a:bodyPr/>
                    <a:lstStyle/>
                    <a:p>
                      <a:pPr indent="0" lvl="0" marL="0" marR="0" rtl="0" algn="l">
                        <a:spcBef>
                          <a:spcPts val="0"/>
                        </a:spcBef>
                        <a:spcAft>
                          <a:spcPts val="0"/>
                        </a:spcAft>
                        <a:buNone/>
                      </a:pPr>
                      <a:r>
                        <a:rPr lang="en-US" sz="1800"/>
                        <a:t>Enrollment Data</a:t>
                      </a:r>
                      <a:endParaRPr/>
                    </a:p>
                    <a:p>
                      <a:pPr indent="0" lvl="0" marL="0" marR="0" rtl="0" algn="l">
                        <a:spcBef>
                          <a:spcPts val="0"/>
                        </a:spcBef>
                        <a:spcAft>
                          <a:spcPts val="0"/>
                        </a:spcAft>
                        <a:buNone/>
                      </a:pPr>
                      <a:r>
                        <a:rPr lang="en-US" sz="1800"/>
                        <a:t>(</a:t>
                      </a:r>
                      <a:r>
                        <a:rPr lang="en-US" sz="1800" u="sng">
                          <a:solidFill>
                            <a:schemeClr val="hlink"/>
                          </a:solidFill>
                          <a:hlinkClick r:id="rId3"/>
                        </a:rPr>
                        <a:t>NC Public Schools Statistical Profile</a:t>
                      </a:r>
                      <a:r>
                        <a:rPr lang="en-US" sz="1800"/>
                        <a:t>)</a:t>
                      </a:r>
                      <a:endParaRPr/>
                    </a:p>
                  </a:txBody>
                  <a:tcPr marT="45725" marB="45725" marR="91450" marL="91450"/>
                </a:tc>
                <a:tc>
                  <a:txBody>
                    <a:bodyPr/>
                    <a:lstStyle/>
                    <a:p>
                      <a:pPr indent="0" lvl="0" marL="0" marR="0" rtl="0" algn="l">
                        <a:spcBef>
                          <a:spcPts val="0"/>
                        </a:spcBef>
                        <a:spcAft>
                          <a:spcPts val="0"/>
                        </a:spcAft>
                        <a:buNone/>
                      </a:pPr>
                      <a:r>
                        <a:rPr lang="en-US" sz="1800"/>
                        <a:t>Ages 3-21 by Race</a:t>
                      </a:r>
                      <a:endParaRPr sz="1800"/>
                    </a:p>
                  </a:txBody>
                  <a:tcPr marT="45725" marB="45725" marR="91450" marL="91450"/>
                </a:tc>
              </a:tr>
              <a:tr h="1142975">
                <a:tc>
                  <a:txBody>
                    <a:bodyPr/>
                    <a:lstStyle/>
                    <a:p>
                      <a:pPr indent="0" lvl="0" marL="0" marR="0" rtl="0" algn="l">
                        <a:spcBef>
                          <a:spcPts val="0"/>
                        </a:spcBef>
                        <a:spcAft>
                          <a:spcPts val="0"/>
                        </a:spcAft>
                        <a:buNone/>
                      </a:pPr>
                      <a:r>
                        <a:rPr lang="en-US" sz="1800"/>
                        <a:t>Placement</a:t>
                      </a:r>
                      <a:endParaRPr/>
                    </a:p>
                  </a:txBody>
                  <a:tcPr marT="45725" marB="45725" marR="91450" marL="91450"/>
                </a:tc>
                <a:tc>
                  <a:txBody>
                    <a:bodyPr/>
                    <a:lstStyle/>
                    <a:p>
                      <a:pPr indent="0" lvl="0" marL="0" marR="0" rtl="0" algn="l">
                        <a:spcBef>
                          <a:spcPts val="0"/>
                        </a:spcBef>
                        <a:spcAft>
                          <a:spcPts val="0"/>
                        </a:spcAft>
                        <a:buNone/>
                      </a:pPr>
                      <a:r>
                        <a:rPr lang="en-US" sz="1800"/>
                        <a:t>December Child Count - ECATS</a:t>
                      </a:r>
                      <a:endParaRPr/>
                    </a:p>
                  </a:txBody>
                  <a:tcPr marT="45725" marB="45725" marR="91450" marL="91450"/>
                </a:tc>
                <a:tc>
                  <a:txBody>
                    <a:bodyPr/>
                    <a:lstStyle/>
                    <a:p>
                      <a:pPr indent="0" lvl="0" marL="0" marR="0" rtl="0" algn="l">
                        <a:spcBef>
                          <a:spcPts val="0"/>
                        </a:spcBef>
                        <a:spcAft>
                          <a:spcPts val="0"/>
                        </a:spcAft>
                        <a:buNone/>
                      </a:pPr>
                      <a:r>
                        <a:rPr lang="en-US" sz="1800"/>
                        <a:t>Enrollment Data</a:t>
                      </a:r>
                      <a:endParaRPr/>
                    </a:p>
                    <a:p>
                      <a:pPr indent="0" lvl="0" marL="0" marR="0" rtl="0" algn="l">
                        <a:spcBef>
                          <a:spcPts val="0"/>
                        </a:spcBef>
                        <a:spcAft>
                          <a:spcPts val="0"/>
                        </a:spcAft>
                        <a:buNone/>
                      </a:pPr>
                      <a:r>
                        <a:rPr lang="en-US" sz="1800"/>
                        <a:t>(</a:t>
                      </a:r>
                      <a:r>
                        <a:rPr lang="en-US" sz="1800" u="sng">
                          <a:solidFill>
                            <a:schemeClr val="hlink"/>
                          </a:solidFill>
                          <a:hlinkClick r:id="rId4"/>
                        </a:rPr>
                        <a:t>NC Public Schools Statistical Profile</a:t>
                      </a:r>
                      <a:r>
                        <a:rPr lang="en-US" sz="1800"/>
                        <a:t>)</a:t>
                      </a:r>
                      <a:endParaRPr/>
                    </a:p>
                  </a:txBody>
                  <a:tcPr marT="45725" marB="45725" marR="91450" marL="91450"/>
                </a:tc>
                <a:tc>
                  <a:txBody>
                    <a:bodyPr/>
                    <a:lstStyle/>
                    <a:p>
                      <a:pPr indent="0" lvl="0" marL="0" rtl="0" algn="l">
                        <a:spcBef>
                          <a:spcPts val="0"/>
                        </a:spcBef>
                        <a:spcAft>
                          <a:spcPts val="0"/>
                        </a:spcAft>
                        <a:buClr>
                          <a:schemeClr val="dk1"/>
                        </a:buClr>
                        <a:buFont typeface="Arial"/>
                        <a:buNone/>
                      </a:pPr>
                      <a:r>
                        <a:rPr lang="en-US" sz="1800"/>
                        <a:t>Ages 6-21 by Race</a:t>
                      </a:r>
                      <a:endParaRPr sz="1800"/>
                    </a:p>
                  </a:txBody>
                  <a:tcPr marT="45725" marB="45725" marR="91450" marL="91450"/>
                </a:tc>
              </a:tr>
              <a:tr h="1142975">
                <a:tc>
                  <a:txBody>
                    <a:bodyPr/>
                    <a:lstStyle/>
                    <a:p>
                      <a:pPr indent="0" lvl="0" marL="0" marR="0" rtl="0" algn="l">
                        <a:spcBef>
                          <a:spcPts val="0"/>
                        </a:spcBef>
                        <a:spcAft>
                          <a:spcPts val="0"/>
                        </a:spcAft>
                        <a:buNone/>
                      </a:pPr>
                      <a:r>
                        <a:rPr lang="en-US" sz="1800"/>
                        <a:t>Discipline</a:t>
                      </a:r>
                      <a:endParaRPr/>
                    </a:p>
                  </a:txBody>
                  <a:tcPr marT="45725" marB="45725" marR="91450" marL="91450"/>
                </a:tc>
                <a:tc>
                  <a:txBody>
                    <a:bodyPr/>
                    <a:lstStyle/>
                    <a:p>
                      <a:pPr indent="0" lvl="0" marL="0" marR="0" rtl="0" algn="l">
                        <a:spcBef>
                          <a:spcPts val="0"/>
                        </a:spcBef>
                        <a:spcAft>
                          <a:spcPts val="0"/>
                        </a:spcAft>
                        <a:buNone/>
                      </a:pPr>
                      <a:r>
                        <a:rPr lang="en-US" sz="1800"/>
                        <a:t>Discipline Data – PowerSchool</a:t>
                      </a:r>
                      <a:endParaRPr/>
                    </a:p>
                  </a:txBody>
                  <a:tcPr marT="45725" marB="45725" marR="91450" marL="91450"/>
                </a:tc>
                <a:tc>
                  <a:txBody>
                    <a:bodyPr/>
                    <a:lstStyle/>
                    <a:p>
                      <a:pPr indent="0" lvl="0" marL="0" rtl="0" algn="l">
                        <a:spcBef>
                          <a:spcPts val="0"/>
                        </a:spcBef>
                        <a:spcAft>
                          <a:spcPts val="0"/>
                        </a:spcAft>
                        <a:buClr>
                          <a:schemeClr val="dk1"/>
                        </a:buClr>
                        <a:buFont typeface="Arial"/>
                        <a:buNone/>
                      </a:pPr>
                      <a:r>
                        <a:rPr lang="en-US" sz="1800"/>
                        <a:t>April Child Count</a:t>
                      </a:r>
                      <a:endParaRPr sz="1800"/>
                    </a:p>
                  </a:txBody>
                  <a:tcPr marT="45725" marB="45725" marR="91450" marL="91450"/>
                </a:tc>
                <a:tc>
                  <a:txBody>
                    <a:bodyPr/>
                    <a:lstStyle/>
                    <a:p>
                      <a:pPr indent="0" lvl="0" marL="0" rtl="0" algn="l">
                        <a:spcBef>
                          <a:spcPts val="0"/>
                        </a:spcBef>
                        <a:spcAft>
                          <a:spcPts val="0"/>
                        </a:spcAft>
                        <a:buClr>
                          <a:schemeClr val="dk1"/>
                        </a:buClr>
                        <a:buFont typeface="Arial"/>
                        <a:buNone/>
                      </a:pPr>
                      <a:r>
                        <a:rPr lang="en-US" sz="1800"/>
                        <a:t>Ages 3-21 by Race</a:t>
                      </a:r>
                      <a:endParaRPr/>
                    </a:p>
                  </a:txBody>
                  <a:tcPr marT="45725" marB="45725" marR="91450" marL="91450"/>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df10f5a499_1_19"/>
          <p:cNvSpPr txBox="1"/>
          <p:nvPr>
            <p:ph type="title"/>
          </p:nvPr>
        </p:nvSpPr>
        <p:spPr>
          <a:xfrm>
            <a:off x="254523" y="365126"/>
            <a:ext cx="82608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Disproportionality Resources</a:t>
            </a:r>
            <a:endParaRPr/>
          </a:p>
        </p:txBody>
      </p:sp>
      <p:pic>
        <p:nvPicPr>
          <p:cNvPr id="242" name="Google Shape;242;gdf10f5a499_1_19"/>
          <p:cNvPicPr preferRelativeResize="0"/>
          <p:nvPr>
            <p:ph idx="1" type="body"/>
          </p:nvPr>
        </p:nvPicPr>
        <p:blipFill rotWithShape="1">
          <a:blip r:embed="rId3">
            <a:alphaModFix/>
          </a:blip>
          <a:srcRect b="0" l="0" r="0" t="0"/>
          <a:stretch/>
        </p:blipFill>
        <p:spPr>
          <a:xfrm>
            <a:off x="0" y="2538700"/>
            <a:ext cx="9051600" cy="3408600"/>
          </a:xfrm>
          <a:prstGeom prst="rect">
            <a:avLst/>
          </a:prstGeom>
          <a:noFill/>
          <a:ln>
            <a:noFill/>
          </a:ln>
        </p:spPr>
      </p:pic>
      <p:sp>
        <p:nvSpPr>
          <p:cNvPr id="243" name="Google Shape;243;gdf10f5a499_1_19"/>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
        <p:nvSpPr>
          <p:cNvPr id="244" name="Google Shape;244;gdf10f5a499_1_19"/>
          <p:cNvSpPr txBox="1"/>
          <p:nvPr/>
        </p:nvSpPr>
        <p:spPr>
          <a:xfrm>
            <a:off x="304867" y="1576649"/>
            <a:ext cx="7868100" cy="831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2400" u="none" cap="none" strike="noStrike">
                <a:solidFill>
                  <a:srgbClr val="1F3864"/>
                </a:solidFill>
                <a:latin typeface="Arial"/>
                <a:ea typeface="Arial"/>
                <a:cs typeface="Arial"/>
                <a:sym typeface="Arial"/>
              </a:rPr>
              <a:t>Using the warning list to see potential for future Significant Disproportionality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gdf10f5a499_1_26"/>
          <p:cNvSpPr txBox="1"/>
          <p:nvPr>
            <p:ph type="title"/>
          </p:nvPr>
        </p:nvSpPr>
        <p:spPr>
          <a:xfrm>
            <a:off x="435475" y="1"/>
            <a:ext cx="78867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Understanding Risk Ratio Calculation - Example</a:t>
            </a:r>
            <a:endParaRPr/>
          </a:p>
        </p:txBody>
      </p:sp>
      <p:sp>
        <p:nvSpPr>
          <p:cNvPr id="250" name="Google Shape;250;gdf10f5a499_1_26"/>
          <p:cNvSpPr txBox="1"/>
          <p:nvPr>
            <p:ph idx="1" type="body"/>
          </p:nvPr>
        </p:nvSpPr>
        <p:spPr>
          <a:xfrm>
            <a:off x="124200" y="1281000"/>
            <a:ext cx="8707200" cy="50664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1C3766"/>
              </a:buClr>
              <a:buSzPts val="1600"/>
              <a:buNone/>
            </a:pPr>
            <a:r>
              <a:rPr b="1" lang="en-US" sz="2300"/>
              <a:t>Identification</a:t>
            </a:r>
            <a:r>
              <a:rPr b="1" lang="en-US" sz="2300"/>
              <a:t>- Intellectual Disability and African American (AA) students</a:t>
            </a:r>
            <a:endParaRPr sz="2300"/>
          </a:p>
          <a:p>
            <a:pPr indent="0" lvl="0" marL="0" rtl="0" algn="l">
              <a:lnSpc>
                <a:spcPct val="90000"/>
              </a:lnSpc>
              <a:spcBef>
                <a:spcPts val="1000"/>
              </a:spcBef>
              <a:spcAft>
                <a:spcPts val="0"/>
              </a:spcAft>
              <a:buClr>
                <a:srgbClr val="1C3766"/>
              </a:buClr>
              <a:buSzPts val="1600"/>
              <a:buNone/>
            </a:pPr>
            <a:r>
              <a:rPr b="1" lang="en-US" sz="2100" u="sng"/>
              <a:t>2020-21 SY As of December 1, 2020, Child Count - Ages 3-21 </a:t>
            </a:r>
            <a:endParaRPr b="1" sz="2100" u="sng"/>
          </a:p>
          <a:p>
            <a:pPr indent="0" lvl="0" marL="0" rtl="0" algn="l">
              <a:lnSpc>
                <a:spcPct val="90000"/>
              </a:lnSpc>
              <a:spcBef>
                <a:spcPts val="1000"/>
              </a:spcBef>
              <a:spcAft>
                <a:spcPts val="0"/>
              </a:spcAft>
              <a:buClr>
                <a:srgbClr val="1C3766"/>
              </a:buClr>
              <a:buSzPts val="1600"/>
              <a:buNone/>
            </a:pPr>
            <a:r>
              <a:t/>
            </a:r>
            <a:endParaRPr b="1" sz="2100" u="sng"/>
          </a:p>
          <a:p>
            <a:pPr indent="0" lvl="0" marL="0" rtl="0" algn="l">
              <a:lnSpc>
                <a:spcPct val="90000"/>
              </a:lnSpc>
              <a:spcBef>
                <a:spcPts val="1000"/>
              </a:spcBef>
              <a:spcAft>
                <a:spcPts val="0"/>
              </a:spcAft>
              <a:buClr>
                <a:srgbClr val="1C3766"/>
              </a:buClr>
              <a:buSzPts val="1600"/>
              <a:buNone/>
            </a:pPr>
            <a:r>
              <a:rPr lang="en-US" sz="1800" u="sng">
                <a:solidFill>
                  <a:srgbClr val="FF0000"/>
                </a:solidFill>
              </a:rPr>
              <a:t>19</a:t>
            </a:r>
            <a:r>
              <a:rPr lang="en-US" sz="1800" u="sng"/>
              <a:t> (# of AA students identified as IDMI, IDMO &amp; IDSE)</a:t>
            </a:r>
            <a:r>
              <a:rPr lang="en-US" sz="1800"/>
              <a:t>  = </a:t>
            </a:r>
            <a:r>
              <a:rPr lang="en-US" sz="1800">
                <a:solidFill>
                  <a:srgbClr val="FF0000"/>
                </a:solidFill>
              </a:rPr>
              <a:t>0.0189620758483034</a:t>
            </a:r>
            <a:endParaRPr sz="1800">
              <a:solidFill>
                <a:srgbClr val="FF0000"/>
              </a:solidFill>
            </a:endParaRPr>
          </a:p>
          <a:p>
            <a:pPr indent="0" lvl="0" marL="0" rtl="0" algn="l">
              <a:lnSpc>
                <a:spcPct val="90000"/>
              </a:lnSpc>
              <a:spcBef>
                <a:spcPts val="1000"/>
              </a:spcBef>
              <a:spcAft>
                <a:spcPts val="0"/>
              </a:spcAft>
              <a:buClr>
                <a:srgbClr val="1C3766"/>
              </a:buClr>
              <a:buSzPts val="1600"/>
              <a:buNone/>
            </a:pPr>
            <a:r>
              <a:rPr lang="en-US" sz="1800">
                <a:solidFill>
                  <a:srgbClr val="FF0000"/>
                </a:solidFill>
              </a:rPr>
              <a:t>1002</a:t>
            </a:r>
            <a:r>
              <a:rPr lang="en-US" sz="1800"/>
              <a:t> (Total # of AA students enrolled in District A)</a:t>
            </a:r>
            <a:endParaRPr sz="1800"/>
          </a:p>
          <a:p>
            <a:pPr indent="0" lvl="0" marL="0" rtl="0" algn="l">
              <a:lnSpc>
                <a:spcPct val="90000"/>
              </a:lnSpc>
              <a:spcBef>
                <a:spcPts val="1000"/>
              </a:spcBef>
              <a:spcAft>
                <a:spcPts val="0"/>
              </a:spcAft>
              <a:buClr>
                <a:srgbClr val="1C3766"/>
              </a:buClr>
              <a:buSzPts val="1600"/>
              <a:buNone/>
            </a:pPr>
            <a:r>
              <a:t/>
            </a:r>
            <a:endParaRPr sz="1800"/>
          </a:p>
          <a:p>
            <a:pPr indent="0" lvl="0" marL="0" rtl="0" algn="l">
              <a:lnSpc>
                <a:spcPct val="90000"/>
              </a:lnSpc>
              <a:spcBef>
                <a:spcPts val="1000"/>
              </a:spcBef>
              <a:spcAft>
                <a:spcPts val="0"/>
              </a:spcAft>
              <a:buClr>
                <a:srgbClr val="1C3766"/>
              </a:buClr>
              <a:buSzPts val="1600"/>
              <a:buNone/>
            </a:pPr>
            <a:r>
              <a:rPr lang="en-US" sz="1800" u="sng">
                <a:solidFill>
                  <a:srgbClr val="FF0000"/>
                </a:solidFill>
              </a:rPr>
              <a:t>26</a:t>
            </a:r>
            <a:r>
              <a:rPr lang="en-US" sz="1800" u="sng"/>
              <a:t> (# of students identified as ID </a:t>
            </a:r>
            <a:r>
              <a:rPr lang="en-US" sz="1800" u="sng"/>
              <a:t>not including AA students</a:t>
            </a:r>
            <a:r>
              <a:rPr lang="en-US" sz="1800" u="sng"/>
              <a:t>)</a:t>
            </a:r>
            <a:r>
              <a:rPr lang="en-US" sz="1800"/>
              <a:t> = </a:t>
            </a:r>
            <a:r>
              <a:rPr lang="en-US" sz="1800">
                <a:solidFill>
                  <a:srgbClr val="FF0000"/>
                </a:solidFill>
              </a:rPr>
              <a:t>0.0042819499341238 </a:t>
            </a:r>
            <a:endParaRPr sz="1800">
              <a:solidFill>
                <a:srgbClr val="FF0000"/>
              </a:solidFill>
            </a:endParaRPr>
          </a:p>
          <a:p>
            <a:pPr indent="0" lvl="0" marL="0" rtl="0" algn="l">
              <a:lnSpc>
                <a:spcPct val="90000"/>
              </a:lnSpc>
              <a:spcBef>
                <a:spcPts val="1000"/>
              </a:spcBef>
              <a:spcAft>
                <a:spcPts val="0"/>
              </a:spcAft>
              <a:buClr>
                <a:srgbClr val="1C3766"/>
              </a:buClr>
              <a:buSzPts val="1600"/>
              <a:buNone/>
            </a:pPr>
            <a:r>
              <a:rPr lang="en-US" sz="1800">
                <a:solidFill>
                  <a:srgbClr val="FF0000"/>
                </a:solidFill>
              </a:rPr>
              <a:t>6072</a:t>
            </a:r>
            <a:r>
              <a:rPr lang="en-US" sz="1800"/>
              <a:t> (# of all other students enrolled in District A not including AA students)</a:t>
            </a:r>
            <a:endParaRPr sz="1800"/>
          </a:p>
          <a:p>
            <a:pPr indent="0" lvl="0" marL="0" rtl="0" algn="l">
              <a:lnSpc>
                <a:spcPct val="90000"/>
              </a:lnSpc>
              <a:spcBef>
                <a:spcPts val="1000"/>
              </a:spcBef>
              <a:spcAft>
                <a:spcPts val="0"/>
              </a:spcAft>
              <a:buClr>
                <a:srgbClr val="1C3766"/>
              </a:buClr>
              <a:buSzPts val="1600"/>
              <a:buNone/>
            </a:pPr>
            <a:r>
              <a:t/>
            </a:r>
            <a:endParaRPr sz="1900"/>
          </a:p>
          <a:p>
            <a:pPr indent="0" lvl="0" marL="0" rtl="0" algn="l">
              <a:lnSpc>
                <a:spcPct val="90000"/>
              </a:lnSpc>
              <a:spcBef>
                <a:spcPts val="1000"/>
              </a:spcBef>
              <a:spcAft>
                <a:spcPts val="0"/>
              </a:spcAft>
              <a:buClr>
                <a:srgbClr val="1C3766"/>
              </a:buClr>
              <a:buSzPts val="1600"/>
              <a:buNone/>
            </a:pPr>
            <a:r>
              <a:rPr lang="en-US" sz="1900" u="sng">
                <a:solidFill>
                  <a:srgbClr val="FF0000"/>
                </a:solidFill>
              </a:rPr>
              <a:t>0.0189620758483034</a:t>
            </a:r>
            <a:r>
              <a:rPr lang="en-US" sz="1900"/>
              <a:t> =  </a:t>
            </a:r>
            <a:r>
              <a:rPr b="1" lang="en-US" sz="1900"/>
              <a:t>4.43 Risk ratio</a:t>
            </a:r>
            <a:endParaRPr sz="1900"/>
          </a:p>
          <a:p>
            <a:pPr indent="0" lvl="0" marL="0" rtl="0" algn="l">
              <a:spcBef>
                <a:spcPts val="1000"/>
              </a:spcBef>
              <a:spcAft>
                <a:spcPts val="0"/>
              </a:spcAft>
              <a:buClr>
                <a:srgbClr val="1C3766"/>
              </a:buClr>
              <a:buSzPts val="1600"/>
              <a:buNone/>
            </a:pPr>
            <a:r>
              <a:rPr lang="en-US" sz="1900">
                <a:solidFill>
                  <a:srgbClr val="FF0000"/>
                </a:solidFill>
              </a:rPr>
              <a:t>0.0042819499341238</a:t>
            </a:r>
            <a:endParaRPr sz="1900">
              <a:solidFill>
                <a:srgbClr val="FF0000"/>
              </a:solidFill>
            </a:endParaRPr>
          </a:p>
          <a:p>
            <a:pPr indent="0" lvl="0" marL="0" rtl="0" algn="l">
              <a:lnSpc>
                <a:spcPct val="90000"/>
              </a:lnSpc>
              <a:spcBef>
                <a:spcPts val="1000"/>
              </a:spcBef>
              <a:spcAft>
                <a:spcPts val="0"/>
              </a:spcAft>
              <a:buClr>
                <a:srgbClr val="1C3766"/>
              </a:buClr>
              <a:buSzPts val="1600"/>
              <a:buNone/>
            </a:pPr>
            <a:r>
              <a:t/>
            </a:r>
            <a:endParaRPr sz="1600"/>
          </a:p>
        </p:txBody>
      </p:sp>
      <p:sp>
        <p:nvSpPr>
          <p:cNvPr id="251" name="Google Shape;251;gdf10f5a499_1_26"/>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gdf1a20a732_0_0"/>
          <p:cNvSpPr txBox="1"/>
          <p:nvPr>
            <p:ph type="title"/>
          </p:nvPr>
        </p:nvSpPr>
        <p:spPr>
          <a:xfrm>
            <a:off x="488325" y="122675"/>
            <a:ext cx="8027100" cy="1523400"/>
          </a:xfrm>
          <a:prstGeom prst="rect">
            <a:avLst/>
          </a:prstGeom>
        </p:spPr>
        <p:txBody>
          <a:bodyPr anchorCtr="0" anchor="ctr" bIns="45700" lIns="91425" spcFirstLastPara="1" rIns="91425" wrap="square" tIns="45700">
            <a:normAutofit fontScale="90000"/>
          </a:bodyPr>
          <a:lstStyle/>
          <a:p>
            <a:pPr indent="0" lvl="0" marL="0" rtl="0" algn="l">
              <a:spcBef>
                <a:spcPts val="0"/>
              </a:spcBef>
              <a:spcAft>
                <a:spcPts val="0"/>
              </a:spcAft>
              <a:buNone/>
            </a:pPr>
            <a:r>
              <a:rPr lang="en-US"/>
              <a:t>Significant Disproportionality</a:t>
            </a:r>
            <a:endParaRPr/>
          </a:p>
          <a:p>
            <a:pPr indent="0" lvl="0" marL="0" rtl="0" algn="l">
              <a:lnSpc>
                <a:spcPct val="100000"/>
              </a:lnSpc>
              <a:spcBef>
                <a:spcPts val="0"/>
              </a:spcBef>
              <a:spcAft>
                <a:spcPts val="0"/>
              </a:spcAft>
              <a:buClr>
                <a:schemeClr val="dk1"/>
              </a:buClr>
              <a:buSzPct val="84615"/>
              <a:buFont typeface="Arial"/>
              <a:buNone/>
            </a:pPr>
            <a:r>
              <a:rPr lang="en-US" sz="1300">
                <a:solidFill>
                  <a:srgbClr val="1F3864"/>
                </a:solidFill>
              </a:rPr>
              <a:t>* Risk ratios are computed for LEAs with a minimum of 30 students of the particular race/ethnicity identified in an LEAs total enrollment and a minimum cell size of 10 students with disabilities.</a:t>
            </a:r>
            <a:endParaRPr sz="1900">
              <a:solidFill>
                <a:srgbClr val="1F3864"/>
              </a:solidFill>
            </a:endParaRPr>
          </a:p>
          <a:p>
            <a:pPr indent="0" lvl="0" marL="0" rtl="0" algn="l">
              <a:spcBef>
                <a:spcPts val="0"/>
              </a:spcBef>
              <a:spcAft>
                <a:spcPts val="0"/>
              </a:spcAft>
              <a:buClr>
                <a:srgbClr val="1C3766"/>
              </a:buClr>
              <a:buSzPct val="100000"/>
              <a:buFont typeface="Arial"/>
              <a:buNone/>
            </a:pPr>
            <a:r>
              <a:t/>
            </a:r>
            <a:endParaRPr/>
          </a:p>
        </p:txBody>
      </p:sp>
      <p:graphicFrame>
        <p:nvGraphicFramePr>
          <p:cNvPr id="258" name="Google Shape;258;gdf1a20a732_0_0"/>
          <p:cNvGraphicFramePr/>
          <p:nvPr/>
        </p:nvGraphicFramePr>
        <p:xfrm>
          <a:off x="382863" y="1422625"/>
          <a:ext cx="3000000" cy="3000000"/>
        </p:xfrm>
        <a:graphic>
          <a:graphicData uri="http://schemas.openxmlformats.org/drawingml/2006/table">
            <a:tbl>
              <a:tblPr>
                <a:noFill/>
                <a:tableStyleId>{1FF4060D-C7BE-46CD-8D96-3524B4FB6BEA}</a:tableStyleId>
              </a:tblPr>
              <a:tblGrid>
                <a:gridCol w="2765150"/>
                <a:gridCol w="3359600"/>
                <a:gridCol w="2308500"/>
              </a:tblGrid>
              <a:tr h="723700">
                <a:tc>
                  <a:txBody>
                    <a:bodyPr/>
                    <a:lstStyle/>
                    <a:p>
                      <a:pPr indent="0" lvl="0" marL="0" rtl="0" algn="l">
                        <a:lnSpc>
                          <a:spcPct val="115000"/>
                        </a:lnSpc>
                        <a:spcBef>
                          <a:spcPts val="0"/>
                        </a:spcBef>
                        <a:spcAft>
                          <a:spcPts val="0"/>
                        </a:spcAft>
                        <a:buNone/>
                      </a:pPr>
                      <a:r>
                        <a:rPr b="1" lang="en-US" sz="1200">
                          <a:solidFill>
                            <a:srgbClr val="FFFFFF"/>
                          </a:solidFill>
                        </a:rPr>
                        <a:t>Measurement</a:t>
                      </a:r>
                      <a:endParaRPr b="1" sz="1200">
                        <a:solidFill>
                          <a:srgbClr val="FFFFFF"/>
                        </a:solidFill>
                      </a:endParaRPr>
                    </a:p>
                  </a:txBody>
                  <a:tcPr marT="91425" marB="91425" marR="91425" marL="91425">
                    <a:lnL cap="flat" cmpd="sng" w="9525">
                      <a:solidFill>
                        <a:srgbClr val="1C3766"/>
                      </a:solidFill>
                      <a:prstDash val="solid"/>
                      <a:round/>
                      <a:headEnd len="sm" w="sm" type="none"/>
                      <a:tailEnd len="sm" w="sm" type="none"/>
                    </a:lnL>
                    <a:lnR cap="flat" cmpd="sng" w="9525">
                      <a:solidFill>
                        <a:srgbClr val="1C3766"/>
                      </a:solidFill>
                      <a:prstDash val="solid"/>
                      <a:round/>
                      <a:headEnd len="sm" w="sm" type="none"/>
                      <a:tailEnd len="sm" w="sm" type="none"/>
                    </a:lnR>
                    <a:lnT cap="flat" cmpd="sng" w="9525">
                      <a:solidFill>
                        <a:srgbClr val="1C3766"/>
                      </a:solidFill>
                      <a:prstDash val="solid"/>
                      <a:round/>
                      <a:headEnd len="sm" w="sm" type="none"/>
                      <a:tailEnd len="sm" w="sm" type="none"/>
                    </a:lnT>
                    <a:lnB cap="flat" cmpd="sng" w="9525">
                      <a:solidFill>
                        <a:srgbClr val="1C3766"/>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FFFFFF"/>
                          </a:solidFill>
                        </a:rPr>
                        <a:t>Cell = 10</a:t>
                      </a:r>
                      <a:endParaRPr b="1" sz="1200">
                        <a:solidFill>
                          <a:srgbClr val="FFFFFF"/>
                        </a:solidFill>
                      </a:endParaRPr>
                    </a:p>
                  </a:txBody>
                  <a:tcPr marT="91425" marB="91425" marR="91425" marL="91425">
                    <a:lnL cap="flat" cmpd="sng" w="9525">
                      <a:solidFill>
                        <a:srgbClr val="1C3766"/>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FFFFFF"/>
                          </a:solidFill>
                        </a:rPr>
                        <a:t>N Size = 30</a:t>
                      </a:r>
                      <a:endParaRPr b="1" sz="1200">
                        <a:solidFill>
                          <a:srgbClr val="FFFFFF"/>
                        </a:solidFill>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solidFill>
                      <a:srgbClr val="9FC5E8"/>
                    </a:solidFill>
                  </a:tcPr>
                </a:tc>
              </a:tr>
              <a:tr h="2255500">
                <a:tc>
                  <a:txBody>
                    <a:bodyPr/>
                    <a:lstStyle/>
                    <a:p>
                      <a:pPr indent="0" lvl="0" marL="0" rtl="0" algn="l">
                        <a:lnSpc>
                          <a:spcPct val="115000"/>
                        </a:lnSpc>
                        <a:spcBef>
                          <a:spcPts val="0"/>
                        </a:spcBef>
                        <a:spcAft>
                          <a:spcPts val="0"/>
                        </a:spcAft>
                        <a:buNone/>
                      </a:pPr>
                      <a:r>
                        <a:rPr b="1" lang="en-US" sz="1200">
                          <a:solidFill>
                            <a:srgbClr val="1F3864"/>
                          </a:solidFill>
                        </a:rPr>
                        <a:t>Identification – Ages 3-21</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1C3766"/>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None/>
                      </a:pPr>
                      <a:r>
                        <a:rPr b="1" lang="en-US" sz="1200">
                          <a:solidFill>
                            <a:srgbClr val="1F3864"/>
                          </a:solidFill>
                        </a:rPr>
                        <a:t>December 1 child count (ages 3-21) by 7 racial/ethnic categories specific to each of the seven (7) areas reviewed:</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All Disabilities combined</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AU</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ED</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IDMI, IDMO, IDSE</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OH</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SI</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 LD</a:t>
                      </a:r>
                      <a:endParaRPr b="1" sz="1200">
                        <a:solidFill>
                          <a:srgbClr val="1F3864"/>
                        </a:solidFill>
                      </a:endParaRPr>
                    </a:p>
                    <a:p>
                      <a:pPr indent="0" lvl="0" marL="0" rtl="0" algn="l">
                        <a:lnSpc>
                          <a:spcPct val="115000"/>
                        </a:lnSpc>
                        <a:spcBef>
                          <a:spcPts val="0"/>
                        </a:spcBef>
                        <a:spcAft>
                          <a:spcPts val="0"/>
                        </a:spcAft>
                        <a:buNone/>
                      </a:pPr>
                      <a:r>
                        <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c>
                  <a:txBody>
                    <a:bodyPr/>
                    <a:lstStyle/>
                    <a:p>
                      <a:pPr indent="0" lvl="0" marL="0" rtl="0" algn="l">
                        <a:lnSpc>
                          <a:spcPct val="115000"/>
                        </a:lnSpc>
                        <a:spcBef>
                          <a:spcPts val="0"/>
                        </a:spcBef>
                        <a:spcAft>
                          <a:spcPts val="0"/>
                        </a:spcAft>
                        <a:buNone/>
                      </a:pPr>
                      <a:r>
                        <a:rPr b="1" lang="en-US" sz="1200">
                          <a:solidFill>
                            <a:srgbClr val="1F3864"/>
                          </a:solidFill>
                        </a:rPr>
                        <a:t>Total Enrollment for racial subgroup in the LEA</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rgbClr val="000000"/>
                      </a:solidFill>
                      <a:prstDash val="solid"/>
                      <a:round/>
                      <a:headEnd len="sm" w="sm" type="none"/>
                      <a:tailEnd len="sm" w="sm" type="none"/>
                    </a:lnB>
                    <a:solidFill>
                      <a:schemeClr val="lt1"/>
                    </a:solidFill>
                  </a:tcPr>
                </a:tc>
              </a:tr>
              <a:tr h="1495600">
                <a:tc>
                  <a:txBody>
                    <a:bodyPr/>
                    <a:lstStyle/>
                    <a:p>
                      <a:pPr indent="0" lvl="0" marL="0" rtl="0" algn="l">
                        <a:lnSpc>
                          <a:spcPct val="115000"/>
                        </a:lnSpc>
                        <a:spcBef>
                          <a:spcPts val="0"/>
                        </a:spcBef>
                        <a:spcAft>
                          <a:spcPts val="0"/>
                        </a:spcAft>
                        <a:buNone/>
                      </a:pPr>
                      <a:r>
                        <a:rPr b="1" lang="en-US" sz="1200">
                          <a:solidFill>
                            <a:srgbClr val="1F3864"/>
                          </a:solidFill>
                        </a:rPr>
                        <a:t>Placement- Ages 6-21</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1F3864"/>
                          </a:solidFill>
                        </a:rPr>
                        <a:t>10 or more students of a particular race placed in</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1.SEP : Separate &lt; 39% of the day w/non-disabled peers </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2.Separate Setting (Homebound/Hospitalized + Residential Facility + Separate School)</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1F3864"/>
                          </a:solidFill>
                        </a:rPr>
                        <a:t>6-21 Child Count for racial subgroup in the LEA</a:t>
                      </a:r>
                      <a:endParaRPr b="1" sz="1200">
                        <a:solidFill>
                          <a:srgbClr val="1F3864"/>
                        </a:solidFill>
                      </a:endParaRPr>
                    </a:p>
                  </a:txBody>
                  <a:tcPr marT="91425" marB="91425" marR="91425" marL="91425">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9FC5E8"/>
                    </a:solidFill>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gdf1a20a732_0_13"/>
          <p:cNvSpPr txBox="1"/>
          <p:nvPr>
            <p:ph type="title"/>
          </p:nvPr>
        </p:nvSpPr>
        <p:spPr>
          <a:xfrm>
            <a:off x="261075" y="365125"/>
            <a:ext cx="8254200" cy="9834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Significant Disproportionality</a:t>
            </a:r>
            <a:endParaRPr/>
          </a:p>
        </p:txBody>
      </p:sp>
      <p:graphicFrame>
        <p:nvGraphicFramePr>
          <p:cNvPr id="265" name="Google Shape;265;gdf1a20a732_0_13"/>
          <p:cNvGraphicFramePr/>
          <p:nvPr/>
        </p:nvGraphicFramePr>
        <p:xfrm>
          <a:off x="261075" y="1348650"/>
          <a:ext cx="3000000" cy="3000000"/>
        </p:xfrm>
        <a:graphic>
          <a:graphicData uri="http://schemas.openxmlformats.org/drawingml/2006/table">
            <a:tbl>
              <a:tblPr>
                <a:noFill/>
                <a:tableStyleId>{1FF4060D-C7BE-46CD-8D96-3524B4FB6BEA}</a:tableStyleId>
              </a:tblPr>
              <a:tblGrid>
                <a:gridCol w="2927275"/>
                <a:gridCol w="3486775"/>
                <a:gridCol w="2397775"/>
              </a:tblGrid>
              <a:tr h="4906100">
                <a:tc>
                  <a:txBody>
                    <a:bodyPr/>
                    <a:lstStyle/>
                    <a:p>
                      <a:pPr indent="0" lvl="0" marL="0" rtl="0" algn="l">
                        <a:lnSpc>
                          <a:spcPct val="115000"/>
                        </a:lnSpc>
                        <a:spcBef>
                          <a:spcPts val="0"/>
                        </a:spcBef>
                        <a:spcAft>
                          <a:spcPts val="0"/>
                        </a:spcAft>
                        <a:buNone/>
                      </a:pPr>
                      <a:r>
                        <a:rPr b="1" lang="en-US" sz="1200">
                          <a:solidFill>
                            <a:srgbClr val="1F3864"/>
                          </a:solidFill>
                        </a:rPr>
                        <a:t>Discipline – Ages 3-21</a:t>
                      </a:r>
                      <a:endParaRPr b="1" sz="1200">
                        <a:solidFill>
                          <a:srgbClr val="1F3864"/>
                        </a:solidFill>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1F3864"/>
                          </a:solidFill>
                        </a:rPr>
                        <a:t>Disciplinary actions by 7 racial/ethnic categories for all disabilities for 5 disciplinary</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actions:</a:t>
                      </a:r>
                      <a:endParaRPr b="1" sz="1200">
                        <a:solidFill>
                          <a:srgbClr val="1F3864"/>
                        </a:solidFill>
                      </a:endParaRPr>
                    </a:p>
                    <a:p>
                      <a:pPr indent="0" lvl="0" marL="0" rtl="0" algn="l">
                        <a:lnSpc>
                          <a:spcPct val="115000"/>
                        </a:lnSpc>
                        <a:spcBef>
                          <a:spcPts val="0"/>
                        </a:spcBef>
                        <a:spcAft>
                          <a:spcPts val="0"/>
                        </a:spcAft>
                        <a:buNone/>
                      </a:pPr>
                      <a:r>
                        <a:t/>
                      </a:r>
                      <a:endParaRPr b="1" sz="1200">
                        <a:solidFill>
                          <a:srgbClr val="1F3864"/>
                        </a:solidFill>
                      </a:endParaRPr>
                    </a:p>
                    <a:p>
                      <a:pPr indent="0" lvl="0" marL="0" rtl="0" algn="l">
                        <a:lnSpc>
                          <a:spcPct val="115000"/>
                        </a:lnSpc>
                        <a:spcBef>
                          <a:spcPts val="0"/>
                        </a:spcBef>
                        <a:spcAft>
                          <a:spcPts val="0"/>
                        </a:spcAft>
                        <a:buNone/>
                      </a:pPr>
                      <a:r>
                        <a:rPr lang="en-US" sz="1200">
                          <a:solidFill>
                            <a:srgbClr val="1F3864"/>
                          </a:solidFill>
                        </a:rPr>
                        <a:t>•</a:t>
                      </a:r>
                      <a:r>
                        <a:rPr b="1" lang="en-US" sz="1200">
                          <a:solidFill>
                            <a:srgbClr val="1F3864"/>
                          </a:solidFill>
                        </a:rPr>
                        <a:t>short-term out-of-school suspension </a:t>
                      </a:r>
                      <a:r>
                        <a:rPr lang="en-US" sz="1200">
                          <a:solidFill>
                            <a:srgbClr val="1F3864"/>
                          </a:solidFill>
                        </a:rPr>
                        <a:t>(by student...each student counts 1 time only;</a:t>
                      </a:r>
                      <a:endParaRPr sz="1200">
                        <a:solidFill>
                          <a:srgbClr val="1F3864"/>
                        </a:solidFill>
                      </a:endParaRPr>
                    </a:p>
                    <a:p>
                      <a:pPr indent="0" lvl="0" marL="0" rtl="0" algn="l">
                        <a:lnSpc>
                          <a:spcPct val="115000"/>
                        </a:lnSpc>
                        <a:spcBef>
                          <a:spcPts val="0"/>
                        </a:spcBef>
                        <a:spcAft>
                          <a:spcPts val="0"/>
                        </a:spcAft>
                        <a:buNone/>
                      </a:pPr>
                      <a:r>
                        <a:rPr lang="en-US" sz="1200">
                          <a:solidFill>
                            <a:srgbClr val="1F3864"/>
                          </a:solidFill>
                        </a:rPr>
                        <a:t>individual suspension is &lt;= 10 days)</a:t>
                      </a:r>
                      <a:endParaRPr sz="1200">
                        <a:solidFill>
                          <a:srgbClr val="1F3864"/>
                        </a:solidFill>
                      </a:endParaRPr>
                    </a:p>
                    <a:p>
                      <a:pPr indent="0" lvl="0" marL="0" rtl="0" algn="l">
                        <a:lnSpc>
                          <a:spcPct val="115000"/>
                        </a:lnSpc>
                        <a:spcBef>
                          <a:spcPts val="0"/>
                        </a:spcBef>
                        <a:spcAft>
                          <a:spcPts val="0"/>
                        </a:spcAft>
                        <a:buNone/>
                      </a:pPr>
                      <a:r>
                        <a:rPr lang="en-US" sz="1200">
                          <a:solidFill>
                            <a:srgbClr val="1F3864"/>
                          </a:solidFill>
                        </a:rPr>
                        <a:t>•</a:t>
                      </a:r>
                      <a:r>
                        <a:rPr b="1" lang="en-US" sz="1200">
                          <a:solidFill>
                            <a:srgbClr val="1F3864"/>
                          </a:solidFill>
                        </a:rPr>
                        <a:t>short-term in-school suspension</a:t>
                      </a:r>
                      <a:r>
                        <a:rPr lang="en-US" sz="1200">
                          <a:solidFill>
                            <a:srgbClr val="1F3864"/>
                          </a:solidFill>
                        </a:rPr>
                        <a:t> (by student...each student counts 1 time only; individual suspension is &lt;= 10 days)</a:t>
                      </a:r>
                      <a:endParaRPr sz="1200">
                        <a:solidFill>
                          <a:srgbClr val="1F3864"/>
                        </a:solidFill>
                      </a:endParaRPr>
                    </a:p>
                    <a:p>
                      <a:pPr indent="0" lvl="0" marL="0" rtl="0" algn="l">
                        <a:lnSpc>
                          <a:spcPct val="115000"/>
                        </a:lnSpc>
                        <a:spcBef>
                          <a:spcPts val="0"/>
                        </a:spcBef>
                        <a:spcAft>
                          <a:spcPts val="0"/>
                        </a:spcAft>
                        <a:buNone/>
                      </a:pPr>
                      <a:r>
                        <a:rPr lang="en-US" sz="1200">
                          <a:solidFill>
                            <a:srgbClr val="1F3864"/>
                          </a:solidFill>
                        </a:rPr>
                        <a:t>•</a:t>
                      </a:r>
                      <a:r>
                        <a:rPr b="1" lang="en-US" sz="1200">
                          <a:solidFill>
                            <a:srgbClr val="1F3864"/>
                          </a:solidFill>
                        </a:rPr>
                        <a:t>long-term out-of-school suspension</a:t>
                      </a:r>
                      <a:r>
                        <a:rPr lang="en-US" sz="1200">
                          <a:solidFill>
                            <a:srgbClr val="1F3864"/>
                          </a:solidFill>
                        </a:rPr>
                        <a:t> (by  	student...each student counts 1 time only; individual suspension is &gt; 10 days)</a:t>
                      </a:r>
                      <a:endParaRPr sz="1200">
                        <a:solidFill>
                          <a:srgbClr val="1F3864"/>
                        </a:solidFill>
                      </a:endParaRPr>
                    </a:p>
                    <a:p>
                      <a:pPr indent="0" lvl="0" marL="0" rtl="0" algn="l">
                        <a:lnSpc>
                          <a:spcPct val="115000"/>
                        </a:lnSpc>
                        <a:spcBef>
                          <a:spcPts val="0"/>
                        </a:spcBef>
                        <a:spcAft>
                          <a:spcPts val="0"/>
                        </a:spcAft>
                        <a:buNone/>
                      </a:pPr>
                      <a:r>
                        <a:rPr lang="en-US" sz="1200">
                          <a:solidFill>
                            <a:srgbClr val="1F3864"/>
                          </a:solidFill>
                        </a:rPr>
                        <a:t>•</a:t>
                      </a:r>
                      <a:r>
                        <a:rPr b="1" lang="en-US" sz="1200">
                          <a:solidFill>
                            <a:srgbClr val="1F3864"/>
                          </a:solidFill>
                        </a:rPr>
                        <a:t>long-term in-school suspension</a:t>
                      </a:r>
                      <a:r>
                        <a:rPr lang="en-US" sz="1200">
                          <a:solidFill>
                            <a:srgbClr val="1F3864"/>
                          </a:solidFill>
                        </a:rPr>
                        <a:t> (by student...each student counts 1 time only; individual suspension is &gt; 10 days)</a:t>
                      </a:r>
                      <a:endParaRPr sz="1200">
                        <a:solidFill>
                          <a:srgbClr val="1F3864"/>
                        </a:solidFill>
                      </a:endParaRPr>
                    </a:p>
                    <a:p>
                      <a:pPr indent="0" lvl="0" marL="0" rtl="0" algn="l">
                        <a:lnSpc>
                          <a:spcPct val="115000"/>
                        </a:lnSpc>
                        <a:spcBef>
                          <a:spcPts val="0"/>
                        </a:spcBef>
                        <a:spcAft>
                          <a:spcPts val="0"/>
                        </a:spcAft>
                        <a:buNone/>
                      </a:pPr>
                      <a:r>
                        <a:rPr lang="en-US" sz="1200">
                          <a:solidFill>
                            <a:srgbClr val="1F3864"/>
                          </a:solidFill>
                        </a:rPr>
                        <a:t>•</a:t>
                      </a:r>
                      <a:r>
                        <a:rPr b="1" lang="en-US" sz="1200">
                          <a:solidFill>
                            <a:srgbClr val="1F3864"/>
                          </a:solidFill>
                        </a:rPr>
                        <a:t>total removals </a:t>
                      </a:r>
                      <a:r>
                        <a:rPr lang="en-US" sz="1200">
                          <a:solidFill>
                            <a:srgbClr val="1F3864"/>
                          </a:solidFill>
                        </a:rPr>
                        <a:t>by # of incidences of the 4 disciplinary actions identified above (Students can be counted more than once since it's the # of  disciplinary actions they have).</a:t>
                      </a:r>
                      <a:endParaRPr sz="1200">
                        <a:solidFill>
                          <a:srgbClr val="1F3864"/>
                        </a:solidFill>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FC5E8"/>
                    </a:solidFill>
                  </a:tcPr>
                </a:tc>
                <a:tc>
                  <a:txBody>
                    <a:bodyPr/>
                    <a:lstStyle/>
                    <a:p>
                      <a:pPr indent="0" lvl="0" marL="0" rtl="0" algn="l">
                        <a:lnSpc>
                          <a:spcPct val="115000"/>
                        </a:lnSpc>
                        <a:spcBef>
                          <a:spcPts val="0"/>
                        </a:spcBef>
                        <a:spcAft>
                          <a:spcPts val="0"/>
                        </a:spcAft>
                        <a:buNone/>
                      </a:pPr>
                      <a:r>
                        <a:rPr b="1" lang="en-US" sz="1200">
                          <a:solidFill>
                            <a:srgbClr val="1F3864"/>
                          </a:solidFill>
                        </a:rPr>
                        <a:t>3-21 April Child Count – Use Year of Discipline Data – example: </a:t>
                      </a:r>
                      <a:endParaRPr b="1" sz="1200">
                        <a:solidFill>
                          <a:srgbClr val="1F3864"/>
                        </a:solidFill>
                      </a:endParaRPr>
                    </a:p>
                    <a:p>
                      <a:pPr indent="0" lvl="0" marL="0" rtl="0" algn="l">
                        <a:lnSpc>
                          <a:spcPct val="115000"/>
                        </a:lnSpc>
                        <a:spcBef>
                          <a:spcPts val="0"/>
                        </a:spcBef>
                        <a:spcAft>
                          <a:spcPts val="0"/>
                        </a:spcAft>
                        <a:buNone/>
                      </a:pPr>
                      <a:r>
                        <a:t/>
                      </a:r>
                      <a:endParaRPr b="1" sz="1200">
                        <a:solidFill>
                          <a:srgbClr val="1F3864"/>
                        </a:solidFill>
                      </a:endParaRPr>
                    </a:p>
                    <a:p>
                      <a:pPr indent="0" lvl="0" marL="0" rtl="0" algn="l">
                        <a:lnSpc>
                          <a:spcPct val="115000"/>
                        </a:lnSpc>
                        <a:spcBef>
                          <a:spcPts val="0"/>
                        </a:spcBef>
                        <a:spcAft>
                          <a:spcPts val="0"/>
                        </a:spcAft>
                        <a:buNone/>
                      </a:pPr>
                      <a:r>
                        <a:rPr b="1" lang="en-US" sz="1200">
                          <a:solidFill>
                            <a:srgbClr val="1F3864"/>
                          </a:solidFill>
                        </a:rPr>
                        <a:t>2019-20 Discipline Date &amp; April 2020 Child Count</a:t>
                      </a:r>
                      <a:endParaRPr b="1" sz="1200">
                        <a:solidFill>
                          <a:srgbClr val="1F3864"/>
                        </a:solidFill>
                      </a:endParaRPr>
                    </a:p>
                  </a:txBody>
                  <a:tcPr marT="91425" marB="91425" marR="91425" marL="91425">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FC5E8"/>
                    </a:solidFill>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gdf10f5a499_1_32"/>
          <p:cNvSpPr txBox="1"/>
          <p:nvPr>
            <p:ph type="title"/>
          </p:nvPr>
        </p:nvSpPr>
        <p:spPr>
          <a:xfrm>
            <a:off x="628650" y="365126"/>
            <a:ext cx="78867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Calculators to Assist LEAs</a:t>
            </a:r>
            <a:endParaRPr/>
          </a:p>
        </p:txBody>
      </p:sp>
      <p:sp>
        <p:nvSpPr>
          <p:cNvPr id="271" name="Google Shape;271;gdf10f5a499_1_32"/>
          <p:cNvSpPr txBox="1"/>
          <p:nvPr>
            <p:ph idx="1" type="body"/>
          </p:nvPr>
        </p:nvSpPr>
        <p:spPr>
          <a:xfrm>
            <a:off x="628649" y="1825625"/>
            <a:ext cx="7751700" cy="4351200"/>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rgbClr val="1C3766"/>
              </a:buClr>
              <a:buSzPts val="2800"/>
              <a:buChar char="•"/>
            </a:pPr>
            <a:r>
              <a:rPr lang="en-US"/>
              <a:t>Calculators to assist districts with tracking disproportionality will be available by 7/1/2021.</a:t>
            </a:r>
            <a:endParaRPr/>
          </a:p>
          <a:p>
            <a:pPr indent="-50800" lvl="0" marL="228600" rtl="0" algn="l">
              <a:lnSpc>
                <a:spcPct val="90000"/>
              </a:lnSpc>
              <a:spcBef>
                <a:spcPts val="1000"/>
              </a:spcBef>
              <a:spcAft>
                <a:spcPts val="0"/>
              </a:spcAft>
              <a:buClr>
                <a:srgbClr val="1C3766"/>
              </a:buClr>
              <a:buSzPts val="2800"/>
              <a:buNone/>
            </a:pPr>
            <a:r>
              <a:t/>
            </a:r>
            <a:endParaRPr/>
          </a:p>
          <a:p>
            <a:pPr indent="-228600" lvl="0" marL="228600" rtl="0" algn="l">
              <a:lnSpc>
                <a:spcPct val="90000"/>
              </a:lnSpc>
              <a:spcBef>
                <a:spcPts val="1000"/>
              </a:spcBef>
              <a:spcAft>
                <a:spcPts val="0"/>
              </a:spcAft>
              <a:buClr>
                <a:srgbClr val="1C3766"/>
              </a:buClr>
              <a:buSzPts val="2800"/>
              <a:buChar char="•"/>
            </a:pPr>
            <a:r>
              <a:rPr lang="en-US"/>
              <a:t>Watch the Wednesday Directors messages for details and instructions on how to access and use the calculators. </a:t>
            </a:r>
            <a:endParaRPr/>
          </a:p>
        </p:txBody>
      </p:sp>
      <p:sp>
        <p:nvSpPr>
          <p:cNvPr id="272" name="Google Shape;272;gdf10f5a499_1_32"/>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gb6bf5a878d_0_179"/>
          <p:cNvSpPr txBox="1"/>
          <p:nvPr>
            <p:ph type="title"/>
          </p:nvPr>
        </p:nvSpPr>
        <p:spPr>
          <a:xfrm>
            <a:off x="2117036" y="815009"/>
            <a:ext cx="6480300" cy="4830300"/>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chemeClr val="lt1"/>
              </a:buClr>
              <a:buSzPts val="4000"/>
              <a:buFont typeface="Arial"/>
              <a:buNone/>
            </a:pPr>
            <a:r>
              <a:rPr lang="en-US"/>
              <a:t>Per Reporting Period</a:t>
            </a:r>
            <a:br>
              <a:rPr lang="en-US"/>
            </a:br>
            <a:br>
              <a:rPr lang="en-US" sz="2800"/>
            </a:br>
            <a:r>
              <a:rPr b="0" i="1" lang="en-US" sz="2000"/>
              <a:t>Technical Assistance Package – Removal of </a:t>
            </a:r>
            <a:br>
              <a:rPr b="0" i="1" lang="en-US" sz="2000"/>
            </a:br>
            <a:r>
              <a:rPr b="0" i="1" lang="en-US" sz="2000"/>
              <a:t>“Per Reporting Period”</a:t>
            </a:r>
            <a:br>
              <a:rPr b="0" i="1" lang="en-US" sz="2000"/>
            </a:br>
            <a:r>
              <a:rPr b="0" i="1" lang="en-US" sz="2000"/>
              <a:t>Effective date: September 15, 2021</a:t>
            </a:r>
            <a:endParaRPr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gdf10f5a499_0_0"/>
          <p:cNvSpPr txBox="1"/>
          <p:nvPr>
            <p:ph type="title"/>
          </p:nvPr>
        </p:nvSpPr>
        <p:spPr>
          <a:xfrm>
            <a:off x="380275" y="89151"/>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Reminders</a:t>
            </a:r>
            <a:endParaRPr/>
          </a:p>
        </p:txBody>
      </p:sp>
      <p:sp>
        <p:nvSpPr>
          <p:cNvPr id="94" name="Google Shape;94;gdf10f5a499_0_0"/>
          <p:cNvSpPr txBox="1"/>
          <p:nvPr>
            <p:ph idx="1" type="body"/>
          </p:nvPr>
        </p:nvSpPr>
        <p:spPr>
          <a:xfrm>
            <a:off x="380275" y="1140575"/>
            <a:ext cx="8368200" cy="4903200"/>
          </a:xfrm>
          <a:prstGeom prst="rect">
            <a:avLst/>
          </a:prstGeom>
        </p:spPr>
        <p:txBody>
          <a:bodyPr anchorCtr="0" anchor="t" bIns="45700" lIns="91425" spcFirstLastPara="1" rIns="91425" wrap="square" tIns="45700">
            <a:normAutofit fontScale="77500" lnSpcReduction="10000"/>
          </a:bodyPr>
          <a:lstStyle/>
          <a:p>
            <a:pPr indent="0" lvl="0" marL="0" rtl="0" algn="l">
              <a:spcBef>
                <a:spcPts val="1000"/>
              </a:spcBef>
              <a:spcAft>
                <a:spcPts val="0"/>
              </a:spcAft>
              <a:buNone/>
            </a:pPr>
            <a:r>
              <a:rPr b="1" lang="en-US" sz="3900"/>
              <a:t>End of Year</a:t>
            </a:r>
            <a:endParaRPr b="1" sz="3900"/>
          </a:p>
          <a:p>
            <a:pPr indent="-395922" lvl="0" marL="457200" rtl="0" algn="l">
              <a:spcBef>
                <a:spcPts val="1000"/>
              </a:spcBef>
              <a:spcAft>
                <a:spcPts val="0"/>
              </a:spcAft>
              <a:buSzPct val="100000"/>
              <a:buChar char="•"/>
            </a:pPr>
            <a:r>
              <a:rPr lang="en-US" sz="3400"/>
              <a:t>611/619 grants (PRCs 60 and PRC 49) have 27 month period of availability (October 1 - September 31 - liquidation through December 31)</a:t>
            </a:r>
            <a:endParaRPr sz="3400"/>
          </a:p>
          <a:p>
            <a:pPr indent="0" lvl="0" marL="457200" rtl="0" algn="l">
              <a:spcBef>
                <a:spcPts val="1000"/>
              </a:spcBef>
              <a:spcAft>
                <a:spcPts val="0"/>
              </a:spcAft>
              <a:buNone/>
            </a:pPr>
            <a:r>
              <a:t/>
            </a:r>
            <a:endParaRPr sz="3400"/>
          </a:p>
          <a:p>
            <a:pPr indent="-395922" lvl="0" marL="457200" rtl="0" algn="l">
              <a:spcBef>
                <a:spcPts val="1000"/>
              </a:spcBef>
              <a:spcAft>
                <a:spcPts val="0"/>
              </a:spcAft>
              <a:buSzPct val="100000"/>
              <a:buChar char="•"/>
            </a:pPr>
            <a:r>
              <a:rPr lang="en-US" sz="3400"/>
              <a:t>Work with your </a:t>
            </a:r>
            <a:r>
              <a:rPr lang="en-US" sz="3400"/>
              <a:t>finance</a:t>
            </a:r>
            <a:r>
              <a:rPr lang="en-US" sz="3400"/>
              <a:t> director to ensure FIFO</a:t>
            </a:r>
            <a:endParaRPr sz="3400"/>
          </a:p>
          <a:p>
            <a:pPr indent="0" lvl="0" marL="457200" rtl="0" algn="l">
              <a:spcBef>
                <a:spcPts val="1000"/>
              </a:spcBef>
              <a:spcAft>
                <a:spcPts val="0"/>
              </a:spcAft>
              <a:buNone/>
            </a:pPr>
            <a:r>
              <a:t/>
            </a:r>
            <a:endParaRPr sz="3400"/>
          </a:p>
          <a:p>
            <a:pPr indent="-395922" lvl="0" marL="457200" rtl="0" algn="l">
              <a:spcBef>
                <a:spcPts val="1000"/>
              </a:spcBef>
              <a:spcAft>
                <a:spcPts val="0"/>
              </a:spcAft>
              <a:buSzPct val="100000"/>
              <a:buChar char="•"/>
            </a:pPr>
            <a:r>
              <a:rPr lang="en-US" sz="3400"/>
              <a:t>Combined Expenditure Report (CER)</a:t>
            </a:r>
            <a:endParaRPr sz="3400"/>
          </a:p>
          <a:p>
            <a:pPr indent="0" lvl="0" marL="457200" rtl="0" algn="l">
              <a:spcBef>
                <a:spcPts val="1000"/>
              </a:spcBef>
              <a:spcAft>
                <a:spcPts val="0"/>
              </a:spcAft>
              <a:buNone/>
            </a:pPr>
            <a:r>
              <a:t/>
            </a:r>
            <a:endParaRPr sz="3400"/>
          </a:p>
          <a:p>
            <a:pPr indent="0" lvl="0" marL="457200" rtl="0" algn="l">
              <a:spcBef>
                <a:spcPts val="1000"/>
              </a:spcBef>
              <a:spcAft>
                <a:spcPts val="0"/>
              </a:spcAft>
              <a:buNone/>
            </a:pPr>
            <a:r>
              <a:t/>
            </a:r>
            <a:endParaRPr sz="3400"/>
          </a:p>
          <a:p>
            <a:pPr indent="0" lvl="0" marL="0" rtl="0" algn="l">
              <a:spcBef>
                <a:spcPts val="1000"/>
              </a:spcBef>
              <a:spcAft>
                <a:spcPts val="0"/>
              </a:spcAft>
              <a:buNone/>
            </a:pPr>
            <a:r>
              <a:t/>
            </a:r>
            <a:endParaRPr b="1" sz="4200"/>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gb6bf5a878d_0_183"/>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Concerns Expressed</a:t>
            </a:r>
            <a:endParaRPr/>
          </a:p>
        </p:txBody>
      </p:sp>
      <p:sp>
        <p:nvSpPr>
          <p:cNvPr id="283" name="Google Shape;283;gb6bf5a878d_0_183"/>
          <p:cNvSpPr txBox="1"/>
          <p:nvPr>
            <p:ph idx="4294967295" type="body"/>
          </p:nvPr>
        </p:nvSpPr>
        <p:spPr>
          <a:xfrm>
            <a:off x="628650" y="1789113"/>
            <a:ext cx="7886700" cy="4224300"/>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l">
              <a:lnSpc>
                <a:spcPct val="90000"/>
              </a:lnSpc>
              <a:spcBef>
                <a:spcPts val="0"/>
              </a:spcBef>
              <a:spcAft>
                <a:spcPts val="0"/>
              </a:spcAft>
              <a:buClr>
                <a:srgbClr val="1C3766"/>
              </a:buClr>
              <a:buSzPct val="100000"/>
              <a:buChar char="•"/>
            </a:pPr>
            <a:r>
              <a:rPr lang="en-US"/>
              <a:t>Administrative Convenience</a:t>
            </a:r>
            <a:endParaRPr/>
          </a:p>
          <a:p>
            <a:pPr indent="-228600" lvl="1" marL="685800" rtl="0" algn="l">
              <a:lnSpc>
                <a:spcPct val="90000"/>
              </a:lnSpc>
              <a:spcBef>
                <a:spcPts val="500"/>
              </a:spcBef>
              <a:spcAft>
                <a:spcPts val="0"/>
              </a:spcAft>
              <a:buClr>
                <a:srgbClr val="1C3766"/>
              </a:buClr>
              <a:buSzPct val="100000"/>
              <a:buChar char="•"/>
            </a:pPr>
            <a:r>
              <a:rPr lang="en-US"/>
              <a:t>Believed to be arbitrary interpretation by the EC Division</a:t>
            </a:r>
            <a:endParaRPr/>
          </a:p>
          <a:p>
            <a:pPr indent="-228600" lvl="0" marL="228600" rtl="0" algn="l">
              <a:lnSpc>
                <a:spcPct val="90000"/>
              </a:lnSpc>
              <a:spcBef>
                <a:spcPts val="1000"/>
              </a:spcBef>
              <a:spcAft>
                <a:spcPts val="0"/>
              </a:spcAft>
              <a:buClr>
                <a:srgbClr val="1C3766"/>
              </a:buClr>
              <a:buSzPct val="100000"/>
              <a:buChar char="•"/>
            </a:pPr>
            <a:r>
              <a:rPr lang="en-US"/>
              <a:t>Increase in FTE for Related Services Personnel</a:t>
            </a:r>
            <a:endParaRPr/>
          </a:p>
          <a:p>
            <a:pPr indent="-228600" lvl="1" marL="685800" rtl="0" algn="l">
              <a:lnSpc>
                <a:spcPct val="90000"/>
              </a:lnSpc>
              <a:spcBef>
                <a:spcPts val="500"/>
              </a:spcBef>
              <a:spcAft>
                <a:spcPts val="0"/>
              </a:spcAft>
              <a:buClr>
                <a:srgbClr val="1C3766"/>
              </a:buClr>
              <a:buSzPct val="100000"/>
              <a:buChar char="•"/>
            </a:pPr>
            <a:r>
              <a:rPr lang="en-US"/>
              <a:t>Service times increase inappropriately (over-serving)</a:t>
            </a:r>
            <a:endParaRPr/>
          </a:p>
          <a:p>
            <a:pPr indent="-228600" lvl="1" marL="685800" rtl="0" algn="l">
              <a:lnSpc>
                <a:spcPct val="90000"/>
              </a:lnSpc>
              <a:spcBef>
                <a:spcPts val="500"/>
              </a:spcBef>
              <a:spcAft>
                <a:spcPts val="0"/>
              </a:spcAft>
              <a:buClr>
                <a:srgbClr val="1C3766"/>
              </a:buClr>
              <a:buSzPct val="100000"/>
              <a:buChar char="•"/>
            </a:pPr>
            <a:r>
              <a:rPr lang="en-US"/>
              <a:t>Increased allowances required for “make-up” services</a:t>
            </a:r>
            <a:endParaRPr/>
          </a:p>
          <a:p>
            <a:pPr indent="-228600" lvl="0" marL="228600" rtl="0" algn="l">
              <a:lnSpc>
                <a:spcPct val="90000"/>
              </a:lnSpc>
              <a:spcBef>
                <a:spcPts val="1000"/>
              </a:spcBef>
              <a:spcAft>
                <a:spcPts val="0"/>
              </a:spcAft>
              <a:buClr>
                <a:srgbClr val="1C3766"/>
              </a:buClr>
              <a:buSzPct val="100000"/>
              <a:buChar char="•"/>
            </a:pPr>
            <a:r>
              <a:rPr lang="en-US"/>
              <a:t>Inability to Obtain Reimbursement from Public Insurance</a:t>
            </a:r>
            <a:endParaRPr/>
          </a:p>
          <a:p>
            <a:pPr indent="-228600" lvl="1" marL="685800" rtl="0" algn="l">
              <a:lnSpc>
                <a:spcPct val="90000"/>
              </a:lnSpc>
              <a:spcBef>
                <a:spcPts val="500"/>
              </a:spcBef>
              <a:spcAft>
                <a:spcPts val="0"/>
              </a:spcAft>
              <a:buClr>
                <a:srgbClr val="1C3766"/>
              </a:buClr>
              <a:buSzPct val="100000"/>
              <a:buChar char="•"/>
            </a:pPr>
            <a:r>
              <a:rPr lang="en-US"/>
              <a:t>Cannot make-up services in the same week of a scheduled and delivered service</a:t>
            </a:r>
            <a:endParaRPr/>
          </a:p>
          <a:p>
            <a:pPr indent="-228600" lvl="0" marL="228600" rtl="0" algn="l">
              <a:lnSpc>
                <a:spcPct val="90000"/>
              </a:lnSpc>
              <a:spcBef>
                <a:spcPts val="1000"/>
              </a:spcBef>
              <a:spcAft>
                <a:spcPts val="0"/>
              </a:spcAft>
              <a:buClr>
                <a:srgbClr val="1C3766"/>
              </a:buClr>
              <a:buSzPct val="100000"/>
              <a:buChar char="•"/>
            </a:pPr>
            <a:r>
              <a:rPr lang="en-US"/>
              <a:t>Not Individualized For Unique Needs</a:t>
            </a:r>
            <a:endParaRPr/>
          </a:p>
          <a:p>
            <a:pPr indent="-228600" lvl="1" marL="685800" rtl="0" algn="l">
              <a:lnSpc>
                <a:spcPct val="90000"/>
              </a:lnSpc>
              <a:spcBef>
                <a:spcPts val="500"/>
              </a:spcBef>
              <a:spcAft>
                <a:spcPts val="0"/>
              </a:spcAft>
              <a:buClr>
                <a:srgbClr val="1C3766"/>
              </a:buClr>
              <a:buSzPct val="100000"/>
              <a:buChar char="•"/>
            </a:pPr>
            <a:r>
              <a:rPr lang="en-US"/>
              <a:t>Clinical Judgement</a:t>
            </a:r>
            <a:endParaRPr/>
          </a:p>
        </p:txBody>
      </p:sp>
      <p:sp>
        <p:nvSpPr>
          <p:cNvPr id="284" name="Google Shape;284;gb6bf5a878d_0_183"/>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gb6bf5a878d_0_189"/>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Administrative Convenience</a:t>
            </a:r>
            <a:endParaRPr/>
          </a:p>
        </p:txBody>
      </p:sp>
      <p:sp>
        <p:nvSpPr>
          <p:cNvPr id="290" name="Google Shape;290;gb6bf5a878d_0_189"/>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
        <p:nvSpPr>
          <p:cNvPr id="291" name="Google Shape;291;gb6bf5a878d_0_189"/>
          <p:cNvSpPr txBox="1"/>
          <p:nvPr/>
        </p:nvSpPr>
        <p:spPr>
          <a:xfrm>
            <a:off x="724328" y="3972384"/>
            <a:ext cx="7695300" cy="20319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Administrative Convenience</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Flexibility in provider schedule</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Circumvents the responsibility to review and revise the IEP when there is a change in the student’s progress</a:t>
            </a:r>
            <a:endParaRPr/>
          </a:p>
          <a:p>
            <a:pPr indent="-285750" lvl="0" marL="2857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Opportunity for Clarification</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Managing services that are missed by the student or provider</a:t>
            </a:r>
            <a:endParaRPr/>
          </a:p>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Text&#10;&#10;Description automatically generated" id="292" name="Google Shape;292;gb6bf5a878d_0_189"/>
          <p:cNvPicPr preferRelativeResize="0"/>
          <p:nvPr/>
        </p:nvPicPr>
        <p:blipFill rotWithShape="1">
          <a:blip r:embed="rId3">
            <a:alphaModFix/>
          </a:blip>
          <a:srcRect b="0" l="0" r="0" t="0"/>
          <a:stretch/>
        </p:blipFill>
        <p:spPr>
          <a:xfrm>
            <a:off x="762517" y="1427811"/>
            <a:ext cx="7657156" cy="2274482"/>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gb6bf5a878d_0_196"/>
          <p:cNvSpPr txBox="1"/>
          <p:nvPr>
            <p:ph type="title"/>
          </p:nvPr>
        </p:nvSpPr>
        <p:spPr>
          <a:xfrm>
            <a:off x="652825" y="3"/>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Increase in FTE</a:t>
            </a:r>
            <a:endParaRPr/>
          </a:p>
        </p:txBody>
      </p:sp>
      <p:sp>
        <p:nvSpPr>
          <p:cNvPr id="298" name="Google Shape;298;gb6bf5a878d_0_196"/>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pic>
        <p:nvPicPr>
          <p:cNvPr descr="Text&#10;&#10;Description automatically generated" id="299" name="Google Shape;299;gb6bf5a878d_0_196"/>
          <p:cNvPicPr preferRelativeResize="0"/>
          <p:nvPr/>
        </p:nvPicPr>
        <p:blipFill rotWithShape="1">
          <a:blip r:embed="rId3">
            <a:alphaModFix/>
          </a:blip>
          <a:srcRect b="0" l="0" r="0" t="0"/>
          <a:stretch/>
        </p:blipFill>
        <p:spPr>
          <a:xfrm>
            <a:off x="559863" y="1073565"/>
            <a:ext cx="8412480" cy="2107643"/>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sp>
        <p:nvSpPr>
          <p:cNvPr id="300" name="Google Shape;300;gb6bf5a878d_0_196"/>
          <p:cNvSpPr txBox="1"/>
          <p:nvPr/>
        </p:nvSpPr>
        <p:spPr>
          <a:xfrm>
            <a:off x="219919" y="4115609"/>
            <a:ext cx="8752500" cy="25860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Administrative Convenience</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Built in week(s) for making up missed services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If the reporting period is 9 weeks, what data support that services, required to access general and special education, are only needed for six of those weeks?</a:t>
            </a:r>
            <a:endParaRPr/>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Opportunity for Clarification</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Appropriateness of Services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Documenting Direct Services vs. Supplementary Aids and Services </a:t>
            </a:r>
            <a:endParaRPr/>
          </a:p>
          <a:p>
            <a:pPr indent="-171450" lvl="1" marL="74295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pic>
        <p:nvPicPr>
          <p:cNvPr id="301" name="Google Shape;301;gb6bf5a878d_0_196"/>
          <p:cNvPicPr preferRelativeResize="0"/>
          <p:nvPr/>
        </p:nvPicPr>
        <p:blipFill rotWithShape="1">
          <a:blip r:embed="rId4">
            <a:alphaModFix/>
          </a:blip>
          <a:srcRect b="0" l="0" r="0" t="0"/>
          <a:stretch/>
        </p:blipFill>
        <p:spPr>
          <a:xfrm>
            <a:off x="559863" y="3342206"/>
            <a:ext cx="8412479" cy="669174"/>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gb6bf5a878d_0_204"/>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Reimbursement from Public Insurance</a:t>
            </a:r>
            <a:endParaRPr/>
          </a:p>
        </p:txBody>
      </p:sp>
      <p:sp>
        <p:nvSpPr>
          <p:cNvPr id="307" name="Google Shape;307;gb6bf5a878d_0_204"/>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pic>
        <p:nvPicPr>
          <p:cNvPr id="308" name="Google Shape;308;gb6bf5a878d_0_204"/>
          <p:cNvPicPr preferRelativeResize="0"/>
          <p:nvPr/>
        </p:nvPicPr>
        <p:blipFill rotWithShape="1">
          <a:blip r:embed="rId3">
            <a:alphaModFix/>
          </a:blip>
          <a:srcRect b="0" l="0" r="0" t="0"/>
          <a:stretch/>
        </p:blipFill>
        <p:spPr>
          <a:xfrm>
            <a:off x="387415" y="3495744"/>
            <a:ext cx="8369169" cy="698158"/>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pic>
        <p:nvPicPr>
          <p:cNvPr descr="Text&#10;&#10;Description automatically generated" id="309" name="Google Shape;309;gb6bf5a878d_0_204"/>
          <p:cNvPicPr preferRelativeResize="0"/>
          <p:nvPr/>
        </p:nvPicPr>
        <p:blipFill rotWithShape="1">
          <a:blip r:embed="rId4">
            <a:alphaModFix/>
          </a:blip>
          <a:srcRect b="0" l="0" r="0" t="0"/>
          <a:stretch/>
        </p:blipFill>
        <p:spPr>
          <a:xfrm>
            <a:off x="387416" y="1696578"/>
            <a:ext cx="8369171" cy="1658206"/>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sp>
        <p:nvSpPr>
          <p:cNvPr id="310" name="Google Shape;310;gb6bf5a878d_0_204"/>
          <p:cNvSpPr txBox="1"/>
          <p:nvPr/>
        </p:nvSpPr>
        <p:spPr>
          <a:xfrm>
            <a:off x="532435" y="4334863"/>
            <a:ext cx="8439900" cy="23088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Opportunity for Clarification</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Appropriateness of Services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Documenting Direct Services vs. Supplementary Aids and Services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IDEA requires that service be provided without the expectation of reimbursement from Medicaid</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Policy Requirements regarding total caseloads not to exceed 50 students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 Managing services that are missed by the student or provider</a:t>
            </a:r>
            <a:endParaRPr/>
          </a:p>
          <a:p>
            <a:pPr indent="-171450" lvl="1" marL="742950" marR="0" rtl="0" algn="l">
              <a:spcBef>
                <a:spcPts val="0"/>
              </a:spcBef>
              <a:spcAft>
                <a:spcPts val="0"/>
              </a:spcAft>
              <a:buClr>
                <a:schemeClr val="dk1"/>
              </a:buClr>
              <a:buSzPts val="1800"/>
              <a:buFont typeface="Arial"/>
              <a:buNone/>
            </a:pPr>
            <a:r>
              <a:t/>
            </a:r>
            <a:endParaRPr b="0" i="0" sz="1800" u="none" cap="none" strike="noStrike">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gb6bf5a878d_0_212"/>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Not Individualized</a:t>
            </a:r>
            <a:endParaRPr/>
          </a:p>
        </p:txBody>
      </p:sp>
      <p:sp>
        <p:nvSpPr>
          <p:cNvPr id="316" name="Google Shape;316;gb6bf5a878d_0_212"/>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pic>
        <p:nvPicPr>
          <p:cNvPr descr="Text&#10;&#10;Description automatically generated" id="317" name="Google Shape;317;gb6bf5a878d_0_212"/>
          <p:cNvPicPr preferRelativeResize="0"/>
          <p:nvPr/>
        </p:nvPicPr>
        <p:blipFill rotWithShape="1">
          <a:blip r:embed="rId3">
            <a:alphaModFix/>
          </a:blip>
          <a:srcRect b="0" l="0" r="0" t="0"/>
          <a:stretch/>
        </p:blipFill>
        <p:spPr>
          <a:xfrm>
            <a:off x="346329" y="1646237"/>
            <a:ext cx="8451342" cy="1326770"/>
          </a:xfrm>
          <a:prstGeom prst="rect">
            <a:avLst/>
          </a:prstGeom>
          <a:noFill/>
          <a:ln cap="sq" cmpd="sng" w="38100">
            <a:solidFill>
              <a:srgbClr val="000000"/>
            </a:solidFill>
            <a:prstDash val="solid"/>
            <a:miter lim="800000"/>
            <a:headEnd len="sm" w="sm" type="none"/>
            <a:tailEnd len="sm" w="sm" type="none"/>
          </a:ln>
          <a:effectLst>
            <a:outerShdw blurRad="50800" rotWithShape="0" algn="tl" dir="2700000" dist="38100">
              <a:srgbClr val="000000">
                <a:alpha val="42750"/>
              </a:srgbClr>
            </a:outerShdw>
          </a:effectLst>
        </p:spPr>
      </p:pic>
      <p:sp>
        <p:nvSpPr>
          <p:cNvPr id="318" name="Google Shape;318;gb6bf5a878d_0_212"/>
          <p:cNvSpPr txBox="1"/>
          <p:nvPr/>
        </p:nvSpPr>
        <p:spPr>
          <a:xfrm>
            <a:off x="724328" y="3660104"/>
            <a:ext cx="7695300" cy="23088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Opportunity for Clarification</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Managing service interruptions caused by the student or provider</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Determining and Documenting Special Education and Related Services</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Educational Access vs. Clinical Model</a:t>
            </a:r>
            <a:endParaRPr/>
          </a:p>
          <a:p>
            <a:pPr indent="-285750" lvl="1" marL="742950" marR="0" rtl="0" algn="l">
              <a:spcBef>
                <a:spcPts val="0"/>
              </a:spcBef>
              <a:spcAft>
                <a:spcPts val="0"/>
              </a:spcAft>
              <a:buClr>
                <a:schemeClr val="dk1"/>
              </a:buClr>
              <a:buSzPts val="1800"/>
              <a:buFont typeface="Arial"/>
              <a:buChar char="•"/>
            </a:pPr>
            <a:r>
              <a:rPr b="0" i="0" lang="en-US" sz="1800" u="none" cap="none" strike="noStrike">
                <a:solidFill>
                  <a:schemeClr val="dk1"/>
                </a:solidFill>
                <a:latin typeface="Arial"/>
                <a:ea typeface="Arial"/>
                <a:cs typeface="Arial"/>
                <a:sym typeface="Arial"/>
              </a:rPr>
              <a:t>Documenting Direct Services vs. Supplementary Aids and Services </a:t>
            </a:r>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gb6bf5a878d_0_219"/>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Technical Assistance Package</a:t>
            </a:r>
            <a:endParaRPr/>
          </a:p>
        </p:txBody>
      </p:sp>
      <p:sp>
        <p:nvSpPr>
          <p:cNvPr id="324" name="Google Shape;324;gb6bf5a878d_0_219"/>
          <p:cNvSpPr txBox="1"/>
          <p:nvPr>
            <p:ph idx="4294967295" type="body"/>
          </p:nvPr>
        </p:nvSpPr>
        <p:spPr>
          <a:xfrm>
            <a:off x="628650" y="1646237"/>
            <a:ext cx="7886700" cy="4367100"/>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1C3766"/>
              </a:buClr>
              <a:buSzPts val="2800"/>
              <a:buNone/>
            </a:pPr>
            <a:r>
              <a:rPr b="1" lang="en-US" u="sng"/>
              <a:t>Two Documents</a:t>
            </a:r>
            <a:endParaRPr/>
          </a:p>
          <a:p>
            <a:pPr indent="-228600" lvl="0" marL="228600" rtl="0" algn="l">
              <a:lnSpc>
                <a:spcPct val="90000"/>
              </a:lnSpc>
              <a:spcBef>
                <a:spcPts val="1000"/>
              </a:spcBef>
              <a:spcAft>
                <a:spcPts val="0"/>
              </a:spcAft>
              <a:buClr>
                <a:srgbClr val="1C3766"/>
              </a:buClr>
              <a:buSzPts val="2400"/>
              <a:buChar char="•"/>
            </a:pPr>
            <a:r>
              <a:rPr lang="en-US" sz="2400"/>
              <a:t>Technical Assistance – Documenting Related Services</a:t>
            </a:r>
            <a:endParaRPr/>
          </a:p>
          <a:p>
            <a:pPr indent="-228600" lvl="1" marL="685800" rtl="0" algn="l">
              <a:lnSpc>
                <a:spcPct val="90000"/>
              </a:lnSpc>
              <a:spcBef>
                <a:spcPts val="500"/>
              </a:spcBef>
              <a:spcAft>
                <a:spcPts val="0"/>
              </a:spcAft>
              <a:buClr>
                <a:srgbClr val="1C3766"/>
              </a:buClr>
              <a:buSzPts val="2000"/>
              <a:buChar char="•"/>
            </a:pPr>
            <a:r>
              <a:rPr lang="en-US" sz="2000"/>
              <a:t>Specific to transitioning away from ”Per Reporting Period”</a:t>
            </a:r>
            <a:endParaRPr/>
          </a:p>
          <a:p>
            <a:pPr indent="-228600" lvl="0" marL="228600" rtl="0" algn="l">
              <a:lnSpc>
                <a:spcPct val="90000"/>
              </a:lnSpc>
              <a:spcBef>
                <a:spcPts val="1000"/>
              </a:spcBef>
              <a:spcAft>
                <a:spcPts val="0"/>
              </a:spcAft>
              <a:buClr>
                <a:srgbClr val="1C3766"/>
              </a:buClr>
              <a:buSzPts val="2400"/>
              <a:buChar char="•"/>
            </a:pPr>
            <a:r>
              <a:rPr lang="en-US" sz="2400"/>
              <a:t>Determining and Documenting Special Education and Related Services</a:t>
            </a:r>
            <a:endParaRPr/>
          </a:p>
          <a:p>
            <a:pPr indent="-228600" lvl="1" marL="685800" rtl="0" algn="l">
              <a:lnSpc>
                <a:spcPct val="90000"/>
              </a:lnSpc>
              <a:spcBef>
                <a:spcPts val="500"/>
              </a:spcBef>
              <a:spcAft>
                <a:spcPts val="0"/>
              </a:spcAft>
              <a:buClr>
                <a:srgbClr val="1C3766"/>
              </a:buClr>
              <a:buSzPts val="2000"/>
              <a:buChar char="•"/>
            </a:pPr>
            <a:r>
              <a:rPr lang="en-US" sz="2000"/>
              <a:t>General Considerations/Essential Questions</a:t>
            </a:r>
            <a:endParaRPr/>
          </a:p>
          <a:p>
            <a:pPr indent="0" lvl="0" marL="0" rtl="0" algn="l">
              <a:lnSpc>
                <a:spcPct val="90000"/>
              </a:lnSpc>
              <a:spcBef>
                <a:spcPts val="1000"/>
              </a:spcBef>
              <a:spcAft>
                <a:spcPts val="0"/>
              </a:spcAft>
              <a:buClr>
                <a:srgbClr val="1C3766"/>
              </a:buClr>
              <a:buSzPts val="2800"/>
              <a:buNone/>
            </a:pPr>
            <a:r>
              <a:rPr b="1" lang="en-US" u="sng"/>
              <a:t>Two EC Office Hours </a:t>
            </a:r>
            <a:r>
              <a:rPr lang="en-US"/>
              <a:t>(presentation of TA materials)</a:t>
            </a:r>
            <a:endParaRPr/>
          </a:p>
          <a:p>
            <a:pPr indent="-228600" lvl="0" marL="228600" rtl="0" algn="l">
              <a:lnSpc>
                <a:spcPct val="90000"/>
              </a:lnSpc>
              <a:spcBef>
                <a:spcPts val="1000"/>
              </a:spcBef>
              <a:spcAft>
                <a:spcPts val="0"/>
              </a:spcAft>
              <a:buClr>
                <a:srgbClr val="1C3766"/>
              </a:buClr>
              <a:buSzPts val="2800"/>
              <a:buChar char="•"/>
            </a:pPr>
            <a:r>
              <a:rPr lang="en-US"/>
              <a:t>Thursday, 6/10/21 – 9:00a-10:00a</a:t>
            </a:r>
            <a:endParaRPr/>
          </a:p>
          <a:p>
            <a:pPr indent="-228600" lvl="0" marL="228600" rtl="0" algn="l">
              <a:lnSpc>
                <a:spcPct val="90000"/>
              </a:lnSpc>
              <a:spcBef>
                <a:spcPts val="1000"/>
              </a:spcBef>
              <a:spcAft>
                <a:spcPts val="0"/>
              </a:spcAft>
              <a:buClr>
                <a:srgbClr val="1C3766"/>
              </a:buClr>
              <a:buSzPts val="2800"/>
              <a:buChar char="•"/>
            </a:pPr>
            <a:r>
              <a:rPr lang="en-US"/>
              <a:t>Friday, 6/11/21 – 9:00a-10:00a [repeat]</a:t>
            </a:r>
            <a:endParaRPr/>
          </a:p>
        </p:txBody>
      </p:sp>
      <p:sp>
        <p:nvSpPr>
          <p:cNvPr id="325" name="Google Shape;325;gb6bf5a878d_0_219"/>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9" name="Shape 329"/>
        <p:cNvGrpSpPr/>
        <p:nvPr/>
      </p:nvGrpSpPr>
      <p:grpSpPr>
        <a:xfrm>
          <a:off x="0" y="0"/>
          <a:ext cx="0" cy="0"/>
          <a:chOff x="0" y="0"/>
          <a:chExt cx="0" cy="0"/>
        </a:xfrm>
      </p:grpSpPr>
      <p:sp>
        <p:nvSpPr>
          <p:cNvPr id="330" name="Google Shape;330;gb6bf5a878d_0_225"/>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Technical Assistance Package</a:t>
            </a:r>
            <a:endParaRPr/>
          </a:p>
        </p:txBody>
      </p:sp>
      <p:sp>
        <p:nvSpPr>
          <p:cNvPr id="331" name="Google Shape;331;gb6bf5a878d_0_225"/>
          <p:cNvSpPr txBox="1"/>
          <p:nvPr>
            <p:ph idx="4294967295" type="body"/>
          </p:nvPr>
        </p:nvSpPr>
        <p:spPr>
          <a:xfrm>
            <a:off x="628650" y="1646237"/>
            <a:ext cx="7886700" cy="4367100"/>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90000"/>
              </a:lnSpc>
              <a:spcBef>
                <a:spcPts val="0"/>
              </a:spcBef>
              <a:spcAft>
                <a:spcPts val="0"/>
              </a:spcAft>
              <a:buClr>
                <a:srgbClr val="1C3766"/>
              </a:buClr>
              <a:buSzPts val="2800"/>
              <a:buNone/>
            </a:pPr>
            <a:r>
              <a:rPr b="1" lang="en-US" u="sng"/>
              <a:t>Release of TA Materials</a:t>
            </a:r>
            <a:endParaRPr/>
          </a:p>
          <a:p>
            <a:pPr indent="-228600" lvl="0" marL="228600" rtl="0" algn="l">
              <a:lnSpc>
                <a:spcPct val="90000"/>
              </a:lnSpc>
              <a:spcBef>
                <a:spcPts val="1000"/>
              </a:spcBef>
              <a:spcAft>
                <a:spcPts val="0"/>
              </a:spcAft>
              <a:buClr>
                <a:srgbClr val="1C3766"/>
              </a:buClr>
              <a:buSzPts val="2800"/>
              <a:buChar char="•"/>
            </a:pPr>
            <a:r>
              <a:rPr lang="en-US"/>
              <a:t>Wednesday, 6/16/21 – Director’s Weekly Message</a:t>
            </a:r>
            <a:endParaRPr/>
          </a:p>
          <a:p>
            <a:pPr indent="-228600" lvl="0" marL="228600" rtl="0" algn="l">
              <a:lnSpc>
                <a:spcPct val="90000"/>
              </a:lnSpc>
              <a:spcBef>
                <a:spcPts val="1000"/>
              </a:spcBef>
              <a:spcAft>
                <a:spcPts val="0"/>
              </a:spcAft>
              <a:buClr>
                <a:srgbClr val="1C3766"/>
              </a:buClr>
              <a:buSzPts val="2800"/>
              <a:buChar char="•"/>
            </a:pPr>
            <a:r>
              <a:rPr lang="en-US"/>
              <a:t>Monday, 6/21/21 – All other EC Division Listservs/Website</a:t>
            </a:r>
            <a:endParaRPr/>
          </a:p>
          <a:p>
            <a:pPr indent="0" lvl="0" marL="0" rtl="0" algn="l">
              <a:lnSpc>
                <a:spcPct val="90000"/>
              </a:lnSpc>
              <a:spcBef>
                <a:spcPts val="1000"/>
              </a:spcBef>
              <a:spcAft>
                <a:spcPts val="0"/>
              </a:spcAft>
              <a:buClr>
                <a:srgbClr val="1C3766"/>
              </a:buClr>
              <a:buSzPts val="2800"/>
              <a:buNone/>
            </a:pPr>
            <a:r>
              <a:rPr b="1" lang="en-US" u="sng"/>
              <a:t>One EC Office Hours Q&amp;A</a:t>
            </a:r>
            <a:endParaRPr/>
          </a:p>
          <a:p>
            <a:pPr indent="-228600" lvl="0" marL="228600" rtl="0" algn="l">
              <a:lnSpc>
                <a:spcPct val="90000"/>
              </a:lnSpc>
              <a:spcBef>
                <a:spcPts val="1000"/>
              </a:spcBef>
              <a:spcAft>
                <a:spcPts val="0"/>
              </a:spcAft>
              <a:buClr>
                <a:srgbClr val="1C3766"/>
              </a:buClr>
              <a:buSzPts val="2800"/>
              <a:buChar char="•"/>
            </a:pPr>
            <a:r>
              <a:rPr lang="en-US"/>
              <a:t>Thursday, 6/17/21 – 9:00a-10:30a</a:t>
            </a:r>
            <a:endParaRPr/>
          </a:p>
          <a:p>
            <a:pPr indent="-228600" lvl="0" marL="228600" rtl="0" algn="l">
              <a:lnSpc>
                <a:spcPct val="90000"/>
              </a:lnSpc>
              <a:spcBef>
                <a:spcPts val="1000"/>
              </a:spcBef>
              <a:spcAft>
                <a:spcPts val="0"/>
              </a:spcAft>
              <a:buClr>
                <a:srgbClr val="1C3766"/>
              </a:buClr>
              <a:buSzPts val="2800"/>
              <a:buChar char="•"/>
            </a:pPr>
            <a:r>
              <a:rPr lang="en-US"/>
              <a:t>Questions submitted in advance</a:t>
            </a:r>
            <a:endParaRPr/>
          </a:p>
          <a:p>
            <a:pPr indent="0" lvl="0" marL="0" rtl="0" algn="l">
              <a:lnSpc>
                <a:spcPct val="90000"/>
              </a:lnSpc>
              <a:spcBef>
                <a:spcPts val="1000"/>
              </a:spcBef>
              <a:spcAft>
                <a:spcPts val="0"/>
              </a:spcAft>
              <a:buClr>
                <a:srgbClr val="FF0000"/>
              </a:buClr>
              <a:buSzPts val="2800"/>
              <a:buNone/>
            </a:pPr>
            <a:r>
              <a:rPr lang="en-US">
                <a:solidFill>
                  <a:srgbClr val="FF0000"/>
                </a:solidFill>
              </a:rPr>
              <a:t>All links provided in 6/9/21 Director’s Weekly Message</a:t>
            </a:r>
            <a:endParaRPr/>
          </a:p>
          <a:p>
            <a:pPr indent="-50800" lvl="0" marL="228600" rtl="0" algn="l">
              <a:lnSpc>
                <a:spcPct val="90000"/>
              </a:lnSpc>
              <a:spcBef>
                <a:spcPts val="1000"/>
              </a:spcBef>
              <a:spcAft>
                <a:spcPts val="0"/>
              </a:spcAft>
              <a:buClr>
                <a:srgbClr val="1C3766"/>
              </a:buClr>
              <a:buSzPts val="2800"/>
              <a:buNone/>
            </a:pPr>
            <a:r>
              <a:t/>
            </a:r>
            <a:endParaRPr/>
          </a:p>
        </p:txBody>
      </p:sp>
      <p:sp>
        <p:nvSpPr>
          <p:cNvPr id="332" name="Google Shape;332;gb6bf5a878d_0_225"/>
          <p:cNvSpPr txBox="1"/>
          <p:nvPr>
            <p:ph idx="12" type="sldNum"/>
          </p:nvPr>
        </p:nvSpPr>
        <p:spPr>
          <a:xfrm>
            <a:off x="7323847" y="6410960"/>
            <a:ext cx="1727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gdf10f5a499_3_0"/>
          <p:cNvSpPr txBox="1"/>
          <p:nvPr>
            <p:ph type="title"/>
          </p:nvPr>
        </p:nvSpPr>
        <p:spPr>
          <a:xfrm>
            <a:off x="628650" y="365126"/>
            <a:ext cx="7886700" cy="12810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en-US"/>
              <a:t>Reminders</a:t>
            </a:r>
            <a:endParaRPr/>
          </a:p>
        </p:txBody>
      </p:sp>
      <p:sp>
        <p:nvSpPr>
          <p:cNvPr id="101" name="Google Shape;101;gdf10f5a499_3_0"/>
          <p:cNvSpPr txBox="1"/>
          <p:nvPr>
            <p:ph idx="1" type="body"/>
          </p:nvPr>
        </p:nvSpPr>
        <p:spPr>
          <a:xfrm>
            <a:off x="115100" y="1789125"/>
            <a:ext cx="9028800" cy="4552800"/>
          </a:xfrm>
          <a:prstGeom prst="rect">
            <a:avLst/>
          </a:prstGeom>
        </p:spPr>
        <p:txBody>
          <a:bodyPr anchorCtr="0" anchor="t" bIns="45700" lIns="91425" spcFirstLastPara="1" rIns="91425" wrap="square" tIns="45700">
            <a:normAutofit lnSpcReduction="20000"/>
          </a:bodyPr>
          <a:lstStyle/>
          <a:p>
            <a:pPr indent="-342900" lvl="0" marL="457200" rtl="0" algn="l">
              <a:spcBef>
                <a:spcPts val="1000"/>
              </a:spcBef>
              <a:spcAft>
                <a:spcPts val="0"/>
              </a:spcAft>
              <a:buSzPts val="1800"/>
              <a:buChar char="●"/>
            </a:pPr>
            <a:r>
              <a:rPr lang="en-US"/>
              <a:t>End of NC SIP Grant Cycle  - PRC 082</a:t>
            </a:r>
            <a:endParaRPr/>
          </a:p>
          <a:p>
            <a:pPr indent="0" lvl="0" marL="457200" rtl="0" algn="l">
              <a:spcBef>
                <a:spcPts val="1000"/>
              </a:spcBef>
              <a:spcAft>
                <a:spcPts val="0"/>
              </a:spcAft>
              <a:buNone/>
            </a:pPr>
            <a:r>
              <a:t/>
            </a:r>
            <a:endParaRPr/>
          </a:p>
          <a:p>
            <a:pPr indent="-342900" lvl="0" marL="457200" rtl="0" algn="l">
              <a:spcBef>
                <a:spcPts val="1000"/>
              </a:spcBef>
              <a:spcAft>
                <a:spcPts val="0"/>
              </a:spcAft>
              <a:buSzPts val="1800"/>
              <a:buChar char="●"/>
            </a:pPr>
            <a:r>
              <a:rPr lang="en-US"/>
              <a:t>Encumber and spend by 9/30/21</a:t>
            </a:r>
            <a:endParaRPr/>
          </a:p>
          <a:p>
            <a:pPr indent="0" lvl="0" marL="457200" rtl="0" algn="l">
              <a:spcBef>
                <a:spcPts val="1000"/>
              </a:spcBef>
              <a:spcAft>
                <a:spcPts val="0"/>
              </a:spcAft>
              <a:buNone/>
            </a:pPr>
            <a:r>
              <a:t/>
            </a:r>
            <a:endParaRPr sz="2100"/>
          </a:p>
          <a:p>
            <a:pPr indent="-342900" lvl="0" marL="457200" rtl="0" algn="l">
              <a:spcBef>
                <a:spcPts val="1000"/>
              </a:spcBef>
              <a:spcAft>
                <a:spcPts val="0"/>
              </a:spcAft>
              <a:buSzPts val="1800"/>
              <a:buChar char="●"/>
            </a:pPr>
            <a:r>
              <a:rPr lang="en-US"/>
              <a:t>Spending is </a:t>
            </a:r>
            <a:r>
              <a:rPr lang="en-US"/>
              <a:t>critical</a:t>
            </a:r>
            <a:r>
              <a:rPr lang="en-US"/>
              <a:t> to future SPDG funding from OSEP</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Need ideas? Have over $5,000 and can’t spend?</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en-US"/>
              <a:t>Contact Regional Literacy or Math consultant ASAP</a:t>
            </a:r>
            <a:endParaRPr/>
          </a:p>
          <a:p>
            <a:pPr indent="0" lvl="0" marL="0" rtl="0" algn="l">
              <a:spcBef>
                <a:spcPts val="100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gb6bf5a878d_0_0"/>
          <p:cNvSpPr txBox="1"/>
          <p:nvPr>
            <p:ph type="title"/>
          </p:nvPr>
        </p:nvSpPr>
        <p:spPr>
          <a:xfrm>
            <a:off x="1587777" y="815009"/>
            <a:ext cx="4860300" cy="4830300"/>
          </a:xfrm>
          <a:prstGeom prst="rect">
            <a:avLst/>
          </a:prstGeom>
          <a:noFill/>
          <a:ln>
            <a:noFill/>
          </a:ln>
        </p:spPr>
        <p:txBody>
          <a:bodyPr anchorCtr="0" anchor="ctr" bIns="45700" lIns="91425" spcFirstLastPara="1" rIns="91425" wrap="square" tIns="45700">
            <a:normAutofit/>
          </a:bodyPr>
          <a:lstStyle/>
          <a:p>
            <a:pPr indent="0" lvl="0" marL="0" rtl="0" algn="r">
              <a:lnSpc>
                <a:spcPct val="90000"/>
              </a:lnSpc>
              <a:spcBef>
                <a:spcPts val="0"/>
              </a:spcBef>
              <a:spcAft>
                <a:spcPts val="0"/>
              </a:spcAft>
              <a:buClr>
                <a:schemeClr val="lt1"/>
              </a:buClr>
              <a:buSzPts val="4000"/>
              <a:buFont typeface="Arial"/>
              <a:buNone/>
            </a:pPr>
            <a:r>
              <a:rPr lang="en-US"/>
              <a:t>OCS Work Hours </a:t>
            </a:r>
            <a:br>
              <a:rPr lang="en-US"/>
            </a:br>
            <a:r>
              <a:rPr lang="en-US"/>
              <a:t>2021-2022</a:t>
            </a:r>
            <a:br>
              <a:rPr lang="en-US"/>
            </a:br>
            <a:br>
              <a:rPr lang="en-US" sz="2800"/>
            </a:br>
            <a:r>
              <a:rPr b="0" i="1" lang="en-US" sz="2000"/>
              <a:t>June 2021</a:t>
            </a:r>
            <a:endParaRPr sz="2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b6bf5a878d_0_4"/>
          <p:cNvSpPr txBox="1"/>
          <p:nvPr>
            <p:ph type="title"/>
          </p:nvPr>
        </p:nvSpPr>
        <p:spPr>
          <a:xfrm>
            <a:off x="471488" y="365126"/>
            <a:ext cx="59151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OCS Work Hours Expectation</a:t>
            </a:r>
            <a:endParaRPr/>
          </a:p>
        </p:txBody>
      </p:sp>
      <p:sp>
        <p:nvSpPr>
          <p:cNvPr id="113" name="Google Shape;113;gb6bf5a878d_0_4"/>
          <p:cNvSpPr txBox="1"/>
          <p:nvPr>
            <p:ph idx="1" type="body"/>
          </p:nvPr>
        </p:nvSpPr>
        <p:spPr>
          <a:xfrm>
            <a:off x="471488" y="1789113"/>
            <a:ext cx="5915100" cy="4224300"/>
          </a:xfrm>
          <a:prstGeom prst="rect">
            <a:avLst/>
          </a:prstGeom>
          <a:noFill/>
          <a:ln>
            <a:noFill/>
          </a:ln>
        </p:spPr>
        <p:txBody>
          <a:bodyPr anchorCtr="0" anchor="t" bIns="45700" lIns="91425" spcFirstLastPara="1" rIns="91425" wrap="square" tIns="45700">
            <a:normAutofit lnSpcReduction="20000"/>
          </a:bodyPr>
          <a:lstStyle/>
          <a:p>
            <a:pPr indent="-228600" lvl="0" marL="228600" rtl="0" algn="l">
              <a:lnSpc>
                <a:spcPct val="90000"/>
              </a:lnSpc>
              <a:spcBef>
                <a:spcPts val="0"/>
              </a:spcBef>
              <a:spcAft>
                <a:spcPts val="0"/>
              </a:spcAft>
              <a:buClr>
                <a:srgbClr val="1C3766"/>
              </a:buClr>
              <a:buSzPts val="2800"/>
              <a:buChar char="•"/>
            </a:pPr>
            <a:r>
              <a:rPr lang="en-US"/>
              <a:t>During the 2021-2022 school year, the expectation is that students will garner the required work hours through face-to-face work experiences to the greatest degree possible.</a:t>
            </a:r>
            <a:endParaRPr/>
          </a:p>
          <a:p>
            <a:pPr indent="-50800" lvl="0" marL="228600" rtl="0" algn="l">
              <a:lnSpc>
                <a:spcPct val="90000"/>
              </a:lnSpc>
              <a:spcBef>
                <a:spcPts val="1000"/>
              </a:spcBef>
              <a:spcAft>
                <a:spcPts val="0"/>
              </a:spcAft>
              <a:buClr>
                <a:srgbClr val="1C3766"/>
              </a:buClr>
              <a:buSzPts val="2800"/>
              <a:buNone/>
            </a:pPr>
            <a:r>
              <a:t/>
            </a:r>
            <a:endParaRPr/>
          </a:p>
          <a:p>
            <a:pPr indent="-228600" lvl="0" marL="228600" rtl="0" algn="l">
              <a:lnSpc>
                <a:spcPct val="90000"/>
              </a:lnSpc>
              <a:spcBef>
                <a:spcPts val="1000"/>
              </a:spcBef>
              <a:spcAft>
                <a:spcPts val="0"/>
              </a:spcAft>
              <a:buClr>
                <a:srgbClr val="1C3766"/>
              </a:buClr>
              <a:buSzPts val="2800"/>
              <a:buChar char="•"/>
            </a:pPr>
            <a:r>
              <a:rPr lang="en-US"/>
              <a:t>Hands on work experiences improve employment outcomes for students</a:t>
            </a:r>
            <a:endParaRPr/>
          </a:p>
          <a:p>
            <a:pPr indent="-50800" lvl="0" marL="228600" rtl="0" algn="l">
              <a:lnSpc>
                <a:spcPct val="90000"/>
              </a:lnSpc>
              <a:spcBef>
                <a:spcPts val="1000"/>
              </a:spcBef>
              <a:spcAft>
                <a:spcPts val="0"/>
              </a:spcAft>
              <a:buClr>
                <a:srgbClr val="1C3766"/>
              </a:buClr>
              <a:buSzPts val="2800"/>
              <a:buNone/>
            </a:pPr>
            <a:r>
              <a:t/>
            </a:r>
            <a:endParaRPr/>
          </a:p>
          <a:p>
            <a:pPr indent="-50800" lvl="0" marL="228600" rtl="0" algn="l">
              <a:lnSpc>
                <a:spcPct val="90000"/>
              </a:lnSpc>
              <a:spcBef>
                <a:spcPts val="1000"/>
              </a:spcBef>
              <a:spcAft>
                <a:spcPts val="0"/>
              </a:spcAft>
              <a:buClr>
                <a:srgbClr val="1C3766"/>
              </a:buClr>
              <a:buSzPts val="2800"/>
              <a:buNone/>
            </a:pPr>
            <a:r>
              <a:t/>
            </a:r>
            <a:endParaRPr/>
          </a:p>
        </p:txBody>
      </p:sp>
      <p:sp>
        <p:nvSpPr>
          <p:cNvPr id="114" name="Google Shape;114;gb6bf5a878d_0_4"/>
          <p:cNvSpPr txBox="1"/>
          <p:nvPr>
            <p:ph idx="12" type="sldNum"/>
          </p:nvPr>
        </p:nvSpPr>
        <p:spPr>
          <a:xfrm>
            <a:off x="5492885" y="6410960"/>
            <a:ext cx="1295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gb6bf5a878d_0_11"/>
          <p:cNvSpPr txBox="1"/>
          <p:nvPr>
            <p:ph type="title"/>
          </p:nvPr>
        </p:nvSpPr>
        <p:spPr>
          <a:xfrm>
            <a:off x="471488" y="365126"/>
            <a:ext cx="59151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OCS Work Hours Expectation</a:t>
            </a:r>
            <a:endParaRPr/>
          </a:p>
        </p:txBody>
      </p:sp>
      <p:sp>
        <p:nvSpPr>
          <p:cNvPr id="121" name="Google Shape;121;gb6bf5a878d_0_11"/>
          <p:cNvSpPr txBox="1"/>
          <p:nvPr>
            <p:ph idx="1" type="body"/>
          </p:nvPr>
        </p:nvSpPr>
        <p:spPr>
          <a:xfrm>
            <a:off x="471488" y="1789113"/>
            <a:ext cx="5915100" cy="4224300"/>
          </a:xfrm>
          <a:prstGeom prst="rect">
            <a:avLst/>
          </a:prstGeom>
          <a:noFill/>
          <a:ln>
            <a:noFill/>
          </a:ln>
        </p:spPr>
        <p:txBody>
          <a:bodyPr anchorCtr="0" anchor="t" bIns="45700" lIns="91425" spcFirstLastPara="1" rIns="91425" wrap="square" tIns="45700">
            <a:normAutofit fontScale="85000" lnSpcReduction="20000"/>
          </a:bodyPr>
          <a:lstStyle/>
          <a:p>
            <a:pPr indent="-201930" lvl="0" marL="228600" rtl="0" algn="l">
              <a:lnSpc>
                <a:spcPct val="90000"/>
              </a:lnSpc>
              <a:spcBef>
                <a:spcPts val="0"/>
              </a:spcBef>
              <a:spcAft>
                <a:spcPts val="0"/>
              </a:spcAft>
              <a:buClr>
                <a:srgbClr val="1C3766"/>
              </a:buClr>
              <a:buSzPct val="100000"/>
              <a:buChar char="•"/>
            </a:pPr>
            <a:r>
              <a:rPr lang="en-US"/>
              <a:t>During the 2020-2021 school year exceptions were made to allow virtual opportunities to build employability skills.</a:t>
            </a:r>
            <a:endParaRPr/>
          </a:p>
          <a:p>
            <a:pPr indent="-50800" lvl="0" marL="228600" rtl="0" algn="l">
              <a:lnSpc>
                <a:spcPct val="90000"/>
              </a:lnSpc>
              <a:spcBef>
                <a:spcPts val="1000"/>
              </a:spcBef>
              <a:spcAft>
                <a:spcPts val="0"/>
              </a:spcAft>
              <a:buClr>
                <a:srgbClr val="1C3766"/>
              </a:buClr>
              <a:buSzPct val="100000"/>
              <a:buNone/>
            </a:pPr>
            <a:r>
              <a:t/>
            </a:r>
            <a:endParaRPr/>
          </a:p>
          <a:p>
            <a:pPr indent="-201930" lvl="0" marL="228600" rtl="0" algn="l">
              <a:lnSpc>
                <a:spcPct val="90000"/>
              </a:lnSpc>
              <a:spcBef>
                <a:spcPts val="1000"/>
              </a:spcBef>
              <a:spcAft>
                <a:spcPts val="0"/>
              </a:spcAft>
              <a:buClr>
                <a:srgbClr val="1C3766"/>
              </a:buClr>
              <a:buSzPct val="100000"/>
              <a:buChar char="•"/>
            </a:pPr>
            <a:r>
              <a:rPr lang="en-US"/>
              <a:t>In response to a short-term situation associated with COVID; and  </a:t>
            </a:r>
            <a:endParaRPr/>
          </a:p>
          <a:p>
            <a:pPr indent="-50800" lvl="0" marL="228600" rtl="0" algn="l">
              <a:lnSpc>
                <a:spcPct val="90000"/>
              </a:lnSpc>
              <a:spcBef>
                <a:spcPts val="1000"/>
              </a:spcBef>
              <a:spcAft>
                <a:spcPts val="0"/>
              </a:spcAft>
              <a:buClr>
                <a:srgbClr val="1C3766"/>
              </a:buClr>
              <a:buSzPct val="100000"/>
              <a:buNone/>
            </a:pPr>
            <a:r>
              <a:t/>
            </a:r>
            <a:endParaRPr/>
          </a:p>
          <a:p>
            <a:pPr indent="-201930" lvl="0" marL="228600" rtl="0" algn="l">
              <a:lnSpc>
                <a:spcPct val="90000"/>
              </a:lnSpc>
              <a:spcBef>
                <a:spcPts val="1000"/>
              </a:spcBef>
              <a:spcAft>
                <a:spcPts val="0"/>
              </a:spcAft>
              <a:buClr>
                <a:srgbClr val="1C3766"/>
              </a:buClr>
              <a:buSzPct val="100000"/>
              <a:buChar char="•"/>
            </a:pPr>
            <a:r>
              <a:rPr lang="en-US"/>
              <a:t>Not intended to become a long-term practice</a:t>
            </a:r>
            <a:endParaRPr/>
          </a:p>
          <a:p>
            <a:pPr indent="-50800" lvl="0" marL="228600" rtl="0" algn="l">
              <a:lnSpc>
                <a:spcPct val="90000"/>
              </a:lnSpc>
              <a:spcBef>
                <a:spcPts val="10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p:txBody>
      </p:sp>
      <p:sp>
        <p:nvSpPr>
          <p:cNvPr id="122" name="Google Shape;122;gb6bf5a878d_0_11"/>
          <p:cNvSpPr txBox="1"/>
          <p:nvPr>
            <p:ph idx="12" type="sldNum"/>
          </p:nvPr>
        </p:nvSpPr>
        <p:spPr>
          <a:xfrm>
            <a:off x="5492885" y="6410960"/>
            <a:ext cx="1295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gb6bf5a878d_0_18"/>
          <p:cNvSpPr txBox="1"/>
          <p:nvPr>
            <p:ph type="title"/>
          </p:nvPr>
        </p:nvSpPr>
        <p:spPr>
          <a:xfrm>
            <a:off x="471488" y="365126"/>
            <a:ext cx="5915100" cy="12810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1C3766"/>
              </a:buClr>
              <a:buSzPts val="4200"/>
              <a:buFont typeface="Arial"/>
              <a:buNone/>
            </a:pPr>
            <a:r>
              <a:rPr lang="en-US"/>
              <a:t>OCS Work Hours Expectation</a:t>
            </a:r>
            <a:endParaRPr/>
          </a:p>
        </p:txBody>
      </p:sp>
      <p:sp>
        <p:nvSpPr>
          <p:cNvPr id="129" name="Google Shape;129;gb6bf5a878d_0_18"/>
          <p:cNvSpPr txBox="1"/>
          <p:nvPr>
            <p:ph idx="1" type="body"/>
          </p:nvPr>
        </p:nvSpPr>
        <p:spPr>
          <a:xfrm>
            <a:off x="471488" y="1789113"/>
            <a:ext cx="5915100" cy="4224300"/>
          </a:xfrm>
          <a:prstGeom prst="rect">
            <a:avLst/>
          </a:prstGeom>
          <a:noFill/>
          <a:ln>
            <a:noFill/>
          </a:ln>
        </p:spPr>
        <p:txBody>
          <a:bodyPr anchorCtr="0" anchor="t" bIns="45700" lIns="91425" spcFirstLastPara="1" rIns="91425" wrap="square" tIns="45700">
            <a:normAutofit fontScale="85000" lnSpcReduction="20000"/>
          </a:bodyPr>
          <a:lstStyle/>
          <a:p>
            <a:pPr indent="-201930" lvl="0" marL="228600" rtl="0" algn="l">
              <a:lnSpc>
                <a:spcPct val="90000"/>
              </a:lnSpc>
              <a:spcBef>
                <a:spcPts val="0"/>
              </a:spcBef>
              <a:spcAft>
                <a:spcPts val="0"/>
              </a:spcAft>
              <a:buClr>
                <a:srgbClr val="1C3766"/>
              </a:buClr>
              <a:buSzPct val="100000"/>
              <a:buChar char="•"/>
            </a:pPr>
            <a:r>
              <a:rPr lang="en-US"/>
              <a:t>Resume face-to-face work experiences following all safety guidelines established by Governor Cooper.</a:t>
            </a:r>
            <a:endParaRPr/>
          </a:p>
          <a:p>
            <a:pPr indent="-50800" lvl="0" marL="228600" rtl="0" algn="l">
              <a:lnSpc>
                <a:spcPct val="90000"/>
              </a:lnSpc>
              <a:spcBef>
                <a:spcPts val="1000"/>
              </a:spcBef>
              <a:spcAft>
                <a:spcPts val="0"/>
              </a:spcAft>
              <a:buClr>
                <a:srgbClr val="1C3766"/>
              </a:buClr>
              <a:buSzPct val="100000"/>
              <a:buNone/>
            </a:pPr>
            <a:r>
              <a:t/>
            </a:r>
            <a:endParaRPr/>
          </a:p>
          <a:p>
            <a:pPr indent="-201930" lvl="0" marL="228600" rtl="0" algn="l">
              <a:lnSpc>
                <a:spcPct val="90000"/>
              </a:lnSpc>
              <a:spcBef>
                <a:spcPts val="1000"/>
              </a:spcBef>
              <a:spcAft>
                <a:spcPts val="0"/>
              </a:spcAft>
              <a:buClr>
                <a:srgbClr val="1C3766"/>
              </a:buClr>
              <a:buSzPct val="100000"/>
              <a:buChar char="•"/>
            </a:pPr>
            <a:r>
              <a:rPr lang="en-US"/>
              <a:t>Document containing resources and additional information will be provided in upcoming Wednesday EC Update </a:t>
            </a:r>
            <a:endParaRPr/>
          </a:p>
          <a:p>
            <a:pPr indent="-50800" lvl="0" marL="228600" rtl="0" algn="l">
              <a:lnSpc>
                <a:spcPct val="90000"/>
              </a:lnSpc>
              <a:spcBef>
                <a:spcPts val="1000"/>
              </a:spcBef>
              <a:spcAft>
                <a:spcPts val="0"/>
              </a:spcAft>
              <a:buClr>
                <a:srgbClr val="1C3766"/>
              </a:buClr>
              <a:buSzPct val="100000"/>
              <a:buNone/>
            </a:pPr>
            <a:r>
              <a:t/>
            </a:r>
            <a:endParaRPr/>
          </a:p>
          <a:p>
            <a:pPr indent="-201930" lvl="0" marL="228600" rtl="0" algn="l">
              <a:lnSpc>
                <a:spcPct val="90000"/>
              </a:lnSpc>
              <a:spcBef>
                <a:spcPts val="1000"/>
              </a:spcBef>
              <a:spcAft>
                <a:spcPts val="0"/>
              </a:spcAft>
              <a:buClr>
                <a:srgbClr val="1C3766"/>
              </a:buClr>
              <a:buSzPct val="100000"/>
              <a:buChar char="•"/>
            </a:pPr>
            <a:r>
              <a:rPr lang="en-US"/>
              <a:t>Please direct questions to:</a:t>
            </a:r>
            <a:endParaRPr/>
          </a:p>
          <a:p>
            <a:pPr indent="-205740" lvl="1" marL="685800" rtl="0" algn="l">
              <a:lnSpc>
                <a:spcPct val="90000"/>
              </a:lnSpc>
              <a:spcBef>
                <a:spcPts val="500"/>
              </a:spcBef>
              <a:spcAft>
                <a:spcPts val="0"/>
              </a:spcAft>
              <a:buClr>
                <a:srgbClr val="1C3766"/>
              </a:buClr>
              <a:buSzPct val="100000"/>
              <a:buChar char="•"/>
            </a:pPr>
            <a:r>
              <a:rPr lang="en-US" u="sng">
                <a:solidFill>
                  <a:schemeClr val="hlink"/>
                </a:solidFill>
                <a:hlinkClick r:id="rId3"/>
              </a:rPr>
              <a:t>Beverly.Colwell@dpi.nc.gov</a:t>
            </a:r>
            <a:endParaRPr/>
          </a:p>
          <a:p>
            <a:pPr indent="0" lvl="1" marL="457200" rtl="0" algn="l">
              <a:lnSpc>
                <a:spcPct val="90000"/>
              </a:lnSpc>
              <a:spcBef>
                <a:spcPts val="5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a:p>
            <a:pPr indent="-50800" lvl="0" marL="228600" rtl="0" algn="l">
              <a:lnSpc>
                <a:spcPct val="90000"/>
              </a:lnSpc>
              <a:spcBef>
                <a:spcPts val="1000"/>
              </a:spcBef>
              <a:spcAft>
                <a:spcPts val="0"/>
              </a:spcAft>
              <a:buClr>
                <a:srgbClr val="1C3766"/>
              </a:buClr>
              <a:buSzPct val="100000"/>
              <a:buNone/>
            </a:pPr>
            <a:r>
              <a:t/>
            </a:r>
            <a:endParaRPr/>
          </a:p>
        </p:txBody>
      </p:sp>
      <p:sp>
        <p:nvSpPr>
          <p:cNvPr id="130" name="Google Shape;130;gb6bf5a878d_0_18"/>
          <p:cNvSpPr txBox="1"/>
          <p:nvPr>
            <p:ph idx="12" type="sldNum"/>
          </p:nvPr>
        </p:nvSpPr>
        <p:spPr>
          <a:xfrm>
            <a:off x="5492885" y="6410960"/>
            <a:ext cx="1295700" cy="284400"/>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rgbClr val="000000"/>
              </a:buClr>
              <a:buSzPts val="1000"/>
              <a:buFont typeface="Arial"/>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gb6bf5a878d_0_25"/>
          <p:cNvSpPr txBox="1"/>
          <p:nvPr>
            <p:ph type="title"/>
          </p:nvPr>
        </p:nvSpPr>
        <p:spPr>
          <a:xfrm>
            <a:off x="628650" y="477078"/>
            <a:ext cx="7886700" cy="11232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22222"/>
              <a:buFont typeface="Calibri"/>
              <a:buNone/>
            </a:pPr>
            <a:r>
              <a:rPr lang="en-US"/>
              <a:t>Preschool and Physical Education/ APE</a:t>
            </a:r>
            <a:br>
              <a:rPr lang="en-US"/>
            </a:br>
            <a:endParaRPr/>
          </a:p>
        </p:txBody>
      </p:sp>
      <p:sp>
        <p:nvSpPr>
          <p:cNvPr id="137" name="Google Shape;137;gb6bf5a878d_0_25"/>
          <p:cNvSpPr txBox="1"/>
          <p:nvPr>
            <p:ph idx="4294967295" type="body"/>
          </p:nvPr>
        </p:nvSpPr>
        <p:spPr>
          <a:xfrm>
            <a:off x="628650" y="1825625"/>
            <a:ext cx="7886700" cy="4351200"/>
          </a:xfrm>
          <a:prstGeom prst="rect">
            <a:avLst/>
          </a:prstGeom>
          <a:noFill/>
          <a:ln>
            <a:noFill/>
          </a:ln>
        </p:spPr>
        <p:txBody>
          <a:bodyPr anchorCtr="0" anchor="t" bIns="45700" lIns="91425" spcFirstLastPara="1" rIns="91425" wrap="square" tIns="45700">
            <a:normAutofit fontScale="85000" lnSpcReduction="20000"/>
          </a:bodyPr>
          <a:lstStyle/>
          <a:p>
            <a:pPr indent="-201930" lvl="0" marL="228600" rtl="0" algn="l">
              <a:lnSpc>
                <a:spcPct val="90000"/>
              </a:lnSpc>
              <a:spcBef>
                <a:spcPts val="0"/>
              </a:spcBef>
              <a:spcAft>
                <a:spcPts val="0"/>
              </a:spcAft>
              <a:buClr>
                <a:schemeClr val="dk1"/>
              </a:buClr>
              <a:buSzPct val="100000"/>
              <a:buChar char="•"/>
            </a:pPr>
            <a:r>
              <a:rPr lang="en-US"/>
              <a:t>There has been marked interest in the</a:t>
            </a:r>
            <a:r>
              <a:rPr lang="en-US" u="sng">
                <a:solidFill>
                  <a:schemeClr val="hlink"/>
                </a:solidFill>
                <a:hlinkClick r:id="rId3"/>
              </a:rPr>
              <a:t> US Department of Education Office of Special Education and Rehabilitation Services memo</a:t>
            </a:r>
            <a:r>
              <a:rPr lang="en-US"/>
              <a:t> regarding providing physical education to students with an individualized education program (IEP) in preschool.</a:t>
            </a:r>
            <a:endParaRPr/>
          </a:p>
          <a:p>
            <a:pPr indent="-201930" lvl="0" marL="228600" rtl="0" algn="l">
              <a:lnSpc>
                <a:spcPct val="90000"/>
              </a:lnSpc>
              <a:spcBef>
                <a:spcPts val="1000"/>
              </a:spcBef>
              <a:spcAft>
                <a:spcPts val="0"/>
              </a:spcAft>
              <a:buClr>
                <a:schemeClr val="dk1"/>
              </a:buClr>
              <a:buSzPct val="100000"/>
              <a:buChar char="•"/>
            </a:pPr>
            <a:r>
              <a:rPr lang="en-US"/>
              <a:t>NCDPI consultants are developing an action plan to communicate, train, and provide technical assistance to the field. </a:t>
            </a:r>
            <a:endParaRPr/>
          </a:p>
          <a:p>
            <a:pPr indent="-201930" lvl="0" marL="228600" rtl="0" algn="l">
              <a:lnSpc>
                <a:spcPct val="90000"/>
              </a:lnSpc>
              <a:spcBef>
                <a:spcPts val="1000"/>
              </a:spcBef>
              <a:spcAft>
                <a:spcPts val="0"/>
              </a:spcAft>
              <a:buClr>
                <a:schemeClr val="dk1"/>
              </a:buClr>
              <a:buSzPct val="100000"/>
              <a:buChar char="•"/>
            </a:pPr>
            <a:r>
              <a:rPr lang="en-US"/>
              <a:t>An action plan will  be provided early in the 2021 school year.</a:t>
            </a:r>
            <a:endParaRPr/>
          </a:p>
          <a:p>
            <a:pPr indent="-50800" lvl="0" marL="228600" rtl="0" algn="l">
              <a:lnSpc>
                <a:spcPct val="90000"/>
              </a:lnSpc>
              <a:spcBef>
                <a:spcPts val="1000"/>
              </a:spcBef>
              <a:spcAft>
                <a:spcPts val="0"/>
              </a:spcAft>
              <a:buClr>
                <a:schemeClr val="dk1"/>
              </a:buClr>
              <a:buSzPct val="100000"/>
              <a:buNone/>
            </a:pPr>
            <a:r>
              <a:t/>
            </a:r>
            <a:endParaRPr/>
          </a:p>
          <a:p>
            <a:pPr indent="-201930" lvl="0" marL="228600" rtl="0" algn="l">
              <a:lnSpc>
                <a:spcPct val="90000"/>
              </a:lnSpc>
              <a:spcBef>
                <a:spcPts val="1000"/>
              </a:spcBef>
              <a:spcAft>
                <a:spcPts val="0"/>
              </a:spcAft>
              <a:buClr>
                <a:schemeClr val="dk1"/>
              </a:buClr>
              <a:buSzPct val="100000"/>
              <a:buChar char="•"/>
            </a:pPr>
            <a:r>
              <a:rPr lang="en-US"/>
              <a:t>For more information or questions, contact Sally Jones at </a:t>
            </a:r>
            <a:r>
              <a:rPr lang="en-US" u="sng">
                <a:solidFill>
                  <a:schemeClr val="hlink"/>
                </a:solidFill>
                <a:hlinkClick r:id="rId4"/>
              </a:rPr>
              <a:t>sally.jones@dpi.nc.gov</a:t>
            </a:r>
            <a:endParaRPr/>
          </a:p>
          <a:p>
            <a:pPr indent="-50800"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2019-09-26T21:27:00Z</dcterms:created>
  <dc:creator>Laura Weakland</dc:creator>
</cp:coreProperties>
</file>