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28"/>
  </p:notesMasterIdLst>
  <p:sldIdLst>
    <p:sldId id="421" r:id="rId5"/>
    <p:sldId id="422" r:id="rId6"/>
    <p:sldId id="386" r:id="rId7"/>
    <p:sldId id="450" r:id="rId8"/>
    <p:sldId id="458" r:id="rId9"/>
    <p:sldId id="460" r:id="rId10"/>
    <p:sldId id="462" r:id="rId11"/>
    <p:sldId id="468" r:id="rId12"/>
    <p:sldId id="463" r:id="rId13"/>
    <p:sldId id="464" r:id="rId14"/>
    <p:sldId id="466" r:id="rId15"/>
    <p:sldId id="465" r:id="rId16"/>
    <p:sldId id="467" r:id="rId17"/>
    <p:sldId id="469" r:id="rId18"/>
    <p:sldId id="472" r:id="rId19"/>
    <p:sldId id="473" r:id="rId20"/>
    <p:sldId id="459" r:id="rId21"/>
    <p:sldId id="457" r:id="rId22"/>
    <p:sldId id="461" r:id="rId23"/>
    <p:sldId id="470" r:id="rId24"/>
    <p:sldId id="471" r:id="rId25"/>
    <p:sldId id="395" r:id="rId26"/>
    <p:sldId id="449"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980F66-B788-1DA0-6C11-C13874DEB4D2}" name="Hunter Ogletree" initials="HO" userId="S::hunter.ogletree@dpi.nc.gov::0e201138-6fd0-41aa-a7e0-e6d0885fe29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C3766"/>
    <a:srgbClr val="942092"/>
    <a:srgbClr val="BED4E6"/>
    <a:srgbClr val="95B6D0"/>
    <a:srgbClr val="98A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63514-1AAA-A143-8911-59EABF897356}" v="1" dt="2025-09-04T20:02:26.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7"/>
    <p:restoredTop sz="94756"/>
  </p:normalViewPr>
  <p:slideViewPr>
    <p:cSldViewPr snapToGrid="0">
      <p:cViewPr varScale="1">
        <p:scale>
          <a:sx n="183" d="100"/>
          <a:sy n="183" d="100"/>
        </p:scale>
        <p:origin x="26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BC0D78-D20D-BC45-889C-196C375B6AD8}" type="datetimeFigureOut">
              <a:rPr lang="en-US" smtClean="0"/>
              <a:t>2/18/26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A3BD43-EE82-8F41-88EC-26ABE181A666}" type="slidenum">
              <a:rPr lang="en-US" smtClean="0"/>
              <a:t>‹#›</a:t>
            </a:fld>
            <a:endParaRPr lang="en-US"/>
          </a:p>
        </p:txBody>
      </p:sp>
    </p:spTree>
    <p:extLst>
      <p:ext uri="{BB962C8B-B14F-4D97-AF65-F5344CB8AC3E}">
        <p14:creationId xmlns:p14="http://schemas.microsoft.com/office/powerpoint/2010/main" val="303436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webkit-standard"/>
              </a:rPr>
              <a:t>Thank you for having us. Today’s presentation focuses on the Framework for NCDPI Support to PSUs with CSI and TSI Identified Schools. We’ll walk through key areas of identification, funding, and support.  At the conclusion, a QR code will be available for you to scan and share your feedback. Your input is greatly appreciated as we refine our support efforts.</a:t>
            </a:r>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1</a:t>
            </a:fld>
            <a:endParaRPr lang="en-US"/>
          </a:p>
        </p:txBody>
      </p:sp>
    </p:spTree>
    <p:extLst>
      <p:ext uri="{BB962C8B-B14F-4D97-AF65-F5344CB8AC3E}">
        <p14:creationId xmlns:p14="http://schemas.microsoft.com/office/powerpoint/2010/main" val="2276786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C2BE7-D80F-7A93-A492-D77BCFED0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72668A-D1F0-04E1-C220-CA074C9CD0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55EA2-3E81-43C4-FC3F-243DACBA42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0B7377-92B7-21EB-65D3-DBF4A7A2E76D}"/>
              </a:ext>
            </a:extLst>
          </p:cNvPr>
          <p:cNvSpPr>
            <a:spLocks noGrp="1"/>
          </p:cNvSpPr>
          <p:nvPr>
            <p:ph type="sldNum" sz="quarter" idx="5"/>
          </p:nvPr>
        </p:nvSpPr>
        <p:spPr/>
        <p:txBody>
          <a:bodyPr/>
          <a:lstStyle/>
          <a:p>
            <a:fld id="{0FA3BD43-EE82-8F41-88EC-26ABE181A666}" type="slidenum">
              <a:rPr lang="en-US" smtClean="0"/>
              <a:t>18</a:t>
            </a:fld>
            <a:endParaRPr lang="en-US"/>
          </a:p>
        </p:txBody>
      </p:sp>
    </p:spTree>
    <p:extLst>
      <p:ext uri="{BB962C8B-B14F-4D97-AF65-F5344CB8AC3E}">
        <p14:creationId xmlns:p14="http://schemas.microsoft.com/office/powerpoint/2010/main" val="355686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CTS Website – share sample letters</a:t>
            </a:r>
          </a:p>
        </p:txBody>
      </p:sp>
      <p:sp>
        <p:nvSpPr>
          <p:cNvPr id="4" name="Slide Number Placeholder 3"/>
          <p:cNvSpPr>
            <a:spLocks noGrp="1"/>
          </p:cNvSpPr>
          <p:nvPr>
            <p:ph type="sldNum" sz="quarter" idx="5"/>
          </p:nvPr>
        </p:nvSpPr>
        <p:spPr/>
        <p:txBody>
          <a:bodyPr/>
          <a:lstStyle/>
          <a:p>
            <a:fld id="{0FA3BD43-EE82-8F41-88EC-26ABE181A666}" type="slidenum">
              <a:rPr lang="en-US" smtClean="0"/>
              <a:t>19</a:t>
            </a:fld>
            <a:endParaRPr lang="en-US"/>
          </a:p>
        </p:txBody>
      </p:sp>
    </p:spTree>
    <p:extLst>
      <p:ext uri="{BB962C8B-B14F-4D97-AF65-F5344CB8AC3E}">
        <p14:creationId xmlns:p14="http://schemas.microsoft.com/office/powerpoint/2010/main" val="191762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Navigate to the CNA / ANA tab on the CTS website</a:t>
            </a:r>
          </a:p>
        </p:txBody>
      </p:sp>
      <p:sp>
        <p:nvSpPr>
          <p:cNvPr id="4" name="Slide Number Placeholder 3"/>
          <p:cNvSpPr>
            <a:spLocks noGrp="1"/>
          </p:cNvSpPr>
          <p:nvPr>
            <p:ph type="sldNum" sz="quarter" idx="5"/>
          </p:nvPr>
        </p:nvSpPr>
        <p:spPr/>
        <p:txBody>
          <a:bodyPr/>
          <a:lstStyle/>
          <a:p>
            <a:fld id="{0FA3BD43-EE82-8F41-88EC-26ABE181A666}" type="slidenum">
              <a:rPr lang="en-US" smtClean="0"/>
              <a:t>20</a:t>
            </a:fld>
            <a:endParaRPr lang="en-US"/>
          </a:p>
        </p:txBody>
      </p:sp>
    </p:spTree>
    <p:extLst>
      <p:ext uri="{BB962C8B-B14F-4D97-AF65-F5344CB8AC3E}">
        <p14:creationId xmlns:p14="http://schemas.microsoft.com/office/powerpoint/2010/main" val="3662570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webkit-standard"/>
              </a:rPr>
              <a:t>A CTS Program Administrator will support two regions, ensuring comprehensive coverage. The Section Chief will work closely with the team to provide oversight, strategy alignment, and coordination across all efforts.</a:t>
            </a:r>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22</a:t>
            </a:fld>
            <a:endParaRPr lang="en-US"/>
          </a:p>
        </p:txBody>
      </p:sp>
    </p:spTree>
    <p:extLst>
      <p:ext uri="{BB962C8B-B14F-4D97-AF65-F5344CB8AC3E}">
        <p14:creationId xmlns:p14="http://schemas.microsoft.com/office/powerpoint/2010/main" val="4100005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webkit-standard"/>
              </a:rPr>
              <a:t>Thank you for reviewing this important information with me. Please scan the QR code to provide feedback.  Your partnership is critical as we work together to support Comprehensive and Targeted Support across North Carolina.</a:t>
            </a:r>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23</a:t>
            </a:fld>
            <a:endParaRPr lang="en-US"/>
          </a:p>
        </p:txBody>
      </p:sp>
    </p:spTree>
    <p:extLst>
      <p:ext uri="{BB962C8B-B14F-4D97-AF65-F5344CB8AC3E}">
        <p14:creationId xmlns:p14="http://schemas.microsoft.com/office/powerpoint/2010/main" val="317437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2</a:t>
            </a:fld>
            <a:endParaRPr lang="en-US"/>
          </a:p>
        </p:txBody>
      </p:sp>
    </p:spTree>
    <p:extLst>
      <p:ext uri="{BB962C8B-B14F-4D97-AF65-F5344CB8AC3E}">
        <p14:creationId xmlns:p14="http://schemas.microsoft.com/office/powerpoint/2010/main" val="241728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3</a:t>
            </a:fld>
            <a:endParaRPr lang="en-US"/>
          </a:p>
        </p:txBody>
      </p:sp>
    </p:spTree>
    <p:extLst>
      <p:ext uri="{BB962C8B-B14F-4D97-AF65-F5344CB8AC3E}">
        <p14:creationId xmlns:p14="http://schemas.microsoft.com/office/powerpoint/2010/main" val="229931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3FF65-606B-44A8-A9DC-87C3A7F4A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815925-CD86-8344-C9AE-9D4756BDB8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62C8D-DF39-4F66-FFA7-269A0E3394C1}"/>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C516C9F9-8154-BAC5-4DC1-E01A701BE807}"/>
              </a:ext>
            </a:extLst>
          </p:cNvPr>
          <p:cNvSpPr>
            <a:spLocks noGrp="1"/>
          </p:cNvSpPr>
          <p:nvPr>
            <p:ph type="sldNum" sz="quarter" idx="5"/>
          </p:nvPr>
        </p:nvSpPr>
        <p:spPr/>
        <p:txBody>
          <a:bodyPr/>
          <a:lstStyle/>
          <a:p>
            <a:fld id="{0FA3BD43-EE82-8F41-88EC-26ABE181A666}" type="slidenum">
              <a:rPr lang="en-US" smtClean="0"/>
              <a:t>4</a:t>
            </a:fld>
            <a:endParaRPr lang="en-US"/>
          </a:p>
        </p:txBody>
      </p:sp>
    </p:spTree>
    <p:extLst>
      <p:ext uri="{BB962C8B-B14F-4D97-AF65-F5344CB8AC3E}">
        <p14:creationId xmlns:p14="http://schemas.microsoft.com/office/powerpoint/2010/main" val="344523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PSUs must ensure all identified CSI and ATSI schools receive support and may distribute funds, including any remaining FY25/GY35 PRC 0105 funds based on current data, needs assessment, resource allocation review, etc. </a:t>
            </a:r>
            <a:r>
              <a:rPr lang="en-US" sz="1050" dirty="0">
                <a:latin typeface="Times New Roman" panose="02020603050405020304" pitchFamily="18" charset="0"/>
                <a:cs typeface="Times New Roman" panose="02020603050405020304" pitchFamily="18" charset="0"/>
              </a:rPr>
              <a:t>(funds may also be used to support TSI-CU identified schools). Allocations are calculated in the first year of the three-yar allotment cycle and will remain consistent through the three-years, unless modified by a special provision listed in the allotment policy. </a:t>
            </a:r>
          </a:p>
        </p:txBody>
      </p:sp>
      <p:sp>
        <p:nvSpPr>
          <p:cNvPr id="4" name="Slide Number Placeholder 3"/>
          <p:cNvSpPr>
            <a:spLocks noGrp="1"/>
          </p:cNvSpPr>
          <p:nvPr>
            <p:ph type="sldNum" sz="quarter" idx="5"/>
          </p:nvPr>
        </p:nvSpPr>
        <p:spPr/>
        <p:txBody>
          <a:bodyPr/>
          <a:lstStyle/>
          <a:p>
            <a:fld id="{0FA3BD43-EE82-8F41-88EC-26ABE181A666}" type="slidenum">
              <a:rPr lang="en-US" smtClean="0"/>
              <a:t>5</a:t>
            </a:fld>
            <a:endParaRPr lang="en-US"/>
          </a:p>
        </p:txBody>
      </p:sp>
    </p:spTree>
    <p:extLst>
      <p:ext uri="{BB962C8B-B14F-4D97-AF65-F5344CB8AC3E}">
        <p14:creationId xmlns:p14="http://schemas.microsoft.com/office/powerpoint/2010/main" val="175811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lessons learned with ESSER funding (funding cliff)</a:t>
            </a:r>
          </a:p>
        </p:txBody>
      </p:sp>
      <p:sp>
        <p:nvSpPr>
          <p:cNvPr id="4" name="Slide Number Placeholder 3"/>
          <p:cNvSpPr>
            <a:spLocks noGrp="1"/>
          </p:cNvSpPr>
          <p:nvPr>
            <p:ph type="sldNum" sz="quarter" idx="5"/>
          </p:nvPr>
        </p:nvSpPr>
        <p:spPr/>
        <p:txBody>
          <a:bodyPr/>
          <a:lstStyle/>
          <a:p>
            <a:fld id="{0FA3BD43-EE82-8F41-88EC-26ABE181A666}" type="slidenum">
              <a:rPr lang="en-US" smtClean="0"/>
              <a:t>11</a:t>
            </a:fld>
            <a:endParaRPr lang="en-US"/>
          </a:p>
        </p:txBody>
      </p:sp>
    </p:spTree>
    <p:extLst>
      <p:ext uri="{BB962C8B-B14F-4D97-AF65-F5344CB8AC3E}">
        <p14:creationId xmlns:p14="http://schemas.microsoft.com/office/powerpoint/2010/main" val="297219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RAR is a conversational tool, not a compliance checkbox.</a:t>
            </a:r>
          </a:p>
        </p:txBody>
      </p:sp>
      <p:sp>
        <p:nvSpPr>
          <p:cNvPr id="4" name="Slide Number Placeholder 3"/>
          <p:cNvSpPr>
            <a:spLocks noGrp="1"/>
          </p:cNvSpPr>
          <p:nvPr>
            <p:ph type="sldNum" sz="quarter" idx="5"/>
          </p:nvPr>
        </p:nvSpPr>
        <p:spPr/>
        <p:txBody>
          <a:bodyPr/>
          <a:lstStyle/>
          <a:p>
            <a:fld id="{0FA3BD43-EE82-8F41-88EC-26ABE181A666}" type="slidenum">
              <a:rPr lang="en-US" smtClean="0"/>
              <a:t>15</a:t>
            </a:fld>
            <a:endParaRPr lang="en-US"/>
          </a:p>
        </p:txBody>
      </p:sp>
    </p:spTree>
    <p:extLst>
      <p:ext uri="{BB962C8B-B14F-4D97-AF65-F5344CB8AC3E}">
        <p14:creationId xmlns:p14="http://schemas.microsoft.com/office/powerpoint/2010/main" val="3388883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conversation allows us to align perception with data and ensure we are maximizing available resources in support of the schools CSI / TSI plan.</a:t>
            </a:r>
          </a:p>
        </p:txBody>
      </p:sp>
      <p:sp>
        <p:nvSpPr>
          <p:cNvPr id="4" name="Slide Number Placeholder 3"/>
          <p:cNvSpPr>
            <a:spLocks noGrp="1"/>
          </p:cNvSpPr>
          <p:nvPr>
            <p:ph type="sldNum" sz="quarter" idx="5"/>
          </p:nvPr>
        </p:nvSpPr>
        <p:spPr/>
        <p:txBody>
          <a:bodyPr/>
          <a:lstStyle/>
          <a:p>
            <a:fld id="{0FA3BD43-EE82-8F41-88EC-26ABE181A666}" type="slidenum">
              <a:rPr lang="en-US" smtClean="0"/>
              <a:t>16</a:t>
            </a:fld>
            <a:endParaRPr lang="en-US"/>
          </a:p>
        </p:txBody>
      </p:sp>
    </p:spTree>
    <p:extLst>
      <p:ext uri="{BB962C8B-B14F-4D97-AF65-F5344CB8AC3E}">
        <p14:creationId xmlns:p14="http://schemas.microsoft.com/office/powerpoint/2010/main" val="404579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Walk-through </a:t>
            </a:r>
            <a:r>
              <a:rPr lang="en-US" dirty="0" err="1"/>
              <a:t>NCStar</a:t>
            </a:r>
            <a:r>
              <a:rPr lang="en-US" dirty="0"/>
              <a:t> (Comprehensive Plan Submission, Annual Feedback Folder, Monthly Coaching Comments, Team (parent), Indicators – notes toward full implementation)</a:t>
            </a:r>
          </a:p>
        </p:txBody>
      </p:sp>
      <p:sp>
        <p:nvSpPr>
          <p:cNvPr id="4" name="Slide Number Placeholder 3"/>
          <p:cNvSpPr>
            <a:spLocks noGrp="1"/>
          </p:cNvSpPr>
          <p:nvPr>
            <p:ph type="sldNum" sz="quarter" idx="5"/>
          </p:nvPr>
        </p:nvSpPr>
        <p:spPr/>
        <p:txBody>
          <a:bodyPr/>
          <a:lstStyle/>
          <a:p>
            <a:fld id="{0FA3BD43-EE82-8F41-88EC-26ABE181A666}" type="slidenum">
              <a:rPr lang="en-US" smtClean="0"/>
              <a:t>17</a:t>
            </a:fld>
            <a:endParaRPr lang="en-US"/>
          </a:p>
        </p:txBody>
      </p:sp>
    </p:spTree>
    <p:extLst>
      <p:ext uri="{BB962C8B-B14F-4D97-AF65-F5344CB8AC3E}">
        <p14:creationId xmlns:p14="http://schemas.microsoft.com/office/powerpoint/2010/main" val="3358331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331EC5-2D5E-F24F-8FFA-59A753463532}"/>
              </a:ext>
            </a:extLst>
          </p:cNvPr>
          <p:cNvPicPr>
            <a:picLocks noChangeAspect="1"/>
          </p:cNvPicPr>
          <p:nvPr userDrawn="1"/>
        </p:nvPicPr>
        <p:blipFill>
          <a:blip r:embed="rId3"/>
          <a:stretch>
            <a:fillRect/>
          </a:stretch>
        </p:blipFill>
        <p:spPr>
          <a:xfrm>
            <a:off x="4751071" y="3020060"/>
            <a:ext cx="3366135" cy="699770"/>
          </a:xfrm>
          <a:prstGeom prst="rect">
            <a:avLst/>
          </a:prstGeom>
        </p:spPr>
      </p:pic>
    </p:spTree>
    <p:extLst>
      <p:ext uri="{BB962C8B-B14F-4D97-AF65-F5344CB8AC3E}">
        <p14:creationId xmlns:p14="http://schemas.microsoft.com/office/powerpoint/2010/main" val="94159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44515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06630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90151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653731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4753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4974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73328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42856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52246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98899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69941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99816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47548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a:p>
        </p:txBody>
      </p:sp>
    </p:spTree>
    <p:extLst>
      <p:ext uri="{BB962C8B-B14F-4D97-AF65-F5344CB8AC3E}">
        <p14:creationId xmlns:p14="http://schemas.microsoft.com/office/powerpoint/2010/main" val="1917354016"/>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9" r:id="rId3"/>
    <p:sldLayoutId id="2147483718" r:id="rId4"/>
    <p:sldLayoutId id="2147483711" r:id="rId5"/>
    <p:sldLayoutId id="2147483710" r:id="rId6"/>
    <p:sldLayoutId id="2147483700" r:id="rId7"/>
    <p:sldLayoutId id="2147483712" r:id="rId8"/>
    <p:sldLayoutId id="2147483702" r:id="rId9"/>
    <p:sldLayoutId id="2147483713" r:id="rId10"/>
    <p:sldLayoutId id="2147483704" r:id="rId11"/>
    <p:sldLayoutId id="2147483714" r:id="rId12"/>
    <p:sldLayoutId id="2147483705" r:id="rId13"/>
    <p:sldLayoutId id="2147483715" r:id="rId14"/>
  </p:sldLayoutIdLst>
  <p:hf hdr="0" ft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dpi.nc.gov/districts-schools/districts-schools-support/office-school-improvement/school-improvement-planning-and-ncstar#NCStarResources-82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dpi.nc.gov/districts-schools/federal-program-monitoring/comprehensive-and-targeted-support#Tab-Resourcesegpresentationsrecordingsnon-regulatoryguidance-778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dpi.nc.gov/districts-schools/federal-program-monitoring/comprehensive-and-targeted-support#Tab-SampleParentNotificationLetters-7782"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dpi.nc.gov/districts-schools/federal-program-monitoring/comprehensive-and-targeted-support#Tab-ComprehensiveAbbreviatedNeedsAssessmentCNAANA-8101"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dpi.nc.gov/districts-schools/federal-program-monitoring/comprehensive-and-targeted-support#Tab-ContactInformation-7791" TargetMode="External"/><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63C9A-69C8-2611-A98E-20697846AD89}"/>
              </a:ext>
            </a:extLst>
          </p:cNvPr>
          <p:cNvSpPr>
            <a:spLocks noGrp="1"/>
          </p:cNvSpPr>
          <p:nvPr>
            <p:ph type="title"/>
          </p:nvPr>
        </p:nvSpPr>
        <p:spPr>
          <a:xfrm>
            <a:off x="2110055" y="431100"/>
            <a:ext cx="6480312" cy="4830417"/>
          </a:xfrm>
        </p:spPr>
        <p:txBody>
          <a:bodyPr>
            <a:normAutofit fontScale="90000"/>
          </a:bodyPr>
          <a:lstStyle/>
          <a:p>
            <a:br>
              <a:rPr lang="en-US" dirty="0"/>
            </a:br>
            <a:br>
              <a:rPr lang="en-US" dirty="0">
                <a:cs typeface="Arial"/>
              </a:rPr>
            </a:br>
            <a:br>
              <a:rPr lang="en-US" dirty="0"/>
            </a:br>
            <a:br>
              <a:rPr lang="en-US" dirty="0"/>
            </a:br>
            <a:br>
              <a:rPr lang="en-US" dirty="0"/>
            </a:br>
            <a:br>
              <a:rPr lang="en-US" dirty="0"/>
            </a:br>
            <a:r>
              <a:rPr lang="en-US" dirty="0"/>
              <a:t>Supporting Success in CSI and TSI Identified Schools</a:t>
            </a:r>
            <a:br>
              <a:rPr lang="en-US" dirty="0">
                <a:cs typeface="Arial"/>
              </a:rPr>
            </a:br>
            <a:br>
              <a:rPr lang="en-US" dirty="0">
                <a:cs typeface="Arial"/>
              </a:rPr>
            </a:br>
            <a:br>
              <a:rPr lang="en-US" dirty="0"/>
            </a:br>
            <a:br>
              <a:rPr lang="en-US" dirty="0"/>
            </a:br>
            <a:endParaRPr lang="en-US" dirty="0">
              <a:cs typeface="Arial"/>
            </a:endParaRPr>
          </a:p>
        </p:txBody>
      </p:sp>
      <p:sp>
        <p:nvSpPr>
          <p:cNvPr id="6" name="TextBox 5">
            <a:extLst>
              <a:ext uri="{FF2B5EF4-FFF2-40B4-BE49-F238E27FC236}">
                <a16:creationId xmlns:a16="http://schemas.microsoft.com/office/drawing/2014/main" id="{6F047754-C65D-EFB1-2753-E773F06AE760}"/>
              </a:ext>
            </a:extLst>
          </p:cNvPr>
          <p:cNvSpPr txBox="1"/>
          <p:nvPr/>
        </p:nvSpPr>
        <p:spPr>
          <a:xfrm>
            <a:off x="2110055" y="265245"/>
            <a:ext cx="4758739" cy="646331"/>
          </a:xfrm>
          <a:prstGeom prst="rect">
            <a:avLst/>
          </a:prstGeom>
          <a:noFill/>
        </p:spPr>
        <p:txBody>
          <a:bodyPr wrap="none" rtlCol="0">
            <a:spAutoFit/>
          </a:bodyPr>
          <a:lstStyle/>
          <a:p>
            <a:pPr algn="ctr"/>
            <a:r>
              <a:rPr lang="en-US" dirty="0">
                <a:solidFill>
                  <a:schemeClr val="bg1"/>
                </a:solidFill>
              </a:rPr>
              <a:t>Office of Federal Programs (OFP)</a:t>
            </a:r>
          </a:p>
          <a:p>
            <a:pPr algn="ctr"/>
            <a:r>
              <a:rPr lang="en-US" dirty="0">
                <a:solidFill>
                  <a:schemeClr val="bg1"/>
                </a:solidFill>
              </a:rPr>
              <a:t>Comprehensive and Targeted Support (CTS)</a:t>
            </a:r>
          </a:p>
        </p:txBody>
      </p:sp>
    </p:spTree>
    <p:extLst>
      <p:ext uri="{BB962C8B-B14F-4D97-AF65-F5344CB8AC3E}">
        <p14:creationId xmlns:p14="http://schemas.microsoft.com/office/powerpoint/2010/main" val="2880190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2500-FBB3-A12D-EF7B-AEED911759B0}"/>
              </a:ext>
            </a:extLst>
          </p:cNvPr>
          <p:cNvSpPr>
            <a:spLocks noGrp="1"/>
          </p:cNvSpPr>
          <p:nvPr>
            <p:ph type="title"/>
          </p:nvPr>
        </p:nvSpPr>
        <p:spPr/>
        <p:txBody>
          <a:bodyPr>
            <a:normAutofit/>
          </a:bodyPr>
          <a:lstStyle/>
          <a:p>
            <a:pPr algn="ctr"/>
            <a:r>
              <a:rPr lang="en-US" sz="3000" dirty="0"/>
              <a:t>Temporary Funds.  Lasting Systems.</a:t>
            </a:r>
          </a:p>
        </p:txBody>
      </p:sp>
      <p:sp>
        <p:nvSpPr>
          <p:cNvPr id="3" name="Text Placeholder 2">
            <a:extLst>
              <a:ext uri="{FF2B5EF4-FFF2-40B4-BE49-F238E27FC236}">
                <a16:creationId xmlns:a16="http://schemas.microsoft.com/office/drawing/2014/main" id="{69D9B135-D551-C801-F3D1-78D86F694C97}"/>
              </a:ext>
            </a:extLst>
          </p:cNvPr>
          <p:cNvSpPr>
            <a:spLocks noGrp="1"/>
          </p:cNvSpPr>
          <p:nvPr>
            <p:ph type="body" sz="quarter" idx="11"/>
          </p:nvPr>
        </p:nvSpPr>
        <p:spPr/>
        <p:txBody>
          <a:bodyPr/>
          <a:lstStyle/>
          <a:p>
            <a:pPr marL="0" indent="0">
              <a:buNone/>
            </a:pPr>
            <a:r>
              <a:rPr lang="en-US" dirty="0"/>
              <a:t>Incentives &amp; Bonuses</a:t>
            </a:r>
          </a:p>
          <a:p>
            <a:pPr marL="0" indent="0">
              <a:buNone/>
            </a:pPr>
            <a:endParaRPr lang="en-US" dirty="0"/>
          </a:p>
          <a:p>
            <a:pPr marL="457200" lvl="1" indent="0">
              <a:buNone/>
            </a:pPr>
            <a:r>
              <a:rPr lang="en-US" dirty="0"/>
              <a:t>Codes 01800, 01810, and 01830 currently appear in the PRC 0105 Chart of Accounts due to prior year approvals.</a:t>
            </a:r>
          </a:p>
          <a:p>
            <a:pPr lvl="1"/>
            <a:endParaRPr lang="en-US" dirty="0"/>
          </a:p>
          <a:p>
            <a:pPr lvl="2"/>
            <a:r>
              <a:rPr lang="en-US" dirty="0"/>
              <a:t>The codes are NOT allowable for FY-26 PRC 0105.</a:t>
            </a:r>
          </a:p>
          <a:p>
            <a:pPr lvl="2"/>
            <a:r>
              <a:rPr lang="en-US" dirty="0"/>
              <a:t>Incentives / Bonuses may not be charged.</a:t>
            </a:r>
          </a:p>
          <a:p>
            <a:pPr lvl="2"/>
            <a:r>
              <a:rPr lang="en-US" dirty="0"/>
              <a:t>The codes are planned to be removed from PRC 0105 July 1, 2026.</a:t>
            </a:r>
          </a:p>
        </p:txBody>
      </p:sp>
      <p:sp>
        <p:nvSpPr>
          <p:cNvPr id="4" name="Slide Number Placeholder 3">
            <a:extLst>
              <a:ext uri="{FF2B5EF4-FFF2-40B4-BE49-F238E27FC236}">
                <a16:creationId xmlns:a16="http://schemas.microsoft.com/office/drawing/2014/main" id="{F01D5F3F-DBAB-6E5C-23CB-078012620E6C}"/>
              </a:ext>
            </a:extLst>
          </p:cNvPr>
          <p:cNvSpPr>
            <a:spLocks noGrp="1"/>
          </p:cNvSpPr>
          <p:nvPr>
            <p:ph type="sldNum" sz="quarter" idx="12"/>
          </p:nvPr>
        </p:nvSpPr>
        <p:spPr/>
        <p:txBody>
          <a:bodyPr/>
          <a:lstStyle/>
          <a:p>
            <a:fld id="{4944B7B2-FFA2-5148-A472-BF046BD89520}" type="slidenum">
              <a:rPr lang="en-US" smtClean="0"/>
              <a:pPr/>
              <a:t>10</a:t>
            </a:fld>
            <a:endParaRPr lang="en-US"/>
          </a:p>
        </p:txBody>
      </p:sp>
    </p:spTree>
    <p:extLst>
      <p:ext uri="{BB962C8B-B14F-4D97-AF65-F5344CB8AC3E}">
        <p14:creationId xmlns:p14="http://schemas.microsoft.com/office/powerpoint/2010/main" val="222481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BC087-246E-B162-C71C-38B991D00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AF920-6FC6-1D27-72E2-C5B8AD413222}"/>
              </a:ext>
            </a:extLst>
          </p:cNvPr>
          <p:cNvSpPr>
            <a:spLocks noGrp="1"/>
          </p:cNvSpPr>
          <p:nvPr>
            <p:ph type="title"/>
          </p:nvPr>
        </p:nvSpPr>
        <p:spPr/>
        <p:txBody>
          <a:bodyPr>
            <a:normAutofit/>
          </a:bodyPr>
          <a:lstStyle/>
          <a:p>
            <a:pPr algn="ctr"/>
            <a:r>
              <a:rPr lang="en-US" sz="3000" dirty="0"/>
              <a:t>Temporary Funds.  Lasting Systems.</a:t>
            </a:r>
          </a:p>
        </p:txBody>
      </p:sp>
      <p:sp>
        <p:nvSpPr>
          <p:cNvPr id="3" name="Text Placeholder 2">
            <a:extLst>
              <a:ext uri="{FF2B5EF4-FFF2-40B4-BE49-F238E27FC236}">
                <a16:creationId xmlns:a16="http://schemas.microsoft.com/office/drawing/2014/main" id="{CC448713-C9A4-790B-A083-797137672FB4}"/>
              </a:ext>
            </a:extLst>
          </p:cNvPr>
          <p:cNvSpPr>
            <a:spLocks noGrp="1"/>
          </p:cNvSpPr>
          <p:nvPr>
            <p:ph type="body" sz="quarter" idx="11"/>
          </p:nvPr>
        </p:nvSpPr>
        <p:spPr/>
        <p:txBody>
          <a:bodyPr>
            <a:normAutofit fontScale="92500" lnSpcReduction="10000"/>
          </a:bodyPr>
          <a:lstStyle/>
          <a:p>
            <a:pPr marL="0" indent="0">
              <a:buNone/>
            </a:pPr>
            <a:r>
              <a:rPr lang="en-US" dirty="0"/>
              <a:t>Salaries</a:t>
            </a:r>
          </a:p>
          <a:p>
            <a:pPr marL="0" indent="0">
              <a:buNone/>
            </a:pPr>
            <a:endParaRPr lang="en-US" dirty="0"/>
          </a:p>
          <a:p>
            <a:pPr lvl="1"/>
            <a:r>
              <a:rPr lang="en-US" dirty="0"/>
              <a:t>PRC 0105 funds are not intended to serve as a long-term funding source for ongoing positions.</a:t>
            </a:r>
          </a:p>
          <a:p>
            <a:pPr lvl="1"/>
            <a:endParaRPr lang="en-US" dirty="0"/>
          </a:p>
          <a:p>
            <a:pPr lvl="1"/>
            <a:r>
              <a:rPr lang="en-US" dirty="0"/>
              <a:t>PRC 0105 funds are designed to be a temporary support to establish a baseline for sustainable outcomes.</a:t>
            </a:r>
          </a:p>
          <a:p>
            <a:pPr lvl="1"/>
            <a:endParaRPr lang="en-US" dirty="0"/>
          </a:p>
          <a:p>
            <a:pPr lvl="1"/>
            <a:r>
              <a:rPr lang="en-US" dirty="0"/>
              <a:t>Several salary codes that currently appear in the Chart of Accounts for PRC 0105 are planned to be removed from PRC 0105 July 1, 2026 </a:t>
            </a:r>
            <a:r>
              <a:rPr lang="en-US" sz="1600" dirty="0"/>
              <a:t>(ex.: 5420-105-116 Assistant Principal)</a:t>
            </a:r>
          </a:p>
        </p:txBody>
      </p:sp>
      <p:sp>
        <p:nvSpPr>
          <p:cNvPr id="4" name="Slide Number Placeholder 3">
            <a:extLst>
              <a:ext uri="{FF2B5EF4-FFF2-40B4-BE49-F238E27FC236}">
                <a16:creationId xmlns:a16="http://schemas.microsoft.com/office/drawing/2014/main" id="{CCA314B8-454B-E424-BAA6-4D9B55B72239}"/>
              </a:ext>
            </a:extLst>
          </p:cNvPr>
          <p:cNvSpPr>
            <a:spLocks noGrp="1"/>
          </p:cNvSpPr>
          <p:nvPr>
            <p:ph type="sldNum" sz="quarter" idx="12"/>
          </p:nvPr>
        </p:nvSpPr>
        <p:spPr/>
        <p:txBody>
          <a:bodyPr/>
          <a:lstStyle/>
          <a:p>
            <a:fld id="{4944B7B2-FFA2-5148-A472-BF046BD89520}" type="slidenum">
              <a:rPr lang="en-US" smtClean="0"/>
              <a:pPr/>
              <a:t>11</a:t>
            </a:fld>
            <a:endParaRPr lang="en-US"/>
          </a:p>
        </p:txBody>
      </p:sp>
    </p:spTree>
    <p:extLst>
      <p:ext uri="{BB962C8B-B14F-4D97-AF65-F5344CB8AC3E}">
        <p14:creationId xmlns:p14="http://schemas.microsoft.com/office/powerpoint/2010/main" val="2863896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9D9A-8A63-3F86-3372-9090D82D3F2E}"/>
              </a:ext>
            </a:extLst>
          </p:cNvPr>
          <p:cNvSpPr>
            <a:spLocks noGrp="1"/>
          </p:cNvSpPr>
          <p:nvPr>
            <p:ph type="title"/>
          </p:nvPr>
        </p:nvSpPr>
        <p:spPr/>
        <p:txBody>
          <a:bodyPr>
            <a:normAutofit/>
          </a:bodyPr>
          <a:lstStyle/>
          <a:p>
            <a:pPr algn="ctr"/>
            <a:r>
              <a:rPr lang="en-US" sz="3000" dirty="0"/>
              <a:t>Necessary &amp; Reasonable Expenditures</a:t>
            </a:r>
          </a:p>
        </p:txBody>
      </p:sp>
      <p:sp>
        <p:nvSpPr>
          <p:cNvPr id="3" name="Text Placeholder 2">
            <a:extLst>
              <a:ext uri="{FF2B5EF4-FFF2-40B4-BE49-F238E27FC236}">
                <a16:creationId xmlns:a16="http://schemas.microsoft.com/office/drawing/2014/main" id="{45C5B5FC-ACBE-2FFC-3A7C-2E6AADC1FD0A}"/>
              </a:ext>
            </a:extLst>
          </p:cNvPr>
          <p:cNvSpPr>
            <a:spLocks noGrp="1"/>
          </p:cNvSpPr>
          <p:nvPr>
            <p:ph type="body" sz="quarter" idx="11"/>
          </p:nvPr>
        </p:nvSpPr>
        <p:spPr/>
        <p:txBody>
          <a:bodyPr/>
          <a:lstStyle/>
          <a:p>
            <a:pPr marL="0" indent="0">
              <a:buNone/>
            </a:pPr>
            <a:r>
              <a:rPr lang="en-US" dirty="0"/>
              <a:t>All expenditures must be:</a:t>
            </a:r>
          </a:p>
          <a:p>
            <a:pPr marL="0" indent="0">
              <a:buNone/>
            </a:pPr>
            <a:endParaRPr lang="en-US" dirty="0"/>
          </a:p>
          <a:p>
            <a:pPr marL="457200" lvl="1" indent="0">
              <a:buNone/>
            </a:pPr>
            <a:r>
              <a:rPr lang="en-US" dirty="0"/>
              <a:t>✔ Necessary to implement the approved plan</a:t>
            </a:r>
          </a:p>
          <a:p>
            <a:pPr marL="457200" lvl="1" indent="0">
              <a:buNone/>
            </a:pPr>
            <a:endParaRPr lang="en-US" dirty="0"/>
          </a:p>
          <a:p>
            <a:pPr marL="457200" lvl="1" indent="0">
              <a:buNone/>
            </a:pPr>
            <a:r>
              <a:rPr lang="en-US" dirty="0"/>
              <a:t>✔ Directly tied to improved outcomes</a:t>
            </a:r>
          </a:p>
          <a:p>
            <a:pPr marL="457200" lvl="1" indent="0">
              <a:buNone/>
            </a:pPr>
            <a:endParaRPr lang="en-US" dirty="0"/>
          </a:p>
          <a:p>
            <a:pPr marL="457200" lvl="1" indent="0">
              <a:buNone/>
            </a:pPr>
            <a:r>
              <a:rPr lang="en-US" dirty="0"/>
              <a:t>✔ Reasonable and cost-effective</a:t>
            </a:r>
          </a:p>
          <a:p>
            <a:pPr marL="0" indent="0">
              <a:buNone/>
            </a:pPr>
            <a:endParaRPr lang="en-US" dirty="0"/>
          </a:p>
        </p:txBody>
      </p:sp>
      <p:sp>
        <p:nvSpPr>
          <p:cNvPr id="4" name="Slide Number Placeholder 3">
            <a:extLst>
              <a:ext uri="{FF2B5EF4-FFF2-40B4-BE49-F238E27FC236}">
                <a16:creationId xmlns:a16="http://schemas.microsoft.com/office/drawing/2014/main" id="{4BFFBF03-A879-4685-C1B6-32D7F69BDEB8}"/>
              </a:ext>
            </a:extLst>
          </p:cNvPr>
          <p:cNvSpPr>
            <a:spLocks noGrp="1"/>
          </p:cNvSpPr>
          <p:nvPr>
            <p:ph type="sldNum" sz="quarter" idx="12"/>
          </p:nvPr>
        </p:nvSpPr>
        <p:spPr/>
        <p:txBody>
          <a:bodyPr/>
          <a:lstStyle/>
          <a:p>
            <a:fld id="{4944B7B2-FFA2-5148-A472-BF046BD89520}" type="slidenum">
              <a:rPr lang="en-US" smtClean="0"/>
              <a:pPr/>
              <a:t>12</a:t>
            </a:fld>
            <a:endParaRPr lang="en-US"/>
          </a:p>
        </p:txBody>
      </p:sp>
    </p:spTree>
    <p:extLst>
      <p:ext uri="{BB962C8B-B14F-4D97-AF65-F5344CB8AC3E}">
        <p14:creationId xmlns:p14="http://schemas.microsoft.com/office/powerpoint/2010/main" val="1223231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82F6-F557-A6ED-79FA-FDB704F72C2F}"/>
              </a:ext>
            </a:extLst>
          </p:cNvPr>
          <p:cNvSpPr>
            <a:spLocks noGrp="1"/>
          </p:cNvSpPr>
          <p:nvPr>
            <p:ph type="title"/>
          </p:nvPr>
        </p:nvSpPr>
        <p:spPr/>
        <p:txBody>
          <a:bodyPr>
            <a:normAutofit/>
          </a:bodyPr>
          <a:lstStyle/>
          <a:p>
            <a:pPr algn="ctr"/>
            <a:r>
              <a:rPr lang="en-US" sz="3000" dirty="0"/>
              <a:t>Supplement, Not Supplant</a:t>
            </a:r>
          </a:p>
        </p:txBody>
      </p:sp>
      <p:sp>
        <p:nvSpPr>
          <p:cNvPr id="3" name="Text Placeholder 2">
            <a:extLst>
              <a:ext uri="{FF2B5EF4-FFF2-40B4-BE49-F238E27FC236}">
                <a16:creationId xmlns:a16="http://schemas.microsoft.com/office/drawing/2014/main" id="{BCDAFF0E-68D1-0AB5-0A12-D7919C3E3EAF}"/>
              </a:ext>
            </a:extLst>
          </p:cNvPr>
          <p:cNvSpPr>
            <a:spLocks noGrp="1"/>
          </p:cNvSpPr>
          <p:nvPr>
            <p:ph type="body" sz="quarter" idx="11"/>
          </p:nvPr>
        </p:nvSpPr>
        <p:spPr/>
        <p:txBody>
          <a:bodyPr/>
          <a:lstStyle/>
          <a:p>
            <a:pPr marL="0" indent="0">
              <a:buNone/>
            </a:pPr>
            <a:r>
              <a:rPr lang="en-US" dirty="0"/>
              <a:t>PRC 0105 funds must:</a:t>
            </a:r>
          </a:p>
          <a:p>
            <a:pPr marL="0" indent="0">
              <a:buNone/>
            </a:pPr>
            <a:endParaRPr lang="en-US" dirty="0"/>
          </a:p>
          <a:p>
            <a:pPr marL="457200" lvl="1" indent="0">
              <a:buNone/>
            </a:pPr>
            <a:r>
              <a:rPr lang="en-US" dirty="0"/>
              <a:t>✔ Supplement existing funding sources</a:t>
            </a:r>
          </a:p>
          <a:p>
            <a:pPr marL="457200" lvl="1" indent="0">
              <a:buNone/>
            </a:pPr>
            <a:endParaRPr lang="en-US" dirty="0"/>
          </a:p>
          <a:p>
            <a:pPr marL="457200" lvl="1" indent="0">
              <a:buNone/>
            </a:pPr>
            <a:r>
              <a:rPr lang="en-US" dirty="0"/>
              <a:t>✔ Enhance or expand services</a:t>
            </a:r>
          </a:p>
          <a:p>
            <a:pPr marL="457200" lvl="1" indent="0">
              <a:buNone/>
            </a:pPr>
            <a:endParaRPr lang="en-US" dirty="0"/>
          </a:p>
          <a:p>
            <a:pPr marL="457200" lvl="1" indent="0">
              <a:buNone/>
            </a:pPr>
            <a:r>
              <a:rPr lang="en-US" dirty="0"/>
              <a:t>✔ Not replace required or previously funded services</a:t>
            </a:r>
          </a:p>
          <a:p>
            <a:pPr marL="0" indent="0">
              <a:buNone/>
            </a:pPr>
            <a:endParaRPr lang="en-US" dirty="0"/>
          </a:p>
        </p:txBody>
      </p:sp>
      <p:sp>
        <p:nvSpPr>
          <p:cNvPr id="4" name="Slide Number Placeholder 3">
            <a:extLst>
              <a:ext uri="{FF2B5EF4-FFF2-40B4-BE49-F238E27FC236}">
                <a16:creationId xmlns:a16="http://schemas.microsoft.com/office/drawing/2014/main" id="{55CFC105-8EF2-7BFF-A164-047E39DB66AB}"/>
              </a:ext>
            </a:extLst>
          </p:cNvPr>
          <p:cNvSpPr>
            <a:spLocks noGrp="1"/>
          </p:cNvSpPr>
          <p:nvPr>
            <p:ph type="sldNum" sz="quarter" idx="12"/>
          </p:nvPr>
        </p:nvSpPr>
        <p:spPr/>
        <p:txBody>
          <a:bodyPr/>
          <a:lstStyle/>
          <a:p>
            <a:fld id="{4944B7B2-FFA2-5148-A472-BF046BD89520}" type="slidenum">
              <a:rPr lang="en-US" smtClean="0"/>
              <a:pPr/>
              <a:t>13</a:t>
            </a:fld>
            <a:endParaRPr lang="en-US"/>
          </a:p>
        </p:txBody>
      </p:sp>
    </p:spTree>
    <p:extLst>
      <p:ext uri="{BB962C8B-B14F-4D97-AF65-F5344CB8AC3E}">
        <p14:creationId xmlns:p14="http://schemas.microsoft.com/office/powerpoint/2010/main" val="1103214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D5928-4E43-2460-4BF4-66D18F9C254E}"/>
              </a:ext>
            </a:extLst>
          </p:cNvPr>
          <p:cNvSpPr>
            <a:spLocks noGrp="1"/>
          </p:cNvSpPr>
          <p:nvPr>
            <p:ph type="title"/>
          </p:nvPr>
        </p:nvSpPr>
        <p:spPr/>
        <p:txBody>
          <a:bodyPr>
            <a:normAutofit/>
          </a:bodyPr>
          <a:lstStyle/>
          <a:p>
            <a:pPr algn="ctr"/>
            <a:r>
              <a:rPr lang="en-US" sz="3000" dirty="0"/>
              <a:t>Coordinated PSU Leadership Support</a:t>
            </a:r>
          </a:p>
        </p:txBody>
      </p:sp>
      <p:sp>
        <p:nvSpPr>
          <p:cNvPr id="3" name="Text Placeholder 2">
            <a:extLst>
              <a:ext uri="{FF2B5EF4-FFF2-40B4-BE49-F238E27FC236}">
                <a16:creationId xmlns:a16="http://schemas.microsoft.com/office/drawing/2014/main" id="{2C93C3AE-9C14-753C-B7EB-4D45CE7F3D4E}"/>
              </a:ext>
            </a:extLst>
          </p:cNvPr>
          <p:cNvSpPr>
            <a:spLocks noGrp="1"/>
          </p:cNvSpPr>
          <p:nvPr>
            <p:ph type="body" sz="quarter" idx="11"/>
          </p:nvPr>
        </p:nvSpPr>
        <p:spPr/>
        <p:txBody>
          <a:bodyPr/>
          <a:lstStyle/>
          <a:p>
            <a:pPr marL="0" indent="0">
              <a:buNone/>
            </a:pPr>
            <a:r>
              <a:rPr lang="en-US" dirty="0"/>
              <a:t>The PSU commits to:</a:t>
            </a:r>
          </a:p>
          <a:p>
            <a:pPr marL="0" indent="0">
              <a:buNone/>
            </a:pPr>
            <a:endParaRPr lang="en-US" dirty="0"/>
          </a:p>
          <a:p>
            <a:pPr marL="457200" lvl="1" indent="0">
              <a:buNone/>
            </a:pPr>
            <a:r>
              <a:rPr lang="en-US" dirty="0"/>
              <a:t>✔ Coordinated leadership and monitoring</a:t>
            </a:r>
          </a:p>
          <a:p>
            <a:pPr marL="457200" lvl="1" indent="0">
              <a:buNone/>
            </a:pPr>
            <a:endParaRPr lang="en-US" dirty="0"/>
          </a:p>
          <a:p>
            <a:pPr marL="457200" lvl="1" indent="0">
              <a:buNone/>
            </a:pPr>
            <a:r>
              <a:rPr lang="en-US" dirty="0"/>
              <a:t>✔ Data analysis and progress review</a:t>
            </a:r>
          </a:p>
          <a:p>
            <a:pPr marL="457200" lvl="1" indent="0">
              <a:buNone/>
            </a:pPr>
            <a:endParaRPr lang="en-US" dirty="0"/>
          </a:p>
          <a:p>
            <a:pPr marL="457200" lvl="1" indent="0">
              <a:buNone/>
            </a:pPr>
            <a:r>
              <a:rPr lang="en-US" dirty="0"/>
              <a:t>✔ Resource Allocation Review (RAR)</a:t>
            </a:r>
          </a:p>
          <a:p>
            <a:pPr marL="457200" lvl="1" indent="0">
              <a:buNone/>
            </a:pPr>
            <a:endParaRPr lang="en-US" dirty="0"/>
          </a:p>
          <a:p>
            <a:pPr marL="457200" lvl="1" indent="0">
              <a:buNone/>
            </a:pPr>
            <a:r>
              <a:rPr lang="en-US" dirty="0"/>
              <a:t>✔ Ongoing technical assistance</a:t>
            </a:r>
          </a:p>
          <a:p>
            <a:pPr marL="0" indent="0">
              <a:buNone/>
            </a:pPr>
            <a:endParaRPr lang="en-US" dirty="0"/>
          </a:p>
        </p:txBody>
      </p:sp>
      <p:sp>
        <p:nvSpPr>
          <p:cNvPr id="4" name="Slide Number Placeholder 3">
            <a:extLst>
              <a:ext uri="{FF2B5EF4-FFF2-40B4-BE49-F238E27FC236}">
                <a16:creationId xmlns:a16="http://schemas.microsoft.com/office/drawing/2014/main" id="{344C3E0A-DCD7-0400-2DDD-EF4CF7D17B90}"/>
              </a:ext>
            </a:extLst>
          </p:cNvPr>
          <p:cNvSpPr>
            <a:spLocks noGrp="1"/>
          </p:cNvSpPr>
          <p:nvPr>
            <p:ph type="sldNum" sz="quarter" idx="12"/>
          </p:nvPr>
        </p:nvSpPr>
        <p:spPr/>
        <p:txBody>
          <a:bodyPr/>
          <a:lstStyle/>
          <a:p>
            <a:fld id="{4944B7B2-FFA2-5148-A472-BF046BD89520}" type="slidenum">
              <a:rPr lang="en-US" smtClean="0"/>
              <a:pPr/>
              <a:t>14</a:t>
            </a:fld>
            <a:endParaRPr lang="en-US"/>
          </a:p>
        </p:txBody>
      </p:sp>
    </p:spTree>
    <p:extLst>
      <p:ext uri="{BB962C8B-B14F-4D97-AF65-F5344CB8AC3E}">
        <p14:creationId xmlns:p14="http://schemas.microsoft.com/office/powerpoint/2010/main" val="21842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71B8D-7755-5AE0-9CF0-B352CC326D0B}"/>
              </a:ext>
            </a:extLst>
          </p:cNvPr>
          <p:cNvSpPr>
            <a:spLocks noGrp="1"/>
          </p:cNvSpPr>
          <p:nvPr>
            <p:ph type="title"/>
          </p:nvPr>
        </p:nvSpPr>
        <p:spPr/>
        <p:txBody>
          <a:bodyPr>
            <a:normAutofit/>
          </a:bodyPr>
          <a:lstStyle/>
          <a:p>
            <a:pPr algn="ctr"/>
            <a:r>
              <a:rPr lang="en-US" sz="3000" dirty="0"/>
              <a:t>PSU Role in Reviewing the School Level RAR (self-assessment)</a:t>
            </a:r>
          </a:p>
        </p:txBody>
      </p:sp>
      <p:sp>
        <p:nvSpPr>
          <p:cNvPr id="3" name="Text Placeholder 2">
            <a:extLst>
              <a:ext uri="{FF2B5EF4-FFF2-40B4-BE49-F238E27FC236}">
                <a16:creationId xmlns:a16="http://schemas.microsoft.com/office/drawing/2014/main" id="{27E496AB-0DF9-484D-3B45-36A61EE1FC09}"/>
              </a:ext>
            </a:extLst>
          </p:cNvPr>
          <p:cNvSpPr>
            <a:spLocks noGrp="1"/>
          </p:cNvSpPr>
          <p:nvPr>
            <p:ph type="body" sz="quarter" idx="11"/>
          </p:nvPr>
        </p:nvSpPr>
        <p:spPr>
          <a:xfrm>
            <a:off x="628650" y="1810053"/>
            <a:ext cx="7886700" cy="4224337"/>
          </a:xfrm>
        </p:spPr>
        <p:txBody>
          <a:bodyPr>
            <a:normAutofit fontScale="85000" lnSpcReduction="20000"/>
          </a:bodyPr>
          <a:lstStyle/>
          <a:p>
            <a:r>
              <a:rPr lang="en-US" dirty="0"/>
              <a:t>The PSU is not required to agree with every school RAR self-assessment response.</a:t>
            </a:r>
          </a:p>
          <a:p>
            <a:endParaRPr lang="en-US" dirty="0"/>
          </a:p>
          <a:p>
            <a:r>
              <a:rPr lang="en-US" dirty="0"/>
              <a:t>The RAR should be used as a data point to understand the school’s perception of resource alignment.</a:t>
            </a:r>
          </a:p>
          <a:p>
            <a:endParaRPr lang="en-US" dirty="0"/>
          </a:p>
          <a:p>
            <a:r>
              <a:rPr lang="en-US" dirty="0"/>
              <a:t>If gaps or misunderstanding exist, the PSU should use this as an opportunity for clarification and education.</a:t>
            </a:r>
          </a:p>
          <a:p>
            <a:endParaRPr lang="en-US" dirty="0"/>
          </a:p>
          <a:p>
            <a:r>
              <a:rPr lang="en-US" dirty="0"/>
              <a:t>Example: A school reporting “insufficient staff” may benefit from review of funding formulas or staffing allocations.</a:t>
            </a:r>
          </a:p>
        </p:txBody>
      </p:sp>
      <p:sp>
        <p:nvSpPr>
          <p:cNvPr id="4" name="Slide Number Placeholder 3">
            <a:extLst>
              <a:ext uri="{FF2B5EF4-FFF2-40B4-BE49-F238E27FC236}">
                <a16:creationId xmlns:a16="http://schemas.microsoft.com/office/drawing/2014/main" id="{AD2D3D1A-CF5A-9847-3741-5F28A30AD1C6}"/>
              </a:ext>
            </a:extLst>
          </p:cNvPr>
          <p:cNvSpPr>
            <a:spLocks noGrp="1"/>
          </p:cNvSpPr>
          <p:nvPr>
            <p:ph type="sldNum" sz="quarter" idx="12"/>
          </p:nvPr>
        </p:nvSpPr>
        <p:spPr/>
        <p:txBody>
          <a:bodyPr/>
          <a:lstStyle/>
          <a:p>
            <a:fld id="{4944B7B2-FFA2-5148-A472-BF046BD89520}" type="slidenum">
              <a:rPr lang="en-US" smtClean="0"/>
              <a:pPr/>
              <a:t>15</a:t>
            </a:fld>
            <a:endParaRPr lang="en-US"/>
          </a:p>
        </p:txBody>
      </p:sp>
    </p:spTree>
    <p:extLst>
      <p:ext uri="{BB962C8B-B14F-4D97-AF65-F5344CB8AC3E}">
        <p14:creationId xmlns:p14="http://schemas.microsoft.com/office/powerpoint/2010/main" val="1806072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A1F2-3EC7-6D39-1F35-8286F5515E96}"/>
              </a:ext>
            </a:extLst>
          </p:cNvPr>
          <p:cNvSpPr>
            <a:spLocks noGrp="1"/>
          </p:cNvSpPr>
          <p:nvPr>
            <p:ph type="title"/>
          </p:nvPr>
        </p:nvSpPr>
        <p:spPr/>
        <p:txBody>
          <a:bodyPr>
            <a:normAutofit/>
          </a:bodyPr>
          <a:lstStyle/>
          <a:p>
            <a:pPr algn="ctr"/>
            <a:r>
              <a:rPr lang="en-US" sz="3000" dirty="0"/>
              <a:t>Facilitation Script for PSU Conversations with Principals</a:t>
            </a:r>
          </a:p>
        </p:txBody>
      </p:sp>
      <p:sp>
        <p:nvSpPr>
          <p:cNvPr id="3" name="Text Placeholder 2">
            <a:extLst>
              <a:ext uri="{FF2B5EF4-FFF2-40B4-BE49-F238E27FC236}">
                <a16:creationId xmlns:a16="http://schemas.microsoft.com/office/drawing/2014/main" id="{1E4BEA69-D54C-CB16-4B6A-919623C60845}"/>
              </a:ext>
            </a:extLst>
          </p:cNvPr>
          <p:cNvSpPr>
            <a:spLocks noGrp="1"/>
          </p:cNvSpPr>
          <p:nvPr>
            <p:ph type="body" sz="quarter" idx="11"/>
          </p:nvPr>
        </p:nvSpPr>
        <p:spPr/>
        <p:txBody>
          <a:bodyPr>
            <a:normAutofit fontScale="92500" lnSpcReduction="10000"/>
          </a:bodyPr>
          <a:lstStyle/>
          <a:p>
            <a:pPr marL="0" indent="0">
              <a:buNone/>
            </a:pPr>
            <a:r>
              <a:rPr lang="en-US" sz="2000" dirty="0"/>
              <a:t>“When reviewing your RAR responses, we want to clarify that the goal is not agreement on every item, it’s understanding.  The RAR reflects how the school perceives the current resource alignment and capacity.</a:t>
            </a:r>
          </a:p>
          <a:p>
            <a:pPr marL="0" indent="0">
              <a:buNone/>
            </a:pPr>
            <a:endParaRPr lang="en-US" sz="500" dirty="0"/>
          </a:p>
          <a:p>
            <a:pPr marL="0" indent="0">
              <a:buNone/>
            </a:pPr>
            <a:r>
              <a:rPr lang="en-US" sz="2000" dirty="0"/>
              <a:t>The school indicated that staffing is insufficient. Let’s look at the data together.  We can review:</a:t>
            </a:r>
          </a:p>
          <a:p>
            <a:pPr marL="0" indent="0">
              <a:buNone/>
            </a:pPr>
            <a:endParaRPr lang="en-US" sz="2000" dirty="0"/>
          </a:p>
          <a:p>
            <a:pPr marL="0" indent="0">
              <a:buNone/>
            </a:pPr>
            <a:r>
              <a:rPr lang="en-US" sz="2000" dirty="0"/>
              <a:t>	* Position allotments</a:t>
            </a:r>
          </a:p>
          <a:p>
            <a:pPr marL="0" indent="0">
              <a:buNone/>
            </a:pPr>
            <a:r>
              <a:rPr lang="en-US" sz="2000" dirty="0"/>
              <a:t>	* Current funding sources</a:t>
            </a:r>
          </a:p>
          <a:p>
            <a:pPr marL="0" indent="0">
              <a:buNone/>
            </a:pPr>
            <a:r>
              <a:rPr lang="en-US" sz="2000" dirty="0"/>
              <a:t>	* Opportunities for strategic reallocation</a:t>
            </a:r>
          </a:p>
          <a:p>
            <a:pPr marL="0" indent="0">
              <a:buNone/>
            </a:pPr>
            <a:endParaRPr lang="en-US" sz="2000" dirty="0"/>
          </a:p>
          <a:p>
            <a:pPr marL="0" indent="0">
              <a:buNone/>
            </a:pPr>
            <a:r>
              <a:rPr lang="en-US" sz="2000" dirty="0"/>
              <a:t>Sometimes the issue is truly a resource gap.  Other times, it may be a matter of understanding how staffing formulas or funding streams operate.”</a:t>
            </a:r>
          </a:p>
          <a:p>
            <a:pPr marL="0" indent="0">
              <a:buNone/>
            </a:pPr>
            <a:endParaRPr lang="en-US" dirty="0"/>
          </a:p>
        </p:txBody>
      </p:sp>
      <p:sp>
        <p:nvSpPr>
          <p:cNvPr id="4" name="Slide Number Placeholder 3">
            <a:extLst>
              <a:ext uri="{FF2B5EF4-FFF2-40B4-BE49-F238E27FC236}">
                <a16:creationId xmlns:a16="http://schemas.microsoft.com/office/drawing/2014/main" id="{7152F267-43B9-F04D-371D-24A9637046B8}"/>
              </a:ext>
            </a:extLst>
          </p:cNvPr>
          <p:cNvSpPr>
            <a:spLocks noGrp="1"/>
          </p:cNvSpPr>
          <p:nvPr>
            <p:ph type="sldNum" sz="quarter" idx="12"/>
          </p:nvPr>
        </p:nvSpPr>
        <p:spPr/>
        <p:txBody>
          <a:bodyPr/>
          <a:lstStyle/>
          <a:p>
            <a:fld id="{4944B7B2-FFA2-5148-A472-BF046BD89520}" type="slidenum">
              <a:rPr lang="en-US" smtClean="0"/>
              <a:pPr/>
              <a:t>16</a:t>
            </a:fld>
            <a:endParaRPr lang="en-US"/>
          </a:p>
        </p:txBody>
      </p:sp>
    </p:spTree>
    <p:extLst>
      <p:ext uri="{BB962C8B-B14F-4D97-AF65-F5344CB8AC3E}">
        <p14:creationId xmlns:p14="http://schemas.microsoft.com/office/powerpoint/2010/main" val="1049956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5C87-B2C4-7731-90EE-9EDA284A99CF}"/>
              </a:ext>
            </a:extLst>
          </p:cNvPr>
          <p:cNvSpPr>
            <a:spLocks noGrp="1"/>
          </p:cNvSpPr>
          <p:nvPr>
            <p:ph type="title"/>
          </p:nvPr>
        </p:nvSpPr>
        <p:spPr/>
        <p:txBody>
          <a:bodyPr>
            <a:normAutofit/>
          </a:bodyPr>
          <a:lstStyle/>
          <a:p>
            <a:pPr algn="ctr"/>
            <a:r>
              <a:rPr lang="en-US" sz="3000" dirty="0" err="1"/>
              <a:t>NCStar</a:t>
            </a:r>
            <a:r>
              <a:rPr lang="en-US" sz="3000" dirty="0"/>
              <a:t> Implementation with Fidelity</a:t>
            </a:r>
          </a:p>
        </p:txBody>
      </p:sp>
      <p:sp>
        <p:nvSpPr>
          <p:cNvPr id="3" name="Text Placeholder 2">
            <a:extLst>
              <a:ext uri="{FF2B5EF4-FFF2-40B4-BE49-F238E27FC236}">
                <a16:creationId xmlns:a16="http://schemas.microsoft.com/office/drawing/2014/main" id="{E00FC080-F106-89EA-3CAA-D205EBEEB048}"/>
              </a:ext>
            </a:extLst>
          </p:cNvPr>
          <p:cNvSpPr>
            <a:spLocks noGrp="1"/>
          </p:cNvSpPr>
          <p:nvPr>
            <p:ph type="body" sz="quarter" idx="11"/>
          </p:nvPr>
        </p:nvSpPr>
        <p:spPr/>
        <p:txBody>
          <a:bodyPr/>
          <a:lstStyle/>
          <a:p>
            <a:pPr marL="0" indent="0">
              <a:buNone/>
            </a:pPr>
            <a:r>
              <a:rPr lang="en-US" dirty="0"/>
              <a:t>All identified CSI / ATSI schools will:</a:t>
            </a:r>
          </a:p>
          <a:p>
            <a:pPr marL="0" indent="0">
              <a:buNone/>
            </a:pPr>
            <a:endParaRPr lang="en-US" dirty="0"/>
          </a:p>
          <a:p>
            <a:pPr marL="457200" lvl="1" indent="0">
              <a:buNone/>
            </a:pPr>
            <a:r>
              <a:rPr lang="en-US" dirty="0"/>
              <a:t>✔ Utilize </a:t>
            </a:r>
            <a:r>
              <a:rPr lang="en-US" dirty="0" err="1"/>
              <a:t>NCStar</a:t>
            </a:r>
            <a:r>
              <a:rPr lang="en-US" dirty="0"/>
              <a:t> for improvement planning</a:t>
            </a:r>
          </a:p>
          <a:p>
            <a:pPr marL="457200" lvl="1" indent="0">
              <a:buNone/>
            </a:pPr>
            <a:endParaRPr lang="en-US" dirty="0"/>
          </a:p>
          <a:p>
            <a:pPr marL="457200" lvl="1" indent="0">
              <a:buNone/>
            </a:pPr>
            <a:r>
              <a:rPr lang="en-US" dirty="0"/>
              <a:t>✔ Complete all required indicators</a:t>
            </a:r>
          </a:p>
          <a:p>
            <a:pPr marL="457200" lvl="1" indent="0">
              <a:buNone/>
            </a:pPr>
            <a:endParaRPr lang="en-US" dirty="0"/>
          </a:p>
          <a:p>
            <a:pPr marL="457200" lvl="1" indent="0">
              <a:buNone/>
            </a:pPr>
            <a:r>
              <a:rPr lang="en-US" dirty="0"/>
              <a:t>✔ Implement strategies with fidelity</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6DD6925-D8B0-5A0B-5D77-AD4401FEA5E3}"/>
              </a:ext>
            </a:extLst>
          </p:cNvPr>
          <p:cNvSpPr>
            <a:spLocks noGrp="1"/>
          </p:cNvSpPr>
          <p:nvPr>
            <p:ph type="sldNum" sz="quarter" idx="12"/>
          </p:nvPr>
        </p:nvSpPr>
        <p:spPr/>
        <p:txBody>
          <a:bodyPr/>
          <a:lstStyle/>
          <a:p>
            <a:fld id="{4944B7B2-FFA2-5148-A472-BF046BD89520}" type="slidenum">
              <a:rPr lang="en-US" smtClean="0"/>
              <a:pPr/>
              <a:t>17</a:t>
            </a:fld>
            <a:endParaRPr lang="en-US"/>
          </a:p>
        </p:txBody>
      </p:sp>
      <p:sp>
        <p:nvSpPr>
          <p:cNvPr id="5" name="TextBox 4">
            <a:extLst>
              <a:ext uri="{FF2B5EF4-FFF2-40B4-BE49-F238E27FC236}">
                <a16:creationId xmlns:a16="http://schemas.microsoft.com/office/drawing/2014/main" id="{86C62589-8E2E-68B5-E395-8DCBB5491846}"/>
              </a:ext>
            </a:extLst>
          </p:cNvPr>
          <p:cNvSpPr txBox="1"/>
          <p:nvPr/>
        </p:nvSpPr>
        <p:spPr>
          <a:xfrm>
            <a:off x="75272" y="5182453"/>
            <a:ext cx="8976272" cy="830997"/>
          </a:xfrm>
          <a:prstGeom prst="rect">
            <a:avLst/>
          </a:prstGeom>
          <a:noFill/>
        </p:spPr>
        <p:txBody>
          <a:bodyPr wrap="square" lIns="91440" tIns="45720" rIns="91440" bIns="45720" anchor="t">
            <a:spAutoFit/>
          </a:bodyPr>
          <a:lstStyle/>
          <a:p>
            <a:r>
              <a:rPr lang="en-US" dirty="0">
                <a:hlinkClick r:id="rId3"/>
              </a:rPr>
              <a:t>School Improvement Planning and NCStar Website</a:t>
            </a:r>
            <a:endParaRPr lang="en-US" dirty="0">
              <a:cs typeface="Arial"/>
              <a:hlinkClick r:id="rId3"/>
            </a:endParaRPr>
          </a:p>
          <a:p>
            <a:endParaRPr lang="en-US" sz="1200" dirty="0">
              <a:cs typeface="Arial"/>
            </a:endParaRPr>
          </a:p>
          <a:p>
            <a:r>
              <a:rPr lang="en-US" sz="1200" dirty="0"/>
              <a:t>​</a:t>
            </a:r>
            <a:r>
              <a:rPr lang="en-US" dirty="0">
                <a:hlinkClick r:id="rId4"/>
              </a:rPr>
              <a:t>Sample PSU NCStar Feedback form in CTS Website: Resources</a:t>
            </a:r>
            <a:endParaRPr lang="en-US" dirty="0"/>
          </a:p>
        </p:txBody>
      </p:sp>
    </p:spTree>
    <p:extLst>
      <p:ext uri="{BB962C8B-B14F-4D97-AF65-F5344CB8AC3E}">
        <p14:creationId xmlns:p14="http://schemas.microsoft.com/office/powerpoint/2010/main" val="210228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3EEBC-7978-02ED-8EB8-8B281B186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A30A8-FD57-2DB1-3CF8-9988F4F594AE}"/>
              </a:ext>
            </a:extLst>
          </p:cNvPr>
          <p:cNvSpPr>
            <a:spLocks noGrp="1"/>
          </p:cNvSpPr>
          <p:nvPr>
            <p:ph type="title"/>
          </p:nvPr>
        </p:nvSpPr>
        <p:spPr/>
        <p:txBody>
          <a:bodyPr/>
          <a:lstStyle/>
          <a:p>
            <a:pPr algn="ctr"/>
            <a:r>
              <a:rPr lang="en-US" dirty="0" err="1"/>
              <a:t>NCStar</a:t>
            </a:r>
            <a:r>
              <a:rPr lang="en-US" dirty="0"/>
              <a:t> – Required Indicators</a:t>
            </a:r>
            <a:endParaRPr lang="en-US" dirty="0">
              <a:solidFill>
                <a:schemeClr val="tx1"/>
              </a:solidFill>
            </a:endParaRPr>
          </a:p>
        </p:txBody>
      </p:sp>
      <p:sp>
        <p:nvSpPr>
          <p:cNvPr id="4" name="Slide Number Placeholder 3">
            <a:extLst>
              <a:ext uri="{FF2B5EF4-FFF2-40B4-BE49-F238E27FC236}">
                <a16:creationId xmlns:a16="http://schemas.microsoft.com/office/drawing/2014/main" id="{5B58F1E7-FC1E-C705-5117-5BD2A33B538C}"/>
              </a:ext>
            </a:extLst>
          </p:cNvPr>
          <p:cNvSpPr>
            <a:spLocks noGrp="1"/>
          </p:cNvSpPr>
          <p:nvPr>
            <p:ph type="sldNum" sz="quarter" idx="12"/>
          </p:nvPr>
        </p:nvSpPr>
        <p:spPr/>
        <p:txBody>
          <a:bodyPr/>
          <a:lstStyle/>
          <a:p>
            <a:fld id="{4944B7B2-FFA2-5148-A472-BF046BD89520}" type="slidenum">
              <a:rPr lang="en-US" smtClean="0"/>
              <a:pPr/>
              <a:t>18</a:t>
            </a:fld>
            <a:endParaRPr lang="en-US"/>
          </a:p>
        </p:txBody>
      </p:sp>
      <p:graphicFrame>
        <p:nvGraphicFramePr>
          <p:cNvPr id="5" name="Table 4">
            <a:extLst>
              <a:ext uri="{FF2B5EF4-FFF2-40B4-BE49-F238E27FC236}">
                <a16:creationId xmlns:a16="http://schemas.microsoft.com/office/drawing/2014/main" id="{CBB33486-4E1B-A508-A9F4-3920DDA04FA0}"/>
              </a:ext>
            </a:extLst>
          </p:cNvPr>
          <p:cNvGraphicFramePr>
            <a:graphicFrameLocks noGrp="1"/>
          </p:cNvGraphicFramePr>
          <p:nvPr>
            <p:extLst>
              <p:ext uri="{D42A27DB-BD31-4B8C-83A1-F6EECF244321}">
                <p14:modId xmlns:p14="http://schemas.microsoft.com/office/powerpoint/2010/main" val="3768239479"/>
              </p:ext>
            </p:extLst>
          </p:nvPr>
        </p:nvGraphicFramePr>
        <p:xfrm>
          <a:off x="1524000" y="1773929"/>
          <a:ext cx="6096000" cy="3931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741274556"/>
                    </a:ext>
                  </a:extLst>
                </a:gridCol>
                <a:gridCol w="2032000">
                  <a:extLst>
                    <a:ext uri="{9D8B030D-6E8A-4147-A177-3AD203B41FA5}">
                      <a16:colId xmlns:a16="http://schemas.microsoft.com/office/drawing/2014/main" val="3839099563"/>
                    </a:ext>
                  </a:extLst>
                </a:gridCol>
                <a:gridCol w="2032000">
                  <a:extLst>
                    <a:ext uri="{9D8B030D-6E8A-4147-A177-3AD203B41FA5}">
                      <a16:colId xmlns:a16="http://schemas.microsoft.com/office/drawing/2014/main" val="3608934712"/>
                    </a:ext>
                  </a:extLst>
                </a:gridCol>
              </a:tblGrid>
              <a:tr h="370840">
                <a:tc>
                  <a:txBody>
                    <a:bodyPr/>
                    <a:lstStyle/>
                    <a:p>
                      <a:r>
                        <a:rPr lang="en-US" dirty="0"/>
                        <a:t>Identification</a:t>
                      </a:r>
                    </a:p>
                  </a:txBody>
                  <a:tcPr/>
                </a:tc>
                <a:tc>
                  <a:txBody>
                    <a:bodyPr/>
                    <a:lstStyle/>
                    <a:p>
                      <a:r>
                        <a:rPr lang="en-US" dirty="0"/>
                        <a:t>Required Indicators for </a:t>
                      </a:r>
                      <a:r>
                        <a:rPr lang="en-US" dirty="0" err="1"/>
                        <a:t>NCStar</a:t>
                      </a:r>
                      <a:r>
                        <a:rPr lang="en-US" dirty="0"/>
                        <a:t> 1.0</a:t>
                      </a:r>
                    </a:p>
                  </a:txBody>
                  <a:tcPr/>
                </a:tc>
                <a:tc>
                  <a:txBody>
                    <a:bodyPr/>
                    <a:lstStyle/>
                    <a:p>
                      <a:r>
                        <a:rPr lang="en-US" dirty="0"/>
                        <a:t>Required Indicators for </a:t>
                      </a:r>
                      <a:r>
                        <a:rPr lang="en-US" dirty="0" err="1"/>
                        <a:t>NCStar</a:t>
                      </a:r>
                      <a:r>
                        <a:rPr lang="en-US" dirty="0"/>
                        <a:t> 2.0</a:t>
                      </a:r>
                    </a:p>
                  </a:txBody>
                  <a:tcPr/>
                </a:tc>
                <a:extLst>
                  <a:ext uri="{0D108BD9-81ED-4DB2-BD59-A6C34878D82A}">
                    <a16:rowId xmlns:a16="http://schemas.microsoft.com/office/drawing/2014/main" val="2692204195"/>
                  </a:ext>
                </a:extLst>
              </a:tr>
              <a:tr h="370840">
                <a:tc>
                  <a:txBody>
                    <a:bodyPr/>
                    <a:lstStyle/>
                    <a:p>
                      <a:pPr marL="285750" indent="-285750">
                        <a:buFont typeface="Arial" panose="020B0604020202020204" pitchFamily="34" charset="0"/>
                        <a:buChar char="•"/>
                      </a:pPr>
                      <a:r>
                        <a:rPr lang="en-US" dirty="0"/>
                        <a:t>ATSI</a:t>
                      </a:r>
                    </a:p>
                    <a:p>
                      <a:pPr marL="285750" indent="-285750">
                        <a:buFont typeface="Arial" panose="020B0604020202020204" pitchFamily="34" charset="0"/>
                        <a:buChar char="•"/>
                      </a:pPr>
                      <a:r>
                        <a:rPr lang="en-US" dirty="0"/>
                        <a:t>CSI-AT</a:t>
                      </a:r>
                    </a:p>
                    <a:p>
                      <a:pPr marL="285750" indent="-285750">
                        <a:buFont typeface="Arial" panose="020B0604020202020204" pitchFamily="34" charset="0"/>
                        <a:buChar char="•"/>
                      </a:pPr>
                      <a:r>
                        <a:rPr lang="en-US" dirty="0"/>
                        <a:t>CSI-LG</a:t>
                      </a:r>
                    </a:p>
                    <a:p>
                      <a:pPr marL="285750" indent="-285750">
                        <a:buFont typeface="Arial" panose="020B0604020202020204" pitchFamily="34" charset="0"/>
                        <a:buChar char="•"/>
                      </a:pPr>
                      <a:r>
                        <a:rPr lang="en-US" dirty="0"/>
                        <a:t>CSI-LP</a:t>
                      </a:r>
                    </a:p>
                  </a:txBody>
                  <a:tcPr/>
                </a:tc>
                <a:tc>
                  <a:txBody>
                    <a:bodyPr/>
                    <a:lstStyle/>
                    <a:p>
                      <a:r>
                        <a:rPr lang="en-US" dirty="0"/>
                        <a:t>D.1.02 – Resource Allocation Review</a:t>
                      </a:r>
                    </a:p>
                  </a:txBody>
                  <a:tcPr/>
                </a:tc>
                <a:tc>
                  <a:txBody>
                    <a:bodyPr/>
                    <a:lstStyle/>
                    <a:p>
                      <a:r>
                        <a:rPr lang="en-US" dirty="0"/>
                        <a:t>CSI-ATSI .02 – Resource Allocation Review</a:t>
                      </a:r>
                    </a:p>
                  </a:txBody>
                  <a:tcPr/>
                </a:tc>
                <a:extLst>
                  <a:ext uri="{0D108BD9-81ED-4DB2-BD59-A6C34878D82A}">
                    <a16:rowId xmlns:a16="http://schemas.microsoft.com/office/drawing/2014/main" val="3666916519"/>
                  </a:ext>
                </a:extLst>
              </a:tr>
              <a:tr h="370840">
                <a:tc>
                  <a:txBody>
                    <a:bodyPr/>
                    <a:lstStyle/>
                    <a:p>
                      <a:pPr marL="285750" indent="-285750">
                        <a:buFont typeface="Arial" panose="020B0604020202020204" pitchFamily="34" charset="0"/>
                        <a:buChar char="•"/>
                      </a:pPr>
                      <a:r>
                        <a:rPr lang="en-US" dirty="0"/>
                        <a:t>ATSI</a:t>
                      </a:r>
                    </a:p>
                    <a:p>
                      <a:pPr marL="285750" indent="-285750">
                        <a:buFont typeface="Arial" panose="020B0604020202020204" pitchFamily="34" charset="0"/>
                        <a:buChar char="•"/>
                      </a:pPr>
                      <a:r>
                        <a:rPr lang="en-US" dirty="0"/>
                        <a:t>CSI-AT</a:t>
                      </a:r>
                    </a:p>
                    <a:p>
                      <a:pPr marL="285750" indent="-285750">
                        <a:buFont typeface="Arial" panose="020B0604020202020204" pitchFamily="34" charset="0"/>
                        <a:buChar char="•"/>
                      </a:pPr>
                      <a:r>
                        <a:rPr lang="en-US" dirty="0"/>
                        <a:t>CSI-LP</a:t>
                      </a:r>
                    </a:p>
                  </a:txBody>
                  <a:tcPr/>
                </a:tc>
                <a:tc>
                  <a:txBody>
                    <a:bodyPr/>
                    <a:lstStyle/>
                    <a:p>
                      <a:r>
                        <a:rPr lang="en-US" dirty="0"/>
                        <a:t>A4.01 – Evidence Based Intervention</a:t>
                      </a:r>
                    </a:p>
                  </a:txBody>
                  <a:tcPr/>
                </a:tc>
                <a:tc>
                  <a:txBody>
                    <a:bodyPr/>
                    <a:lstStyle/>
                    <a:p>
                      <a:r>
                        <a:rPr lang="en-US" dirty="0"/>
                        <a:t>G1.02 – Evidence Based Intervention</a:t>
                      </a:r>
                    </a:p>
                  </a:txBody>
                  <a:tcPr/>
                </a:tc>
                <a:extLst>
                  <a:ext uri="{0D108BD9-81ED-4DB2-BD59-A6C34878D82A}">
                    <a16:rowId xmlns:a16="http://schemas.microsoft.com/office/drawing/2014/main" val="690271503"/>
                  </a:ext>
                </a:extLst>
              </a:tr>
              <a:tr h="370840">
                <a:tc>
                  <a:txBody>
                    <a:bodyPr/>
                    <a:lstStyle/>
                    <a:p>
                      <a:pPr marL="285750" indent="-285750">
                        <a:buFont typeface="Arial" panose="020B0604020202020204" pitchFamily="34" charset="0"/>
                        <a:buChar char="•"/>
                      </a:pPr>
                      <a:r>
                        <a:rPr lang="en-US" dirty="0"/>
                        <a:t>CSI-LG</a:t>
                      </a:r>
                    </a:p>
                  </a:txBody>
                  <a:tcPr/>
                </a:tc>
                <a:tc>
                  <a:txBody>
                    <a:bodyPr/>
                    <a:lstStyle/>
                    <a:p>
                      <a:r>
                        <a:rPr lang="en-US" dirty="0"/>
                        <a:t>A.4.10 – Evidence Based Intervention</a:t>
                      </a:r>
                    </a:p>
                  </a:txBody>
                  <a:tcPr/>
                </a:tc>
                <a:tc>
                  <a:txBody>
                    <a:bodyPr/>
                    <a:lstStyle/>
                    <a:p>
                      <a:r>
                        <a:rPr lang="en-US" dirty="0"/>
                        <a:t>CSI-LG .01 – Evidence Based Intervention</a:t>
                      </a:r>
                    </a:p>
                  </a:txBody>
                  <a:tcPr/>
                </a:tc>
                <a:extLst>
                  <a:ext uri="{0D108BD9-81ED-4DB2-BD59-A6C34878D82A}">
                    <a16:rowId xmlns:a16="http://schemas.microsoft.com/office/drawing/2014/main" val="376270910"/>
                  </a:ext>
                </a:extLst>
              </a:tr>
            </a:tbl>
          </a:graphicData>
        </a:graphic>
      </p:graphicFrame>
    </p:spTree>
    <p:extLst>
      <p:ext uri="{BB962C8B-B14F-4D97-AF65-F5344CB8AC3E}">
        <p14:creationId xmlns:p14="http://schemas.microsoft.com/office/powerpoint/2010/main" val="89748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98E6D-ACAB-281F-0B4A-63C2837BC2F8}"/>
              </a:ext>
            </a:extLst>
          </p:cNvPr>
          <p:cNvSpPr>
            <a:spLocks noGrp="1"/>
          </p:cNvSpPr>
          <p:nvPr>
            <p:ph type="title"/>
          </p:nvPr>
        </p:nvSpPr>
        <p:spPr/>
        <p:txBody>
          <a:bodyPr>
            <a:normAutofit/>
          </a:bodyPr>
          <a:lstStyle/>
          <a:p>
            <a:pPr algn="ctr"/>
            <a:r>
              <a:rPr lang="en-US" sz="3000" dirty="0"/>
              <a:t>Parent Notification Requirements</a:t>
            </a:r>
          </a:p>
        </p:txBody>
      </p:sp>
      <p:sp>
        <p:nvSpPr>
          <p:cNvPr id="3" name="Text Placeholder 2">
            <a:extLst>
              <a:ext uri="{FF2B5EF4-FFF2-40B4-BE49-F238E27FC236}">
                <a16:creationId xmlns:a16="http://schemas.microsoft.com/office/drawing/2014/main" id="{2A73EDAC-718B-2C12-521D-5BD8686BC594}"/>
              </a:ext>
            </a:extLst>
          </p:cNvPr>
          <p:cNvSpPr>
            <a:spLocks noGrp="1"/>
          </p:cNvSpPr>
          <p:nvPr>
            <p:ph type="body" sz="quarter" idx="11"/>
          </p:nvPr>
        </p:nvSpPr>
        <p:spPr/>
        <p:txBody>
          <a:bodyPr>
            <a:normAutofit lnSpcReduction="10000"/>
          </a:bodyPr>
          <a:lstStyle/>
          <a:p>
            <a:pPr marL="0" indent="0">
              <a:buNone/>
            </a:pPr>
            <a:r>
              <a:rPr lang="en-US" dirty="0"/>
              <a:t>Parent Notification Letters will be:</a:t>
            </a:r>
          </a:p>
          <a:p>
            <a:pPr marL="0" indent="0">
              <a:buNone/>
            </a:pPr>
            <a:endParaRPr lang="en-US" dirty="0"/>
          </a:p>
          <a:p>
            <a:pPr marL="457200" lvl="1" indent="0">
              <a:buNone/>
            </a:pPr>
            <a:r>
              <a:rPr lang="en-US" dirty="0"/>
              <a:t>✔ Developed and distributed annually</a:t>
            </a:r>
          </a:p>
          <a:p>
            <a:pPr marL="457200" lvl="1" indent="0">
              <a:buNone/>
            </a:pPr>
            <a:endParaRPr lang="en-US" dirty="0"/>
          </a:p>
          <a:p>
            <a:pPr marL="457200" lvl="1" indent="0">
              <a:buNone/>
            </a:pPr>
            <a:r>
              <a:rPr lang="en-US" dirty="0"/>
              <a:t>✔ Direct distribution on or before November 30</a:t>
            </a:r>
          </a:p>
          <a:p>
            <a:pPr marL="457200" lvl="1" indent="0">
              <a:buNone/>
            </a:pPr>
            <a:r>
              <a:rPr lang="en-US" dirty="0"/>
              <a:t>	(ex.: bookbags, folders)</a:t>
            </a:r>
          </a:p>
          <a:p>
            <a:pPr marL="457200" lvl="1" indent="0">
              <a:buNone/>
            </a:pPr>
            <a:endParaRPr lang="en-US" dirty="0"/>
          </a:p>
          <a:p>
            <a:pPr marL="457200" lvl="1" indent="0">
              <a:buNone/>
            </a:pPr>
            <a:r>
              <a:rPr lang="en-US" dirty="0"/>
              <a:t>✔ Aligned with federal and state requirements</a:t>
            </a:r>
          </a:p>
          <a:p>
            <a:pPr marL="0" indent="0">
              <a:buNone/>
            </a:pPr>
            <a:endParaRPr lang="en-US" dirty="0"/>
          </a:p>
          <a:p>
            <a:pPr marL="0" indent="0">
              <a:buNone/>
            </a:pPr>
            <a:r>
              <a:rPr lang="en-US" sz="2400" dirty="0"/>
              <a:t>Link: </a:t>
            </a:r>
            <a:r>
              <a:rPr lang="en-US" sz="2400" dirty="0">
                <a:hlinkClick r:id="rId3"/>
              </a:rPr>
              <a:t>Sample Parent Notification Letters</a:t>
            </a:r>
            <a:r>
              <a:rPr lang="en-US" sz="2400" dirty="0"/>
              <a:t> (CTS Website)</a:t>
            </a:r>
          </a:p>
        </p:txBody>
      </p:sp>
      <p:sp>
        <p:nvSpPr>
          <p:cNvPr id="4" name="Slide Number Placeholder 3">
            <a:extLst>
              <a:ext uri="{FF2B5EF4-FFF2-40B4-BE49-F238E27FC236}">
                <a16:creationId xmlns:a16="http://schemas.microsoft.com/office/drawing/2014/main" id="{02403D45-E7C9-8159-89F5-53AC5E6E1304}"/>
              </a:ext>
            </a:extLst>
          </p:cNvPr>
          <p:cNvSpPr>
            <a:spLocks noGrp="1"/>
          </p:cNvSpPr>
          <p:nvPr>
            <p:ph type="sldNum" sz="quarter" idx="12"/>
          </p:nvPr>
        </p:nvSpPr>
        <p:spPr/>
        <p:txBody>
          <a:bodyPr/>
          <a:lstStyle/>
          <a:p>
            <a:fld id="{4944B7B2-FFA2-5148-A472-BF046BD89520}" type="slidenum">
              <a:rPr lang="en-US" smtClean="0"/>
              <a:pPr/>
              <a:t>19</a:t>
            </a:fld>
            <a:endParaRPr lang="en-US"/>
          </a:p>
        </p:txBody>
      </p:sp>
    </p:spTree>
    <p:extLst>
      <p:ext uri="{BB962C8B-B14F-4D97-AF65-F5344CB8AC3E}">
        <p14:creationId xmlns:p14="http://schemas.microsoft.com/office/powerpoint/2010/main" val="192827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9254-306A-78CF-C36D-72D8F9B2FADC}"/>
              </a:ext>
            </a:extLst>
          </p:cNvPr>
          <p:cNvSpPr>
            <a:spLocks noGrp="1"/>
          </p:cNvSpPr>
          <p:nvPr>
            <p:ph type="title"/>
          </p:nvPr>
        </p:nvSpPr>
        <p:spPr/>
        <p:txBody>
          <a:bodyPr>
            <a:normAutofit/>
          </a:bodyPr>
          <a:lstStyle/>
          <a:p>
            <a:r>
              <a:rPr lang="en-US" dirty="0"/>
              <a:t>Our Shared Commitment</a:t>
            </a:r>
          </a:p>
        </p:txBody>
      </p:sp>
      <p:sp>
        <p:nvSpPr>
          <p:cNvPr id="3" name="Text Placeholder 2">
            <a:extLst>
              <a:ext uri="{FF2B5EF4-FFF2-40B4-BE49-F238E27FC236}">
                <a16:creationId xmlns:a16="http://schemas.microsoft.com/office/drawing/2014/main" id="{F8231930-05EF-63C8-FC32-23FB77780327}"/>
              </a:ext>
            </a:extLst>
          </p:cNvPr>
          <p:cNvSpPr>
            <a:spLocks noGrp="1"/>
          </p:cNvSpPr>
          <p:nvPr>
            <p:ph type="body" sz="quarter" idx="11"/>
          </p:nvPr>
        </p:nvSpPr>
        <p:spPr>
          <a:xfrm>
            <a:off x="628650" y="2101026"/>
            <a:ext cx="7886700" cy="3912424"/>
          </a:xfrm>
        </p:spPr>
        <p:txBody>
          <a:bodyPr vert="horz" lIns="91440" tIns="45720" rIns="91440" bIns="45720" rtlCol="0" anchor="t">
            <a:normAutofit/>
          </a:bodyPr>
          <a:lstStyle/>
          <a:p>
            <a:pPr marL="457200" lvl="1" indent="0">
              <a:buNone/>
            </a:pPr>
            <a:r>
              <a:rPr lang="en-US" dirty="0"/>
              <a:t>✔ Supporting identified CSI &amp; ATSI schools</a:t>
            </a:r>
          </a:p>
          <a:p>
            <a:pPr marL="457200" lvl="1" indent="0">
              <a:buNone/>
            </a:pPr>
            <a:endParaRPr lang="en-US" dirty="0"/>
          </a:p>
          <a:p>
            <a:pPr marL="457200" lvl="1" indent="0">
              <a:buNone/>
            </a:pPr>
            <a:r>
              <a:rPr lang="en-US" dirty="0"/>
              <a:t>✔ Aligning funding with strategic impact</a:t>
            </a:r>
          </a:p>
          <a:p>
            <a:pPr marL="457200" lvl="1" indent="0">
              <a:buNone/>
            </a:pPr>
            <a:endParaRPr lang="en-US" dirty="0"/>
          </a:p>
          <a:p>
            <a:pPr marL="457200" lvl="1" indent="0">
              <a:buNone/>
            </a:pPr>
            <a:r>
              <a:rPr lang="en-US" dirty="0"/>
              <a:t>✔ Sustaining improvement beyond the grant period</a:t>
            </a:r>
          </a:p>
          <a:p>
            <a:pPr marL="0" indent="0">
              <a:buNone/>
            </a:pPr>
            <a:endParaRPr lang="en-US" dirty="0"/>
          </a:p>
        </p:txBody>
      </p:sp>
      <p:sp>
        <p:nvSpPr>
          <p:cNvPr id="4" name="Slide Number Placeholder 3">
            <a:extLst>
              <a:ext uri="{FF2B5EF4-FFF2-40B4-BE49-F238E27FC236}">
                <a16:creationId xmlns:a16="http://schemas.microsoft.com/office/drawing/2014/main" id="{1A8D1ADC-F52F-2D30-825E-2F0F7E45F735}"/>
              </a:ext>
            </a:extLst>
          </p:cNvPr>
          <p:cNvSpPr>
            <a:spLocks noGrp="1"/>
          </p:cNvSpPr>
          <p:nvPr>
            <p:ph type="sldNum" sz="quarter" idx="12"/>
          </p:nvPr>
        </p:nvSpPr>
        <p:spPr/>
        <p:txBody>
          <a:bodyPr/>
          <a:lstStyle/>
          <a:p>
            <a:fld id="{4944B7B2-FFA2-5148-A472-BF046BD89520}" type="slidenum">
              <a:rPr lang="en-US" smtClean="0"/>
              <a:pPr/>
              <a:t>2</a:t>
            </a:fld>
            <a:endParaRPr lang="en-US"/>
          </a:p>
        </p:txBody>
      </p:sp>
      <p:sp>
        <p:nvSpPr>
          <p:cNvPr id="5" name="TextBox 4">
            <a:extLst>
              <a:ext uri="{FF2B5EF4-FFF2-40B4-BE49-F238E27FC236}">
                <a16:creationId xmlns:a16="http://schemas.microsoft.com/office/drawing/2014/main" id="{1FF6FD6A-2869-491D-3BE5-C8043904BD85}"/>
              </a:ext>
            </a:extLst>
          </p:cNvPr>
          <p:cNvSpPr txBox="1"/>
          <p:nvPr/>
        </p:nvSpPr>
        <p:spPr>
          <a:xfrm>
            <a:off x="5528281" y="18218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19065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922D-B66F-8C41-2662-32D3D6BDDEE6}"/>
              </a:ext>
            </a:extLst>
          </p:cNvPr>
          <p:cNvSpPr>
            <a:spLocks noGrp="1"/>
          </p:cNvSpPr>
          <p:nvPr>
            <p:ph type="title"/>
          </p:nvPr>
        </p:nvSpPr>
        <p:spPr/>
        <p:txBody>
          <a:bodyPr>
            <a:normAutofit/>
          </a:bodyPr>
          <a:lstStyle/>
          <a:p>
            <a:pPr algn="ctr"/>
            <a:r>
              <a:rPr lang="en-US" sz="3000" dirty="0"/>
              <a:t>Collaboration with NCDPI</a:t>
            </a:r>
          </a:p>
        </p:txBody>
      </p:sp>
      <p:sp>
        <p:nvSpPr>
          <p:cNvPr id="3" name="Text Placeholder 2">
            <a:extLst>
              <a:ext uri="{FF2B5EF4-FFF2-40B4-BE49-F238E27FC236}">
                <a16:creationId xmlns:a16="http://schemas.microsoft.com/office/drawing/2014/main" id="{BCC9A35E-F7FF-80F1-9855-AA1EFB967BC4}"/>
              </a:ext>
            </a:extLst>
          </p:cNvPr>
          <p:cNvSpPr>
            <a:spLocks noGrp="1"/>
          </p:cNvSpPr>
          <p:nvPr>
            <p:ph type="body" sz="quarter" idx="11"/>
          </p:nvPr>
        </p:nvSpPr>
        <p:spPr/>
        <p:txBody>
          <a:bodyPr>
            <a:normAutofit/>
          </a:bodyPr>
          <a:lstStyle/>
          <a:p>
            <a:pPr marL="0" indent="0">
              <a:buNone/>
            </a:pPr>
            <a:r>
              <a:rPr lang="en-US" dirty="0"/>
              <a:t>PSUs agree to:</a:t>
            </a:r>
          </a:p>
          <a:p>
            <a:pPr marL="0" indent="0">
              <a:buNone/>
            </a:pPr>
            <a:endParaRPr lang="en-US" dirty="0"/>
          </a:p>
          <a:p>
            <a:pPr marL="457200" lvl="1" indent="0">
              <a:buNone/>
            </a:pPr>
            <a:r>
              <a:rPr lang="en-US" dirty="0"/>
              <a:t>✔ Collaborate with NCDPI staff</a:t>
            </a:r>
          </a:p>
          <a:p>
            <a:pPr marL="457200" lvl="1" indent="0">
              <a:buNone/>
            </a:pPr>
            <a:endParaRPr lang="en-US" dirty="0"/>
          </a:p>
          <a:p>
            <a:pPr marL="457200" lvl="1" indent="0">
              <a:buNone/>
            </a:pPr>
            <a:r>
              <a:rPr lang="en-US" dirty="0"/>
              <a:t>✔ Participate in required support visits</a:t>
            </a:r>
          </a:p>
          <a:p>
            <a:pPr marL="457200" lvl="1" indent="0">
              <a:buNone/>
            </a:pPr>
            <a:endParaRPr lang="en-US" dirty="0"/>
          </a:p>
          <a:p>
            <a:pPr marL="457200" lvl="1" indent="0">
              <a:buNone/>
            </a:pPr>
            <a:r>
              <a:rPr lang="en-US" dirty="0"/>
              <a:t>✔ Comply with reporting requirements</a:t>
            </a:r>
          </a:p>
          <a:p>
            <a:pPr marL="457200" lvl="1" indent="0">
              <a:buNone/>
            </a:pPr>
            <a:endParaRPr lang="en-US" dirty="0"/>
          </a:p>
          <a:p>
            <a:pPr marL="457200" lvl="1" indent="0">
              <a:buNone/>
            </a:pPr>
            <a:r>
              <a:rPr lang="en-US" dirty="0"/>
              <a:t>✔ Engage in required supports for CSI / TSI schools</a:t>
            </a:r>
          </a:p>
          <a:p>
            <a:pPr marL="457200" lvl="1" indent="0">
              <a:buNone/>
            </a:pPr>
            <a:r>
              <a:rPr lang="en-US" dirty="0"/>
              <a:t>	</a:t>
            </a:r>
            <a:r>
              <a:rPr lang="en-US" sz="1500" dirty="0"/>
              <a:t>(ex.: </a:t>
            </a:r>
            <a:r>
              <a:rPr lang="en-US" sz="1500" dirty="0">
                <a:hlinkClick r:id="rId3"/>
              </a:rPr>
              <a:t>Needs Assessment – Resource Link</a:t>
            </a:r>
            <a:r>
              <a:rPr lang="en-US" sz="1500" dirty="0"/>
              <a:t> – CTS Website)</a:t>
            </a:r>
          </a:p>
          <a:p>
            <a:pPr marL="0" indent="0">
              <a:buNone/>
            </a:pPr>
            <a:endParaRPr lang="en-US" dirty="0"/>
          </a:p>
        </p:txBody>
      </p:sp>
      <p:sp>
        <p:nvSpPr>
          <p:cNvPr id="4" name="Slide Number Placeholder 3">
            <a:extLst>
              <a:ext uri="{FF2B5EF4-FFF2-40B4-BE49-F238E27FC236}">
                <a16:creationId xmlns:a16="http://schemas.microsoft.com/office/drawing/2014/main" id="{4C360DF9-5641-BD93-8216-DEE3399DEE3F}"/>
              </a:ext>
            </a:extLst>
          </p:cNvPr>
          <p:cNvSpPr>
            <a:spLocks noGrp="1"/>
          </p:cNvSpPr>
          <p:nvPr>
            <p:ph type="sldNum" sz="quarter" idx="12"/>
          </p:nvPr>
        </p:nvSpPr>
        <p:spPr/>
        <p:txBody>
          <a:bodyPr/>
          <a:lstStyle/>
          <a:p>
            <a:fld id="{4944B7B2-FFA2-5148-A472-BF046BD89520}" type="slidenum">
              <a:rPr lang="en-US" smtClean="0"/>
              <a:pPr/>
              <a:t>20</a:t>
            </a:fld>
            <a:endParaRPr lang="en-US"/>
          </a:p>
        </p:txBody>
      </p:sp>
    </p:spTree>
    <p:extLst>
      <p:ext uri="{BB962C8B-B14F-4D97-AF65-F5344CB8AC3E}">
        <p14:creationId xmlns:p14="http://schemas.microsoft.com/office/powerpoint/2010/main" val="2055349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8CBC-1883-0740-CFAB-E539F19C8AE8}"/>
              </a:ext>
            </a:extLst>
          </p:cNvPr>
          <p:cNvSpPr>
            <a:spLocks noGrp="1"/>
          </p:cNvSpPr>
          <p:nvPr>
            <p:ph type="title"/>
          </p:nvPr>
        </p:nvSpPr>
        <p:spPr/>
        <p:txBody>
          <a:bodyPr>
            <a:normAutofit/>
          </a:bodyPr>
          <a:lstStyle/>
          <a:p>
            <a:pPr algn="ctr"/>
            <a:r>
              <a:rPr lang="en-US" sz="3000" dirty="0"/>
              <a:t> Students &amp; Sustainable Success</a:t>
            </a:r>
          </a:p>
        </p:txBody>
      </p:sp>
      <p:sp>
        <p:nvSpPr>
          <p:cNvPr id="3" name="Text Placeholder 2">
            <a:extLst>
              <a:ext uri="{FF2B5EF4-FFF2-40B4-BE49-F238E27FC236}">
                <a16:creationId xmlns:a16="http://schemas.microsoft.com/office/drawing/2014/main" id="{DB9A8626-0BEC-A92C-39CE-1B61F0B06266}"/>
              </a:ext>
            </a:extLst>
          </p:cNvPr>
          <p:cNvSpPr>
            <a:spLocks noGrp="1"/>
          </p:cNvSpPr>
          <p:nvPr>
            <p:ph type="body" sz="quarter" idx="11"/>
          </p:nvPr>
        </p:nvSpPr>
        <p:spPr/>
        <p:txBody>
          <a:bodyPr/>
          <a:lstStyle/>
          <a:p>
            <a:pPr marL="0" indent="0">
              <a:buNone/>
            </a:pPr>
            <a:r>
              <a:rPr lang="en-US" dirty="0"/>
              <a:t>PRC 0105 exists to:</a:t>
            </a:r>
          </a:p>
          <a:p>
            <a:pPr marL="0" indent="0">
              <a:buNone/>
            </a:pPr>
            <a:endParaRPr lang="en-US" dirty="0"/>
          </a:p>
          <a:p>
            <a:pPr marL="457200" lvl="1" indent="0">
              <a:buNone/>
            </a:pPr>
            <a:r>
              <a:rPr lang="en-US" dirty="0"/>
              <a:t>✔ Accelerate meaningful improvement</a:t>
            </a:r>
          </a:p>
          <a:p>
            <a:pPr marL="457200" lvl="1" indent="0">
              <a:buNone/>
            </a:pPr>
            <a:endParaRPr lang="en-US" dirty="0"/>
          </a:p>
          <a:p>
            <a:pPr marL="457200" lvl="1" indent="0">
              <a:buNone/>
            </a:pPr>
            <a:r>
              <a:rPr lang="en-US" dirty="0"/>
              <a:t>✔ Strengthen PSUs and school systems</a:t>
            </a:r>
          </a:p>
          <a:p>
            <a:pPr marL="457200" lvl="1" indent="0">
              <a:buNone/>
            </a:pPr>
            <a:endParaRPr lang="en-US" dirty="0"/>
          </a:p>
          <a:p>
            <a:pPr marL="457200" lvl="1" indent="0">
              <a:buNone/>
            </a:pPr>
            <a:r>
              <a:rPr lang="en-US" dirty="0"/>
              <a:t>✔ Close opportunity gaps</a:t>
            </a:r>
          </a:p>
          <a:p>
            <a:pPr marL="457200" lvl="1" indent="0">
              <a:buNone/>
            </a:pPr>
            <a:endParaRPr lang="en-US" dirty="0"/>
          </a:p>
          <a:p>
            <a:pPr marL="457200" lvl="1" indent="0">
              <a:buNone/>
            </a:pPr>
            <a:r>
              <a:rPr lang="en-US" dirty="0"/>
              <a:t>✔ Ensure lasting impact for students</a:t>
            </a:r>
          </a:p>
          <a:p>
            <a:pPr marL="0" indent="0">
              <a:buNone/>
            </a:pPr>
            <a:endParaRPr lang="en-US" dirty="0"/>
          </a:p>
        </p:txBody>
      </p:sp>
      <p:sp>
        <p:nvSpPr>
          <p:cNvPr id="4" name="Slide Number Placeholder 3">
            <a:extLst>
              <a:ext uri="{FF2B5EF4-FFF2-40B4-BE49-F238E27FC236}">
                <a16:creationId xmlns:a16="http://schemas.microsoft.com/office/drawing/2014/main" id="{93EF0296-BA93-4534-2634-5DE4F0BD1FD1}"/>
              </a:ext>
            </a:extLst>
          </p:cNvPr>
          <p:cNvSpPr>
            <a:spLocks noGrp="1"/>
          </p:cNvSpPr>
          <p:nvPr>
            <p:ph type="sldNum" sz="quarter" idx="12"/>
          </p:nvPr>
        </p:nvSpPr>
        <p:spPr/>
        <p:txBody>
          <a:bodyPr/>
          <a:lstStyle/>
          <a:p>
            <a:fld id="{4944B7B2-FFA2-5148-A472-BF046BD89520}" type="slidenum">
              <a:rPr lang="en-US" smtClean="0"/>
              <a:pPr/>
              <a:t>21</a:t>
            </a:fld>
            <a:endParaRPr lang="en-US"/>
          </a:p>
        </p:txBody>
      </p:sp>
    </p:spTree>
    <p:extLst>
      <p:ext uri="{BB962C8B-B14F-4D97-AF65-F5344CB8AC3E}">
        <p14:creationId xmlns:p14="http://schemas.microsoft.com/office/powerpoint/2010/main" val="3283126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9D56B-98AC-4B8C-D2DB-B9F5AC7C1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A9DDD-FE6E-3C06-EFAA-8C12DB638751}"/>
              </a:ext>
            </a:extLst>
          </p:cNvPr>
          <p:cNvSpPr>
            <a:spLocks noGrp="1"/>
          </p:cNvSpPr>
          <p:nvPr>
            <p:ph type="title"/>
          </p:nvPr>
        </p:nvSpPr>
        <p:spPr>
          <a:xfrm>
            <a:off x="230709" y="4051540"/>
            <a:ext cx="8682581" cy="1426448"/>
          </a:xfrm>
        </p:spPr>
        <p:txBody>
          <a:bodyPr vert="horz" lIns="91440" tIns="45720" rIns="91440" bIns="45720" rtlCol="0" anchor="t">
            <a:normAutofit fontScale="90000"/>
          </a:bodyPr>
          <a:lstStyle/>
          <a:p>
            <a:br>
              <a:rPr lang="en-US" sz="2000" u="sng" dirty="0">
                <a:solidFill>
                  <a:schemeClr val="tx1"/>
                </a:solidFill>
              </a:rPr>
            </a:br>
            <a:br>
              <a:rPr lang="en-US" sz="2000" u="sng" dirty="0">
                <a:solidFill>
                  <a:schemeClr val="tx1"/>
                </a:solidFill>
              </a:rPr>
            </a:br>
            <a:br>
              <a:rPr lang="en-US" sz="2000" u="sng" dirty="0">
                <a:solidFill>
                  <a:schemeClr val="tx1"/>
                </a:solidFill>
              </a:rPr>
            </a:br>
            <a:br>
              <a:rPr lang="en-US" sz="2000" u="sng" dirty="0">
                <a:solidFill>
                  <a:schemeClr val="tx1"/>
                </a:solidFill>
              </a:rPr>
            </a:br>
            <a:br>
              <a:rPr lang="en-US" sz="2000" u="sng" dirty="0">
                <a:solidFill>
                  <a:schemeClr val="tx1"/>
                </a:solidFill>
              </a:rPr>
            </a:br>
            <a:r>
              <a:rPr lang="en-US" sz="1600" u="sng" dirty="0">
                <a:solidFill>
                  <a:schemeClr val="tx1"/>
                </a:solidFill>
              </a:rPr>
              <a:t>NCDPI Office of Federal Programs</a:t>
            </a:r>
            <a:br>
              <a:rPr lang="en-US" sz="1600" dirty="0">
                <a:solidFill>
                  <a:schemeClr val="tx1"/>
                </a:solidFill>
              </a:rPr>
            </a:br>
            <a:br>
              <a:rPr lang="en-US" sz="2000" dirty="0">
                <a:solidFill>
                  <a:schemeClr val="tx1"/>
                </a:solidFill>
              </a:rPr>
            </a:br>
            <a:r>
              <a:rPr lang="en-US" sz="1600" dirty="0">
                <a:solidFill>
                  <a:schemeClr val="tx1"/>
                </a:solidFill>
              </a:rPr>
              <a:t>Link: </a:t>
            </a:r>
            <a:r>
              <a:rPr lang="en-US" sz="1600" b="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a:rPr>
              <a:t>Comprehensive and Targeted Support (CTS) Contacts</a:t>
            </a:r>
            <a:br>
              <a:rPr lang="en-US" sz="1600" b="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hlinkClick r:id="rId3"/>
              </a:rPr>
            </a:br>
            <a:r>
              <a:rPr lang="en-US" sz="1600" kern="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600" b="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Dr. James Popp, Section Chief  </a:t>
            </a:r>
            <a:br>
              <a:rPr lang="en-US" sz="1600" b="1"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br>
            <a:br>
              <a:rPr lang="en-US"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br>
            <a:br>
              <a:rPr lang="en-US" sz="1600" dirty="0">
                <a:solidFill>
                  <a:schemeClr val="tx1"/>
                </a:solidFill>
              </a:rPr>
            </a:br>
            <a:endParaRPr lang="en-US" sz="1600" dirty="0">
              <a:solidFill>
                <a:schemeClr val="tx1"/>
              </a:solidFill>
            </a:endParaRPr>
          </a:p>
        </p:txBody>
      </p:sp>
      <p:sp>
        <p:nvSpPr>
          <p:cNvPr id="4" name="Slide Number Placeholder 3">
            <a:extLst>
              <a:ext uri="{FF2B5EF4-FFF2-40B4-BE49-F238E27FC236}">
                <a16:creationId xmlns:a16="http://schemas.microsoft.com/office/drawing/2014/main" id="{7C769387-71C6-A9F9-677D-A05B658BEB85}"/>
              </a:ext>
            </a:extLst>
          </p:cNvPr>
          <p:cNvSpPr>
            <a:spLocks noGrp="1"/>
          </p:cNvSpPr>
          <p:nvPr>
            <p:ph type="sldNum" sz="quarter" idx="12"/>
          </p:nvPr>
        </p:nvSpPr>
        <p:spPr>
          <a:xfrm>
            <a:off x="8778240" y="6452939"/>
            <a:ext cx="334045" cy="365125"/>
          </a:xfrm>
        </p:spPr>
        <p:txBody>
          <a:bodyPr vert="horz" lIns="91440" tIns="45720" rIns="91440" bIns="45720" rtlCol="0" anchor="ctr">
            <a:normAutofit/>
          </a:bodyPr>
          <a:lstStyle/>
          <a:p>
            <a:pPr defTabSz="914400">
              <a:spcAft>
                <a:spcPts val="600"/>
              </a:spcAft>
              <a:defRPr/>
            </a:pPr>
            <a:fld id="{4944B7B2-FFA2-5148-A472-BF046BD89520}" type="slidenum">
              <a:rPr lang="en-US" sz="900">
                <a:solidFill>
                  <a:srgbClr val="FFFFFF"/>
                </a:solidFill>
                <a:latin typeface="Calibri" panose="020F0502020204030204"/>
              </a:rPr>
              <a:pPr defTabSz="914400">
                <a:spcAft>
                  <a:spcPts val="600"/>
                </a:spcAft>
                <a:defRPr/>
              </a:pPr>
              <a:t>22</a:t>
            </a:fld>
            <a:endParaRPr lang="en-US" sz="900">
              <a:solidFill>
                <a:srgbClr val="FFFFFF"/>
              </a:solidFill>
              <a:latin typeface="Calibri" panose="020F0502020204030204"/>
            </a:endParaRPr>
          </a:p>
        </p:txBody>
      </p:sp>
      <p:pic>
        <p:nvPicPr>
          <p:cNvPr id="5" name="Picture 4">
            <a:extLst>
              <a:ext uri="{FF2B5EF4-FFF2-40B4-BE49-F238E27FC236}">
                <a16:creationId xmlns:a16="http://schemas.microsoft.com/office/drawing/2014/main" id="{B7DB1169-1D3A-FD06-3A39-C7B2E7CA4339}"/>
              </a:ext>
            </a:extLst>
          </p:cNvPr>
          <p:cNvPicPr>
            <a:picLocks noChangeAspect="1"/>
          </p:cNvPicPr>
          <p:nvPr/>
        </p:nvPicPr>
        <p:blipFill>
          <a:blip r:embed="rId4"/>
          <a:stretch>
            <a:fillRect/>
          </a:stretch>
        </p:blipFill>
        <p:spPr>
          <a:xfrm>
            <a:off x="628054" y="1122284"/>
            <a:ext cx="7772400" cy="3368351"/>
          </a:xfrm>
          <a:prstGeom prst="rect">
            <a:avLst/>
          </a:prstGeom>
        </p:spPr>
      </p:pic>
      <p:pic>
        <p:nvPicPr>
          <p:cNvPr id="7" name="Picture 6" descr="A person smiling at the camera&#10;&#10;AI-generated content may be incorrect.">
            <a:extLst>
              <a:ext uri="{FF2B5EF4-FFF2-40B4-BE49-F238E27FC236}">
                <a16:creationId xmlns:a16="http://schemas.microsoft.com/office/drawing/2014/main" id="{464BAA99-C627-730A-9BDC-A421E46B7899}"/>
              </a:ext>
            </a:extLst>
          </p:cNvPr>
          <p:cNvPicPr>
            <a:picLocks noChangeAspect="1"/>
          </p:cNvPicPr>
          <p:nvPr/>
        </p:nvPicPr>
        <p:blipFill>
          <a:blip r:embed="rId5"/>
          <a:stretch>
            <a:fillRect/>
          </a:stretch>
        </p:blipFill>
        <p:spPr>
          <a:xfrm>
            <a:off x="1945426" y="3182032"/>
            <a:ext cx="558800" cy="609600"/>
          </a:xfrm>
          <a:prstGeom prst="rect">
            <a:avLst/>
          </a:prstGeom>
        </p:spPr>
      </p:pic>
      <p:pic>
        <p:nvPicPr>
          <p:cNvPr id="11" name="Picture 10" descr="A person with a beard and glasses&#10;&#10;AI-generated content may be incorrect.">
            <a:extLst>
              <a:ext uri="{FF2B5EF4-FFF2-40B4-BE49-F238E27FC236}">
                <a16:creationId xmlns:a16="http://schemas.microsoft.com/office/drawing/2014/main" id="{CF8382A8-BAD5-76E1-D6C2-F9A15A9A396B}"/>
              </a:ext>
            </a:extLst>
          </p:cNvPr>
          <p:cNvPicPr>
            <a:picLocks noChangeAspect="1"/>
          </p:cNvPicPr>
          <p:nvPr/>
        </p:nvPicPr>
        <p:blipFill>
          <a:blip r:embed="rId6"/>
          <a:stretch>
            <a:fillRect/>
          </a:stretch>
        </p:blipFill>
        <p:spPr>
          <a:xfrm>
            <a:off x="5313793" y="261481"/>
            <a:ext cx="571500" cy="793944"/>
          </a:xfrm>
          <a:prstGeom prst="rect">
            <a:avLst/>
          </a:prstGeom>
        </p:spPr>
      </p:pic>
      <p:pic>
        <p:nvPicPr>
          <p:cNvPr id="13" name="Picture 12" descr="A person wearing glasses and a blue jacket&#10;&#10;AI-generated content may be incorrect.">
            <a:extLst>
              <a:ext uri="{FF2B5EF4-FFF2-40B4-BE49-F238E27FC236}">
                <a16:creationId xmlns:a16="http://schemas.microsoft.com/office/drawing/2014/main" id="{2984CD1C-8A72-1210-8CCC-42FD4372126E}"/>
              </a:ext>
            </a:extLst>
          </p:cNvPr>
          <p:cNvPicPr>
            <a:picLocks noChangeAspect="1"/>
          </p:cNvPicPr>
          <p:nvPr/>
        </p:nvPicPr>
        <p:blipFill>
          <a:blip r:embed="rId7"/>
          <a:stretch>
            <a:fillRect/>
          </a:stretch>
        </p:blipFill>
        <p:spPr>
          <a:xfrm>
            <a:off x="7855546" y="3369815"/>
            <a:ext cx="660400" cy="774700"/>
          </a:xfrm>
          <a:prstGeom prst="rect">
            <a:avLst/>
          </a:prstGeom>
        </p:spPr>
      </p:pic>
      <p:pic>
        <p:nvPicPr>
          <p:cNvPr id="15" name="Picture 14" descr="A person wearing glasses and a suit&#10;&#10;AI-generated content may be incorrect.">
            <a:extLst>
              <a:ext uri="{FF2B5EF4-FFF2-40B4-BE49-F238E27FC236}">
                <a16:creationId xmlns:a16="http://schemas.microsoft.com/office/drawing/2014/main" id="{00B49076-7FD5-5E9C-254D-1E99946956F8}"/>
              </a:ext>
            </a:extLst>
          </p:cNvPr>
          <p:cNvPicPr>
            <a:picLocks noChangeAspect="1"/>
          </p:cNvPicPr>
          <p:nvPr/>
        </p:nvPicPr>
        <p:blipFill>
          <a:blip r:embed="rId8"/>
          <a:stretch>
            <a:fillRect/>
          </a:stretch>
        </p:blipFill>
        <p:spPr>
          <a:xfrm>
            <a:off x="6777728" y="5140751"/>
            <a:ext cx="558800" cy="652591"/>
          </a:xfrm>
          <a:prstGeom prst="rect">
            <a:avLst/>
          </a:prstGeom>
        </p:spPr>
      </p:pic>
      <p:sp>
        <p:nvSpPr>
          <p:cNvPr id="6" name="TextBox 5">
            <a:extLst>
              <a:ext uri="{FF2B5EF4-FFF2-40B4-BE49-F238E27FC236}">
                <a16:creationId xmlns:a16="http://schemas.microsoft.com/office/drawing/2014/main" id="{8EBD4A47-C558-C953-986B-64A422786CED}"/>
              </a:ext>
            </a:extLst>
          </p:cNvPr>
          <p:cNvSpPr txBox="1"/>
          <p:nvPr/>
        </p:nvSpPr>
        <p:spPr>
          <a:xfrm>
            <a:off x="1634496" y="3874182"/>
            <a:ext cx="1180661" cy="769441"/>
          </a:xfrm>
          <a:prstGeom prst="rect">
            <a:avLst/>
          </a:prstGeom>
          <a:noFill/>
        </p:spPr>
        <p:txBody>
          <a:bodyPr wrap="square" rtlCol="0">
            <a:spAutoFit/>
          </a:bodyPr>
          <a:lstStyle/>
          <a:p>
            <a:r>
              <a:rPr lang="en-US" sz="1300" b="1" dirty="0"/>
              <a:t>Julie Higdon </a:t>
            </a:r>
          </a:p>
          <a:p>
            <a:r>
              <a:rPr lang="en-US" sz="1300" b="1" dirty="0"/>
              <a:t>(6 &amp; 8)</a:t>
            </a:r>
          </a:p>
          <a:p>
            <a:endParaRPr lang="en-US" dirty="0"/>
          </a:p>
        </p:txBody>
      </p:sp>
      <p:sp>
        <p:nvSpPr>
          <p:cNvPr id="18" name="TextBox 17">
            <a:extLst>
              <a:ext uri="{FF2B5EF4-FFF2-40B4-BE49-F238E27FC236}">
                <a16:creationId xmlns:a16="http://schemas.microsoft.com/office/drawing/2014/main" id="{96BB794E-AD96-3772-C512-9FD541B20596}"/>
              </a:ext>
            </a:extLst>
          </p:cNvPr>
          <p:cNvSpPr txBox="1"/>
          <p:nvPr/>
        </p:nvSpPr>
        <p:spPr>
          <a:xfrm>
            <a:off x="5993600" y="472168"/>
            <a:ext cx="1643067" cy="769441"/>
          </a:xfrm>
          <a:prstGeom prst="rect">
            <a:avLst/>
          </a:prstGeom>
          <a:noFill/>
        </p:spPr>
        <p:txBody>
          <a:bodyPr wrap="square" rtlCol="0">
            <a:spAutoFit/>
          </a:bodyPr>
          <a:lstStyle/>
          <a:p>
            <a:r>
              <a:rPr lang="en-US" sz="1300" b="1" dirty="0"/>
              <a:t>Dr. Richard Lewis </a:t>
            </a:r>
          </a:p>
          <a:p>
            <a:r>
              <a:rPr lang="en-US" sz="1300" b="1" dirty="0"/>
              <a:t>(3 &amp; 4)</a:t>
            </a:r>
          </a:p>
          <a:p>
            <a:endParaRPr lang="en-US" dirty="0"/>
          </a:p>
        </p:txBody>
      </p:sp>
      <p:sp>
        <p:nvSpPr>
          <p:cNvPr id="19" name="TextBox 18">
            <a:extLst>
              <a:ext uri="{FF2B5EF4-FFF2-40B4-BE49-F238E27FC236}">
                <a16:creationId xmlns:a16="http://schemas.microsoft.com/office/drawing/2014/main" id="{04869F22-FD08-0137-169B-5F9CF37D5E15}"/>
              </a:ext>
            </a:extLst>
          </p:cNvPr>
          <p:cNvSpPr txBox="1"/>
          <p:nvPr/>
        </p:nvSpPr>
        <p:spPr>
          <a:xfrm>
            <a:off x="7580500" y="4185025"/>
            <a:ext cx="1364761" cy="769441"/>
          </a:xfrm>
          <a:prstGeom prst="rect">
            <a:avLst/>
          </a:prstGeom>
          <a:noFill/>
        </p:spPr>
        <p:txBody>
          <a:bodyPr wrap="square" rtlCol="0">
            <a:spAutoFit/>
          </a:bodyPr>
          <a:lstStyle/>
          <a:p>
            <a:r>
              <a:rPr lang="en-US" sz="1300" b="1" dirty="0" err="1"/>
              <a:t>Tenisea</a:t>
            </a:r>
            <a:r>
              <a:rPr lang="en-US" sz="1300" b="1" dirty="0"/>
              <a:t> Madry </a:t>
            </a:r>
          </a:p>
          <a:p>
            <a:r>
              <a:rPr lang="en-US" sz="1300" b="1" dirty="0"/>
              <a:t>(1 &amp; 2)</a:t>
            </a:r>
          </a:p>
          <a:p>
            <a:endParaRPr lang="en-US" dirty="0"/>
          </a:p>
        </p:txBody>
      </p:sp>
      <p:pic>
        <p:nvPicPr>
          <p:cNvPr id="20" name="Picture 19" descr="A person with long hair smiling&#10;&#10;AI-generated content may be incorrect.">
            <a:extLst>
              <a:ext uri="{FF2B5EF4-FFF2-40B4-BE49-F238E27FC236}">
                <a16:creationId xmlns:a16="http://schemas.microsoft.com/office/drawing/2014/main" id="{B33F684F-502C-339F-6001-340AF2B68D7E}"/>
              </a:ext>
            </a:extLst>
          </p:cNvPr>
          <p:cNvPicPr>
            <a:picLocks noChangeAspect="1"/>
          </p:cNvPicPr>
          <p:nvPr/>
        </p:nvPicPr>
        <p:blipFill>
          <a:blip r:embed="rId9"/>
          <a:stretch>
            <a:fillRect/>
          </a:stretch>
        </p:blipFill>
        <p:spPr>
          <a:xfrm>
            <a:off x="1920731" y="201037"/>
            <a:ext cx="706989" cy="802350"/>
          </a:xfrm>
          <a:prstGeom prst="rect">
            <a:avLst/>
          </a:prstGeom>
        </p:spPr>
      </p:pic>
      <p:sp>
        <p:nvSpPr>
          <p:cNvPr id="21" name="TextBox 20">
            <a:extLst>
              <a:ext uri="{FF2B5EF4-FFF2-40B4-BE49-F238E27FC236}">
                <a16:creationId xmlns:a16="http://schemas.microsoft.com/office/drawing/2014/main" id="{DE1A5749-3465-457A-0458-4C120979214C}"/>
              </a:ext>
            </a:extLst>
          </p:cNvPr>
          <p:cNvSpPr txBox="1"/>
          <p:nvPr/>
        </p:nvSpPr>
        <p:spPr>
          <a:xfrm>
            <a:off x="2795039" y="352843"/>
            <a:ext cx="1643067" cy="769441"/>
          </a:xfrm>
          <a:prstGeom prst="rect">
            <a:avLst/>
          </a:prstGeom>
          <a:noFill/>
        </p:spPr>
        <p:txBody>
          <a:bodyPr wrap="square" rtlCol="0">
            <a:spAutoFit/>
          </a:bodyPr>
          <a:lstStyle/>
          <a:p>
            <a:r>
              <a:rPr lang="en-US" sz="1300" b="1" dirty="0"/>
              <a:t>Dr. Penny Crooks</a:t>
            </a:r>
          </a:p>
          <a:p>
            <a:r>
              <a:rPr lang="en-US" sz="1300" b="1" dirty="0"/>
              <a:t>(5 &amp; 7)</a:t>
            </a:r>
          </a:p>
          <a:p>
            <a:endParaRPr lang="en-US" dirty="0"/>
          </a:p>
        </p:txBody>
      </p:sp>
    </p:spTree>
    <p:extLst>
      <p:ext uri="{BB962C8B-B14F-4D97-AF65-F5344CB8AC3E}">
        <p14:creationId xmlns:p14="http://schemas.microsoft.com/office/powerpoint/2010/main" val="1644330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2E09-186B-D9E5-B612-0EA6F21DB609}"/>
              </a:ext>
            </a:extLst>
          </p:cNvPr>
          <p:cNvSpPr>
            <a:spLocks noGrp="1"/>
          </p:cNvSpPr>
          <p:nvPr>
            <p:ph type="title"/>
          </p:nvPr>
        </p:nvSpPr>
        <p:spPr/>
        <p:txBody>
          <a:bodyPr/>
          <a:lstStyle/>
          <a:p>
            <a:pPr algn="ctr"/>
            <a:r>
              <a:rPr lang="en-US">
                <a:solidFill>
                  <a:schemeClr val="tx1"/>
                </a:solidFill>
              </a:rPr>
              <a:t>Feedback</a:t>
            </a:r>
            <a:endParaRPr lang="en-US"/>
          </a:p>
        </p:txBody>
      </p:sp>
      <p:sp>
        <p:nvSpPr>
          <p:cNvPr id="3" name="Text Placeholder 2">
            <a:extLst>
              <a:ext uri="{FF2B5EF4-FFF2-40B4-BE49-F238E27FC236}">
                <a16:creationId xmlns:a16="http://schemas.microsoft.com/office/drawing/2014/main" id="{A645582D-1DBF-9E5B-286C-8E9D4E944FE7}"/>
              </a:ext>
            </a:extLst>
          </p:cNvPr>
          <p:cNvSpPr>
            <a:spLocks noGrp="1"/>
          </p:cNvSpPr>
          <p:nvPr>
            <p:ph type="body" sz="quarter" idx="11"/>
          </p:nvPr>
        </p:nvSpPr>
        <p:spPr>
          <a:xfrm>
            <a:off x="608965" y="1719312"/>
            <a:ext cx="7886700" cy="4224337"/>
          </a:xfrm>
        </p:spPr>
        <p:txBody>
          <a:bodyPr/>
          <a:lstStyle/>
          <a:p>
            <a:pPr marL="0" indent="0" algn="ctr">
              <a:buNone/>
            </a:pPr>
            <a:r>
              <a:rPr lang="en-US" sz="2800" dirty="0"/>
              <a:t>https://forms.gle/ivuT1Fbqq9RTFa8L7</a:t>
            </a:r>
          </a:p>
          <a:p>
            <a:pPr marL="0" indent="0">
              <a:buNone/>
            </a:pPr>
            <a:endParaRPr lang="en-US" dirty="0"/>
          </a:p>
        </p:txBody>
      </p:sp>
      <p:sp>
        <p:nvSpPr>
          <p:cNvPr id="4" name="Slide Number Placeholder 3">
            <a:extLst>
              <a:ext uri="{FF2B5EF4-FFF2-40B4-BE49-F238E27FC236}">
                <a16:creationId xmlns:a16="http://schemas.microsoft.com/office/drawing/2014/main" id="{983ACAA7-AB36-740D-ADBF-59170D7B49DC}"/>
              </a:ext>
            </a:extLst>
          </p:cNvPr>
          <p:cNvSpPr>
            <a:spLocks noGrp="1"/>
          </p:cNvSpPr>
          <p:nvPr>
            <p:ph type="sldNum" sz="quarter" idx="12"/>
          </p:nvPr>
        </p:nvSpPr>
        <p:spPr/>
        <p:txBody>
          <a:bodyPr/>
          <a:lstStyle/>
          <a:p>
            <a:fld id="{4944B7B2-FFA2-5148-A472-BF046BD89520}" type="slidenum">
              <a:rPr lang="en-US" smtClean="0"/>
              <a:pPr/>
              <a:t>23</a:t>
            </a:fld>
            <a:endParaRPr lang="en-US"/>
          </a:p>
        </p:txBody>
      </p:sp>
      <p:pic>
        <p:nvPicPr>
          <p:cNvPr id="6" name="Picture 5" descr="A qr code on a white background&#10;&#10;AI-generated content may be incorrect.">
            <a:extLst>
              <a:ext uri="{FF2B5EF4-FFF2-40B4-BE49-F238E27FC236}">
                <a16:creationId xmlns:a16="http://schemas.microsoft.com/office/drawing/2014/main" id="{B8820996-8DA9-3EC9-3E69-D7A8C7F434D8}"/>
              </a:ext>
            </a:extLst>
          </p:cNvPr>
          <p:cNvPicPr>
            <a:picLocks noChangeAspect="1"/>
          </p:cNvPicPr>
          <p:nvPr/>
        </p:nvPicPr>
        <p:blipFill>
          <a:blip r:embed="rId3"/>
          <a:stretch>
            <a:fillRect/>
          </a:stretch>
        </p:blipFill>
        <p:spPr>
          <a:xfrm>
            <a:off x="2979706" y="2597273"/>
            <a:ext cx="3346376" cy="3346376"/>
          </a:xfrm>
          <a:prstGeom prst="rect">
            <a:avLst/>
          </a:prstGeom>
        </p:spPr>
      </p:pic>
    </p:spTree>
    <p:extLst>
      <p:ext uri="{BB962C8B-B14F-4D97-AF65-F5344CB8AC3E}">
        <p14:creationId xmlns:p14="http://schemas.microsoft.com/office/powerpoint/2010/main" val="215283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3DE18-4BF6-69A7-A9F6-3B06901A7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34C5C-A11F-10DA-D40F-F150F96029C4}"/>
              </a:ext>
            </a:extLst>
          </p:cNvPr>
          <p:cNvSpPr>
            <a:spLocks noGrp="1"/>
          </p:cNvSpPr>
          <p:nvPr>
            <p:ph type="title"/>
          </p:nvPr>
        </p:nvSpPr>
        <p:spPr>
          <a:xfrm>
            <a:off x="628650" y="-67692"/>
            <a:ext cx="7886700" cy="1281111"/>
          </a:xfrm>
        </p:spPr>
        <p:txBody>
          <a:bodyPr>
            <a:normAutofit/>
          </a:bodyPr>
          <a:lstStyle/>
          <a:p>
            <a:pPr lvl="1" algn="ctr"/>
            <a:r>
              <a:rPr lang="en-US" sz="2500" dirty="0">
                <a:latin typeface="Times New Roman" panose="02020603050405020304" pitchFamily="18" charset="0"/>
                <a:cs typeface="Times New Roman" panose="02020603050405020304" pitchFamily="18" charset="0"/>
              </a:rPr>
              <a:t>What is the Comprehensive Support and Improvement (CSI) Identification?</a:t>
            </a:r>
          </a:p>
        </p:txBody>
      </p:sp>
      <p:sp>
        <p:nvSpPr>
          <p:cNvPr id="3" name="Text Placeholder 2">
            <a:extLst>
              <a:ext uri="{FF2B5EF4-FFF2-40B4-BE49-F238E27FC236}">
                <a16:creationId xmlns:a16="http://schemas.microsoft.com/office/drawing/2014/main" id="{3EB98AF0-6A69-EB56-FA2D-692ABAB9F25B}"/>
              </a:ext>
            </a:extLst>
          </p:cNvPr>
          <p:cNvSpPr>
            <a:spLocks noGrp="1"/>
          </p:cNvSpPr>
          <p:nvPr>
            <p:ph type="body" sz="quarter" idx="11"/>
          </p:nvPr>
        </p:nvSpPr>
        <p:spPr>
          <a:xfrm>
            <a:off x="628650" y="1423951"/>
            <a:ext cx="7886700" cy="4124559"/>
          </a:xfrm>
        </p:spPr>
        <p:txBody>
          <a:bodyPr vert="horz" lIns="91440" tIns="45720" rIns="91440" bIns="45720" rtlCol="0" anchor="t">
            <a:normAutofit/>
          </a:bodyPr>
          <a:lstStyle/>
          <a:p>
            <a:pPr marL="0" indent="0">
              <a:lnSpc>
                <a:spcPct val="120000"/>
              </a:lnSpc>
              <a:buNone/>
            </a:pPr>
            <a:endParaRPr lang="en-US" sz="1300" dirty="0"/>
          </a:p>
          <a:p>
            <a:pPr marL="0" indent="0">
              <a:buNone/>
            </a:pPr>
            <a:endParaRPr lang="en-US" dirty="0"/>
          </a:p>
        </p:txBody>
      </p:sp>
      <p:sp>
        <p:nvSpPr>
          <p:cNvPr id="4" name="Slide Number Placeholder 3">
            <a:extLst>
              <a:ext uri="{FF2B5EF4-FFF2-40B4-BE49-F238E27FC236}">
                <a16:creationId xmlns:a16="http://schemas.microsoft.com/office/drawing/2014/main" id="{5F3CE77D-07FF-65B7-61D0-EDEF7831EEFC}"/>
              </a:ext>
            </a:extLst>
          </p:cNvPr>
          <p:cNvSpPr>
            <a:spLocks noGrp="1"/>
          </p:cNvSpPr>
          <p:nvPr>
            <p:ph type="sldNum" sz="quarter" idx="12"/>
          </p:nvPr>
        </p:nvSpPr>
        <p:spPr/>
        <p:txBody>
          <a:bodyPr/>
          <a:lstStyle/>
          <a:p>
            <a:fld id="{4944B7B2-FFA2-5148-A472-BF046BD89520}" type="slidenum">
              <a:rPr lang="en-US" smtClean="0"/>
              <a:pPr/>
              <a:t>3</a:t>
            </a:fld>
            <a:endParaRPr lang="en-US"/>
          </a:p>
        </p:txBody>
      </p:sp>
      <p:sp>
        <p:nvSpPr>
          <p:cNvPr id="5" name="TextBox 4">
            <a:extLst>
              <a:ext uri="{FF2B5EF4-FFF2-40B4-BE49-F238E27FC236}">
                <a16:creationId xmlns:a16="http://schemas.microsoft.com/office/drawing/2014/main" id="{283BCCEA-FD87-9D93-3812-9FB96A047C01}"/>
              </a:ext>
            </a:extLst>
          </p:cNvPr>
          <p:cNvSpPr txBox="1"/>
          <p:nvPr/>
        </p:nvSpPr>
        <p:spPr>
          <a:xfrm>
            <a:off x="111682" y="1213419"/>
            <a:ext cx="8878755" cy="5078313"/>
          </a:xfrm>
          <a:prstGeom prst="rect">
            <a:avLst/>
          </a:prstGeom>
          <a:noFill/>
        </p:spPr>
        <p:txBody>
          <a:bodyPr wrap="square" rtlCol="0">
            <a:spAutoFit/>
          </a:bodyPr>
          <a:lstStyle/>
          <a:p>
            <a:endParaRPr lang="en-US" b="1" u="sng"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CSI- Low Performing (CSI-L</a:t>
            </a:r>
            <a:r>
              <a:rPr lang="en-US" b="1" u="sng" dirty="0">
                <a:latin typeface="Times New Roman" panose="02020603050405020304" pitchFamily="18" charset="0"/>
                <a:cs typeface="Times New Roman" panose="02020603050405020304" pitchFamily="18" charset="0"/>
                <a:sym typeface="Wingdings" pitchFamily="2" charset="2"/>
              </a:rPr>
              <a:t>P) </a:t>
            </a:r>
            <a:r>
              <a:rPr lang="en-US" dirty="0">
                <a:latin typeface="Times New Roman" panose="02020603050405020304" pitchFamily="18" charset="0"/>
                <a:cs typeface="Times New Roman" panose="02020603050405020304" pitchFamily="18" charset="0"/>
                <a:sym typeface="Wingdings" pitchFamily="2" charset="2"/>
              </a:rPr>
              <a:t>- ESEA </a:t>
            </a:r>
            <a:r>
              <a:rPr lang="en-US" i="1" dirty="0">
                <a:latin typeface="Times New Roman" panose="02020603050405020304" pitchFamily="18" charset="0"/>
                <a:cs typeface="Times New Roman" panose="02020603050405020304" pitchFamily="18" charset="0"/>
                <a:sym typeface="Wingdings" pitchFamily="2" charset="2"/>
              </a:rPr>
              <a:t>section</a:t>
            </a:r>
            <a:r>
              <a:rPr lang="en-US" dirty="0">
                <a:latin typeface="Times New Roman" panose="02020603050405020304" pitchFamily="18" charset="0"/>
                <a:cs typeface="Times New Roman" panose="02020603050405020304" pitchFamily="18" charset="0"/>
                <a:sym typeface="Wingdings" pitchFamily="2" charset="2"/>
              </a:rPr>
              <a:t> 1111(c)(4)(D)(</a:t>
            </a:r>
            <a:r>
              <a:rPr lang="en-US" dirty="0" err="1">
                <a:latin typeface="Times New Roman" panose="02020603050405020304" pitchFamily="18" charset="0"/>
                <a:cs typeface="Times New Roman" panose="02020603050405020304" pitchFamily="18" charset="0"/>
                <a:sym typeface="Wingdings" pitchFamily="2" charset="2"/>
              </a:rPr>
              <a:t>i</a:t>
            </a:r>
            <a:r>
              <a:rPr lang="en-US" dirty="0">
                <a:latin typeface="Times New Roman" panose="02020603050405020304" pitchFamily="18" charset="0"/>
                <a:cs typeface="Times New Roman" panose="02020603050405020304" pitchFamily="18" charset="0"/>
                <a:sym typeface="Wingdings" pitchFamily="2" charset="2"/>
              </a:rPr>
              <a:t>)(I)</a:t>
            </a:r>
          </a:p>
          <a:p>
            <a:endParaRPr lang="en-US"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Schools whose School Performance Grades are in the bottom five percent of all Title I served schools; or </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Schools that did not exit CSI-LP status</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Wingdings" pitchFamily="2" charset="2"/>
            </a:endParaRPr>
          </a:p>
          <a:p>
            <a:r>
              <a:rPr lang="en-US" b="1" u="sng" dirty="0">
                <a:latin typeface="Times New Roman" panose="02020603050405020304" pitchFamily="18" charset="0"/>
                <a:cs typeface="Times New Roman" panose="02020603050405020304" pitchFamily="18" charset="0"/>
                <a:sym typeface="Wingdings" pitchFamily="2" charset="2"/>
              </a:rPr>
              <a:t>CSI- Low Graduation Rate (CSI-LG) </a:t>
            </a:r>
            <a:r>
              <a:rPr lang="en-US" dirty="0">
                <a:latin typeface="Times New Roman" panose="02020603050405020304" pitchFamily="18" charset="0"/>
                <a:cs typeface="Times New Roman" panose="02020603050405020304" pitchFamily="18" charset="0"/>
                <a:sym typeface="Wingdings" pitchFamily="2" charset="2"/>
              </a:rPr>
              <a:t>- ESEA </a:t>
            </a:r>
            <a:r>
              <a:rPr lang="en-US" i="1" dirty="0">
                <a:latin typeface="Times New Roman" panose="02020603050405020304" pitchFamily="18" charset="0"/>
                <a:cs typeface="Times New Roman" panose="02020603050405020304" pitchFamily="18" charset="0"/>
                <a:sym typeface="Wingdings" pitchFamily="2" charset="2"/>
              </a:rPr>
              <a:t>section</a:t>
            </a:r>
            <a:r>
              <a:rPr lang="en-US" dirty="0">
                <a:latin typeface="Times New Roman" panose="02020603050405020304" pitchFamily="18" charset="0"/>
                <a:cs typeface="Times New Roman" panose="02020603050405020304" pitchFamily="18" charset="0"/>
                <a:sym typeface="Wingdings" pitchFamily="2" charset="2"/>
              </a:rPr>
              <a:t> 1111(c)(4)(D)(</a:t>
            </a:r>
            <a:r>
              <a:rPr lang="en-US" dirty="0" err="1">
                <a:latin typeface="Times New Roman" panose="02020603050405020304" pitchFamily="18" charset="0"/>
                <a:cs typeface="Times New Roman" panose="02020603050405020304" pitchFamily="18" charset="0"/>
                <a:sym typeface="Wingdings" pitchFamily="2" charset="2"/>
              </a:rPr>
              <a:t>i</a:t>
            </a:r>
            <a:r>
              <a:rPr lang="en-US" dirty="0">
                <a:latin typeface="Times New Roman" panose="02020603050405020304" pitchFamily="18" charset="0"/>
                <a:cs typeface="Times New Roman" panose="02020603050405020304" pitchFamily="18" charset="0"/>
                <a:sym typeface="Wingdings" pitchFamily="2" charset="2"/>
              </a:rPr>
              <a:t>)(II)</a:t>
            </a:r>
          </a:p>
          <a:p>
            <a:endParaRPr lang="en-US"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Schools with a four-year cohort graduation rate lower than 66.7% regardless of Title I status</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Wingdings" pitchFamily="2" charset="2"/>
            </a:endParaRPr>
          </a:p>
          <a:p>
            <a:r>
              <a:rPr lang="en-US" b="1" u="sng" dirty="0">
                <a:latin typeface="Times New Roman" panose="02020603050405020304" pitchFamily="18" charset="0"/>
                <a:cs typeface="Times New Roman" panose="02020603050405020304" pitchFamily="18" charset="0"/>
                <a:sym typeface="Wingdings" pitchFamily="2" charset="2"/>
              </a:rPr>
              <a:t>CSI- Not Exiting Additional Targeted and Support (CSI-AT) </a:t>
            </a:r>
            <a:r>
              <a:rPr lang="en-US" dirty="0">
                <a:latin typeface="Times New Roman" panose="02020603050405020304" pitchFamily="18" charset="0"/>
                <a:cs typeface="Times New Roman" panose="02020603050405020304" pitchFamily="18" charset="0"/>
                <a:sym typeface="Wingdings" pitchFamily="2" charset="2"/>
              </a:rPr>
              <a:t>- ESEA </a:t>
            </a:r>
            <a:r>
              <a:rPr lang="en-US" i="1" dirty="0">
                <a:latin typeface="Times New Roman" panose="02020603050405020304" pitchFamily="18" charset="0"/>
                <a:cs typeface="Times New Roman" panose="02020603050405020304" pitchFamily="18" charset="0"/>
                <a:sym typeface="Wingdings" pitchFamily="2" charset="2"/>
              </a:rPr>
              <a:t>section</a:t>
            </a:r>
            <a:r>
              <a:rPr lang="en-US" dirty="0">
                <a:latin typeface="Times New Roman" panose="02020603050405020304" pitchFamily="18" charset="0"/>
                <a:cs typeface="Times New Roman" panose="02020603050405020304" pitchFamily="18" charset="0"/>
                <a:sym typeface="Wingdings" pitchFamily="2" charset="2"/>
              </a:rPr>
              <a:t> 1111(c)(4)(D)(</a:t>
            </a:r>
            <a:r>
              <a:rPr lang="en-US" dirty="0" err="1">
                <a:latin typeface="Times New Roman" panose="02020603050405020304" pitchFamily="18" charset="0"/>
                <a:cs typeface="Times New Roman" panose="02020603050405020304" pitchFamily="18" charset="0"/>
                <a:sym typeface="Wingdings" pitchFamily="2" charset="2"/>
              </a:rPr>
              <a:t>i</a:t>
            </a:r>
            <a:r>
              <a:rPr lang="en-US" dirty="0">
                <a:latin typeface="Times New Roman" panose="02020603050405020304" pitchFamily="18" charset="0"/>
                <a:cs typeface="Times New Roman" panose="02020603050405020304" pitchFamily="18" charset="0"/>
                <a:sym typeface="Wingdings" pitchFamily="2" charset="2"/>
              </a:rPr>
              <a:t>)(III)</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sym typeface="Wingdings" pitchFamily="2" charset="2"/>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Wingdings" pitchFamily="2" charset="2"/>
              </a:rPr>
              <a:t>Schools with a subgroup that did not exit ATSI after six years and are Title I served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4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1AD08-6EA6-257D-60D4-101422F1F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1BA89-AAF6-FC17-0CB6-314416FF91F7}"/>
              </a:ext>
            </a:extLst>
          </p:cNvPr>
          <p:cNvSpPr>
            <a:spLocks noGrp="1"/>
          </p:cNvSpPr>
          <p:nvPr>
            <p:ph type="title"/>
          </p:nvPr>
        </p:nvSpPr>
        <p:spPr>
          <a:xfrm>
            <a:off x="628650" y="-67692"/>
            <a:ext cx="7886700" cy="1281111"/>
          </a:xfrm>
        </p:spPr>
        <p:txBody>
          <a:bodyPr>
            <a:normAutofit/>
          </a:bodyPr>
          <a:lstStyle/>
          <a:p>
            <a:pPr lvl="1" algn="ctr"/>
            <a:r>
              <a:rPr lang="en-US" sz="2500" dirty="0">
                <a:latin typeface="Times New Roman" panose="02020603050405020304" pitchFamily="18" charset="0"/>
                <a:cs typeface="Times New Roman" panose="02020603050405020304" pitchFamily="18" charset="0"/>
              </a:rPr>
              <a:t>What is the Targeted Support and Improvement (TSI) Identification?</a:t>
            </a:r>
          </a:p>
        </p:txBody>
      </p:sp>
      <p:sp>
        <p:nvSpPr>
          <p:cNvPr id="3" name="Text Placeholder 2">
            <a:extLst>
              <a:ext uri="{FF2B5EF4-FFF2-40B4-BE49-F238E27FC236}">
                <a16:creationId xmlns:a16="http://schemas.microsoft.com/office/drawing/2014/main" id="{062A6C55-BC4A-633E-2BA4-349211136893}"/>
              </a:ext>
            </a:extLst>
          </p:cNvPr>
          <p:cNvSpPr>
            <a:spLocks noGrp="1"/>
          </p:cNvSpPr>
          <p:nvPr>
            <p:ph type="body" sz="quarter" idx="11"/>
          </p:nvPr>
        </p:nvSpPr>
        <p:spPr>
          <a:xfrm>
            <a:off x="628650" y="1423951"/>
            <a:ext cx="7886700" cy="4124559"/>
          </a:xfrm>
        </p:spPr>
        <p:txBody>
          <a:bodyPr vert="horz" lIns="91440" tIns="45720" rIns="91440" bIns="45720" rtlCol="0" anchor="t">
            <a:normAutofit/>
          </a:bodyPr>
          <a:lstStyle/>
          <a:p>
            <a:pPr marL="0" indent="0">
              <a:lnSpc>
                <a:spcPct val="120000"/>
              </a:lnSpc>
              <a:buNone/>
            </a:pPr>
            <a:endParaRPr lang="en-US" sz="1300" dirty="0"/>
          </a:p>
          <a:p>
            <a:pPr marL="0" indent="0">
              <a:buNone/>
            </a:pPr>
            <a:endParaRPr lang="en-US" dirty="0"/>
          </a:p>
        </p:txBody>
      </p:sp>
      <p:sp>
        <p:nvSpPr>
          <p:cNvPr id="4" name="Slide Number Placeholder 3">
            <a:extLst>
              <a:ext uri="{FF2B5EF4-FFF2-40B4-BE49-F238E27FC236}">
                <a16:creationId xmlns:a16="http://schemas.microsoft.com/office/drawing/2014/main" id="{BE882772-A186-40CE-CD85-85ADB0C9FE5D}"/>
              </a:ext>
            </a:extLst>
          </p:cNvPr>
          <p:cNvSpPr>
            <a:spLocks noGrp="1"/>
          </p:cNvSpPr>
          <p:nvPr>
            <p:ph type="sldNum" sz="quarter" idx="12"/>
          </p:nvPr>
        </p:nvSpPr>
        <p:spPr/>
        <p:txBody>
          <a:bodyPr/>
          <a:lstStyle/>
          <a:p>
            <a:fld id="{4944B7B2-FFA2-5148-A472-BF046BD89520}" type="slidenum">
              <a:rPr lang="en-US" smtClean="0"/>
              <a:pPr/>
              <a:t>4</a:t>
            </a:fld>
            <a:endParaRPr lang="en-US"/>
          </a:p>
        </p:txBody>
      </p:sp>
      <p:sp>
        <p:nvSpPr>
          <p:cNvPr id="6" name="TextBox 5">
            <a:extLst>
              <a:ext uri="{FF2B5EF4-FFF2-40B4-BE49-F238E27FC236}">
                <a16:creationId xmlns:a16="http://schemas.microsoft.com/office/drawing/2014/main" id="{5ACC2334-51DE-00D7-7A54-AE8840C82E7D}"/>
              </a:ext>
            </a:extLst>
          </p:cNvPr>
          <p:cNvSpPr txBox="1"/>
          <p:nvPr/>
        </p:nvSpPr>
        <p:spPr>
          <a:xfrm>
            <a:off x="286187" y="1423951"/>
            <a:ext cx="8027176" cy="4616648"/>
          </a:xfrm>
          <a:prstGeom prst="rect">
            <a:avLst/>
          </a:prstGeom>
          <a:noFill/>
        </p:spPr>
        <p:txBody>
          <a:bodyPr wrap="square" rtlCol="0">
            <a:spAutoFit/>
          </a:bodyPr>
          <a:lstStyle/>
          <a:p>
            <a:r>
              <a:rPr lang="en-US" b="1" u="sng" dirty="0"/>
              <a:t>Additional Targeted Support and Improvement (ATSI</a:t>
            </a:r>
            <a:r>
              <a:rPr lang="en-US" b="1" u="sng" dirty="0">
                <a:sym typeface="Wingdings" pitchFamily="2" charset="2"/>
              </a:rPr>
              <a:t>) </a:t>
            </a:r>
            <a:r>
              <a:rPr lang="en-US" dirty="0">
                <a:sym typeface="Wingdings" pitchFamily="2" charset="2"/>
              </a:rPr>
              <a:t>– ESEA </a:t>
            </a:r>
            <a:r>
              <a:rPr lang="en-US" i="1" dirty="0">
                <a:sym typeface="Wingdings" pitchFamily="2" charset="2"/>
              </a:rPr>
              <a:t>section</a:t>
            </a:r>
            <a:r>
              <a:rPr lang="en-US" dirty="0">
                <a:sym typeface="Wingdings" pitchFamily="2" charset="2"/>
              </a:rPr>
              <a:t> 1111(d)(2)(C)</a:t>
            </a:r>
          </a:p>
          <a:p>
            <a:endParaRPr lang="en-US" dirty="0">
              <a:sym typeface="Wingdings" pitchFamily="2" charset="2"/>
            </a:endParaRPr>
          </a:p>
          <a:p>
            <a:pPr marL="742950" lvl="1" indent="-285750">
              <a:buFont typeface="Arial" panose="020B0604020202020204" pitchFamily="34" charset="0"/>
              <a:buChar char="•"/>
            </a:pPr>
            <a:r>
              <a:rPr lang="en-US" sz="1500" dirty="0">
                <a:sym typeface="Wingdings" pitchFamily="2" charset="2"/>
              </a:rPr>
              <a:t>Schools have student subgroup(s) that are underperforming. For the fall 2025-26 identifications, any school with one or more subgroups identified as TSI-CU and receiving a subgroup letter grade score at or below the highest performing CSI-LP school’s School Performance Grade score based on the 2024-25 data, was identified as ATSI.  Schools identified as CSI-LP are not eligible to be identified as ATSI.</a:t>
            </a:r>
          </a:p>
          <a:p>
            <a:pPr marL="742950" lvl="1" indent="-285750">
              <a:buFont typeface="Arial" panose="020B0604020202020204" pitchFamily="34" charset="0"/>
              <a:buChar char="•"/>
            </a:pPr>
            <a:endParaRPr lang="en-US" dirty="0">
              <a:sym typeface="Wingdings" pitchFamily="2" charset="2"/>
            </a:endParaRPr>
          </a:p>
          <a:p>
            <a:pPr marL="742950" lvl="1" indent="-285750">
              <a:buFont typeface="Arial" panose="020B0604020202020204" pitchFamily="34" charset="0"/>
              <a:buChar char="•"/>
            </a:pPr>
            <a:endParaRPr lang="en-US" dirty="0">
              <a:sym typeface="Wingdings" pitchFamily="2" charset="2"/>
            </a:endParaRPr>
          </a:p>
          <a:p>
            <a:r>
              <a:rPr lang="en-US" b="1" u="sng" dirty="0">
                <a:sym typeface="Wingdings" pitchFamily="2" charset="2"/>
              </a:rPr>
              <a:t>Targeted Support and Improvement – Consistently Underperforming </a:t>
            </a:r>
            <a:r>
              <a:rPr lang="en-US" dirty="0">
                <a:sym typeface="Wingdings" pitchFamily="2" charset="2"/>
              </a:rPr>
              <a:t>(TSI-CU) – ESEA </a:t>
            </a:r>
            <a:r>
              <a:rPr lang="en-US" i="1" dirty="0">
                <a:sym typeface="Wingdings" pitchFamily="2" charset="2"/>
              </a:rPr>
              <a:t>section</a:t>
            </a:r>
            <a:r>
              <a:rPr lang="en-US" dirty="0">
                <a:sym typeface="Wingdings" pitchFamily="2" charset="2"/>
              </a:rPr>
              <a:t> 1111(c)(4)(C)(iii)</a:t>
            </a:r>
          </a:p>
          <a:p>
            <a:endParaRPr lang="en-US" dirty="0">
              <a:sym typeface="Wingdings" pitchFamily="2" charset="2"/>
            </a:endParaRPr>
          </a:p>
          <a:p>
            <a:pPr marL="742950" lvl="1" indent="-285750">
              <a:buFont typeface="Arial" panose="020B0604020202020204" pitchFamily="34" charset="0"/>
              <a:buChar char="•"/>
            </a:pPr>
            <a:r>
              <a:rPr lang="en-US" sz="1500" dirty="0">
                <a:sym typeface="Wingdings" pitchFamily="2" charset="2"/>
              </a:rPr>
              <a:t>Schools are identified TSI-CU when schools have subgroup(s) that are consistently underperforming. Schools with one or more subgroups receiving an “F” letter grade in the accountability system for the most recent and previous two years are identified as TSI-CU.  This is an annual identification list.</a:t>
            </a:r>
            <a:endParaRPr lang="en-US" sz="1500" dirty="0"/>
          </a:p>
        </p:txBody>
      </p:sp>
    </p:spTree>
    <p:extLst>
      <p:ext uri="{BB962C8B-B14F-4D97-AF65-F5344CB8AC3E}">
        <p14:creationId xmlns:p14="http://schemas.microsoft.com/office/powerpoint/2010/main" val="85229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2C10-B57C-C771-58A9-433960F89F36}"/>
              </a:ext>
            </a:extLst>
          </p:cNvPr>
          <p:cNvSpPr>
            <a:spLocks noGrp="1"/>
          </p:cNvSpPr>
          <p:nvPr>
            <p:ph type="title"/>
          </p:nvPr>
        </p:nvSpPr>
        <p:spPr/>
        <p:txBody>
          <a:bodyPr/>
          <a:lstStyle/>
          <a:p>
            <a:r>
              <a:rPr lang="en-US" dirty="0"/>
              <a:t>Funding with Purpose – 80/20</a:t>
            </a:r>
          </a:p>
        </p:txBody>
      </p:sp>
      <p:sp>
        <p:nvSpPr>
          <p:cNvPr id="3" name="Text Placeholder 2">
            <a:extLst>
              <a:ext uri="{FF2B5EF4-FFF2-40B4-BE49-F238E27FC236}">
                <a16:creationId xmlns:a16="http://schemas.microsoft.com/office/drawing/2014/main" id="{CEA1EC3A-9299-6D00-43EE-A55A0C3995B1}"/>
              </a:ext>
            </a:extLst>
          </p:cNvPr>
          <p:cNvSpPr>
            <a:spLocks noGrp="1"/>
          </p:cNvSpPr>
          <p:nvPr>
            <p:ph type="body" sz="quarter" idx="11"/>
          </p:nvPr>
        </p:nvSpPr>
        <p:spPr/>
        <p:txBody>
          <a:bodyPr/>
          <a:lstStyle/>
          <a:p>
            <a:pPr marL="0" indent="0">
              <a:buNone/>
            </a:pPr>
            <a:r>
              <a:rPr lang="en-US" dirty="0"/>
              <a:t>80% - Direct Support to Identified Schools</a:t>
            </a:r>
          </a:p>
          <a:p>
            <a:pPr marL="0" indent="0">
              <a:buNone/>
            </a:pPr>
            <a:endParaRPr lang="en-US" dirty="0"/>
          </a:p>
          <a:p>
            <a:pPr lvl="1"/>
            <a:r>
              <a:rPr lang="en-US" dirty="0"/>
              <a:t>Activities directly impacting CSI / TSI Schools</a:t>
            </a:r>
          </a:p>
          <a:p>
            <a:pPr marL="457200" lvl="1" indent="0">
              <a:buNone/>
            </a:pPr>
            <a:r>
              <a:rPr lang="en-US" dirty="0"/>
              <a:t>	(Ex.: interventions, coaching, tutoring)</a:t>
            </a:r>
          </a:p>
          <a:p>
            <a:pPr marL="457200" lvl="1" indent="0">
              <a:buNone/>
            </a:pPr>
            <a:endParaRPr lang="en-US" dirty="0"/>
          </a:p>
          <a:p>
            <a:pPr lvl="1"/>
            <a:r>
              <a:rPr lang="en-US" dirty="0"/>
              <a:t>Use 50000 instructional Services purpose codes</a:t>
            </a:r>
          </a:p>
          <a:p>
            <a:endParaRPr lang="en-US" dirty="0"/>
          </a:p>
          <a:p>
            <a:pPr lvl="1"/>
            <a:r>
              <a:rPr lang="en-US" dirty="0"/>
              <a:t>May be coded at 00000 or individual school sites</a:t>
            </a:r>
          </a:p>
          <a:p>
            <a:pPr marL="457200" lvl="1" indent="0">
              <a:buNone/>
            </a:pPr>
            <a:endParaRPr lang="en-US" dirty="0"/>
          </a:p>
        </p:txBody>
      </p:sp>
      <p:sp>
        <p:nvSpPr>
          <p:cNvPr id="4" name="Slide Number Placeholder 3">
            <a:extLst>
              <a:ext uri="{FF2B5EF4-FFF2-40B4-BE49-F238E27FC236}">
                <a16:creationId xmlns:a16="http://schemas.microsoft.com/office/drawing/2014/main" id="{B3D7F4FB-49A4-D620-9493-3B6B72D96C80}"/>
              </a:ext>
            </a:extLst>
          </p:cNvPr>
          <p:cNvSpPr>
            <a:spLocks noGrp="1"/>
          </p:cNvSpPr>
          <p:nvPr>
            <p:ph type="sldNum" sz="quarter" idx="12"/>
          </p:nvPr>
        </p:nvSpPr>
        <p:spPr/>
        <p:txBody>
          <a:bodyPr/>
          <a:lstStyle/>
          <a:p>
            <a:fld id="{4944B7B2-FFA2-5148-A472-BF046BD89520}" type="slidenum">
              <a:rPr lang="en-US" smtClean="0"/>
              <a:pPr/>
              <a:t>5</a:t>
            </a:fld>
            <a:endParaRPr lang="en-US"/>
          </a:p>
        </p:txBody>
      </p:sp>
    </p:spTree>
    <p:extLst>
      <p:ext uri="{BB962C8B-B14F-4D97-AF65-F5344CB8AC3E}">
        <p14:creationId xmlns:p14="http://schemas.microsoft.com/office/powerpoint/2010/main" val="145355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0BF15-C786-86E2-C0BF-ED73716CF8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AC620-5954-19A6-7DDC-E469A2F10A77}"/>
              </a:ext>
            </a:extLst>
          </p:cNvPr>
          <p:cNvSpPr>
            <a:spLocks noGrp="1"/>
          </p:cNvSpPr>
          <p:nvPr>
            <p:ph type="title"/>
          </p:nvPr>
        </p:nvSpPr>
        <p:spPr/>
        <p:txBody>
          <a:bodyPr/>
          <a:lstStyle/>
          <a:p>
            <a:r>
              <a:rPr lang="en-US" dirty="0"/>
              <a:t>Funding with Purpose – 80/20</a:t>
            </a:r>
          </a:p>
        </p:txBody>
      </p:sp>
      <p:sp>
        <p:nvSpPr>
          <p:cNvPr id="3" name="Text Placeholder 2">
            <a:extLst>
              <a:ext uri="{FF2B5EF4-FFF2-40B4-BE49-F238E27FC236}">
                <a16:creationId xmlns:a16="http://schemas.microsoft.com/office/drawing/2014/main" id="{35634D9F-C66D-6F68-43C5-1B0CE28F4EDD}"/>
              </a:ext>
            </a:extLst>
          </p:cNvPr>
          <p:cNvSpPr>
            <a:spLocks noGrp="1"/>
          </p:cNvSpPr>
          <p:nvPr>
            <p:ph type="body" sz="quarter" idx="11"/>
          </p:nvPr>
        </p:nvSpPr>
        <p:spPr/>
        <p:txBody>
          <a:bodyPr/>
          <a:lstStyle/>
          <a:p>
            <a:pPr marL="0" indent="0">
              <a:buNone/>
            </a:pPr>
            <a:r>
              <a:rPr lang="en-US" dirty="0"/>
              <a:t>Up to 20% - Administrative Allowance</a:t>
            </a:r>
          </a:p>
          <a:p>
            <a:pPr marL="0" indent="0">
              <a:buNone/>
            </a:pPr>
            <a:endParaRPr lang="en-US" dirty="0"/>
          </a:p>
          <a:p>
            <a:pPr lvl="1"/>
            <a:r>
              <a:rPr lang="en-US" dirty="0"/>
              <a:t>System-wide activities supporting implementation</a:t>
            </a:r>
          </a:p>
          <a:p>
            <a:pPr marL="457200" lvl="1" indent="0">
              <a:buNone/>
            </a:pPr>
            <a:r>
              <a:rPr lang="en-US" dirty="0"/>
              <a:t>	(Ex.: coordination, oversight, data analysis)</a:t>
            </a:r>
          </a:p>
          <a:p>
            <a:pPr marL="457200" lvl="1" indent="0">
              <a:buNone/>
            </a:pPr>
            <a:endParaRPr lang="en-US" dirty="0"/>
          </a:p>
          <a:p>
            <a:pPr lvl="1"/>
            <a:r>
              <a:rPr lang="en-US" dirty="0"/>
              <a:t>Must use 60000 System-Wide Support Services purpose codes</a:t>
            </a:r>
          </a:p>
          <a:p>
            <a:endParaRPr lang="en-US" dirty="0"/>
          </a:p>
          <a:p>
            <a:pPr lvl="1"/>
            <a:r>
              <a:rPr lang="en-US" dirty="0"/>
              <a:t>Must be coded at site 00000</a:t>
            </a:r>
          </a:p>
          <a:p>
            <a:pPr marL="457200" lvl="1" indent="0">
              <a:buNone/>
            </a:pPr>
            <a:endParaRPr lang="en-US" dirty="0"/>
          </a:p>
        </p:txBody>
      </p:sp>
      <p:sp>
        <p:nvSpPr>
          <p:cNvPr id="4" name="Slide Number Placeholder 3">
            <a:extLst>
              <a:ext uri="{FF2B5EF4-FFF2-40B4-BE49-F238E27FC236}">
                <a16:creationId xmlns:a16="http://schemas.microsoft.com/office/drawing/2014/main" id="{C057950B-76E9-F3E3-D3F2-4020EB96FE43}"/>
              </a:ext>
            </a:extLst>
          </p:cNvPr>
          <p:cNvSpPr>
            <a:spLocks noGrp="1"/>
          </p:cNvSpPr>
          <p:nvPr>
            <p:ph type="sldNum" sz="quarter" idx="12"/>
          </p:nvPr>
        </p:nvSpPr>
        <p:spPr/>
        <p:txBody>
          <a:bodyPr/>
          <a:lstStyle/>
          <a:p>
            <a:fld id="{4944B7B2-FFA2-5148-A472-BF046BD89520}" type="slidenum">
              <a:rPr lang="en-US" smtClean="0"/>
              <a:pPr/>
              <a:t>6</a:t>
            </a:fld>
            <a:endParaRPr lang="en-US"/>
          </a:p>
        </p:txBody>
      </p:sp>
    </p:spTree>
    <p:extLst>
      <p:ext uri="{BB962C8B-B14F-4D97-AF65-F5344CB8AC3E}">
        <p14:creationId xmlns:p14="http://schemas.microsoft.com/office/powerpoint/2010/main" val="23629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A5207-D32B-E8C9-9AF7-93F3785CE204}"/>
              </a:ext>
            </a:extLst>
          </p:cNvPr>
          <p:cNvSpPr>
            <a:spLocks noGrp="1"/>
          </p:cNvSpPr>
          <p:nvPr>
            <p:ph type="title"/>
          </p:nvPr>
        </p:nvSpPr>
        <p:spPr/>
        <p:txBody>
          <a:bodyPr>
            <a:normAutofit/>
          </a:bodyPr>
          <a:lstStyle/>
          <a:p>
            <a:pPr algn="ctr"/>
            <a:r>
              <a:rPr lang="en-US" sz="3000" dirty="0"/>
              <a:t>Alignment to Approved Plans</a:t>
            </a:r>
          </a:p>
        </p:txBody>
      </p:sp>
      <p:sp>
        <p:nvSpPr>
          <p:cNvPr id="3" name="Text Placeholder 2">
            <a:extLst>
              <a:ext uri="{FF2B5EF4-FFF2-40B4-BE49-F238E27FC236}">
                <a16:creationId xmlns:a16="http://schemas.microsoft.com/office/drawing/2014/main" id="{379A6660-4AEE-F820-D58E-04F310785F95}"/>
              </a:ext>
            </a:extLst>
          </p:cNvPr>
          <p:cNvSpPr>
            <a:spLocks noGrp="1"/>
          </p:cNvSpPr>
          <p:nvPr>
            <p:ph type="body" sz="quarter" idx="11"/>
          </p:nvPr>
        </p:nvSpPr>
        <p:spPr/>
        <p:txBody>
          <a:bodyPr/>
          <a:lstStyle/>
          <a:p>
            <a:pPr marL="0" indent="0">
              <a:buNone/>
            </a:pPr>
            <a:r>
              <a:rPr lang="en-US" dirty="0"/>
              <a:t>All PRC 0105 funded activities must:</a:t>
            </a:r>
          </a:p>
          <a:p>
            <a:pPr marL="0" indent="0">
              <a:buNone/>
            </a:pPr>
            <a:endParaRPr lang="en-US" dirty="0"/>
          </a:p>
          <a:p>
            <a:pPr marL="457200" lvl="1" indent="0">
              <a:buNone/>
            </a:pPr>
            <a:r>
              <a:rPr lang="en-US" dirty="0"/>
              <a:t>✔ Align directly with approved CSI / TSI plans</a:t>
            </a:r>
          </a:p>
          <a:p>
            <a:pPr marL="457200" lvl="1" indent="0">
              <a:buNone/>
            </a:pPr>
            <a:endParaRPr lang="en-US" dirty="0"/>
          </a:p>
          <a:p>
            <a:pPr marL="457200" lvl="1" indent="0">
              <a:buNone/>
            </a:pPr>
            <a:r>
              <a:rPr lang="en-US" dirty="0"/>
              <a:t>✔ Support school and PSU-level strategies</a:t>
            </a:r>
          </a:p>
          <a:p>
            <a:pPr marL="457200" lvl="1" indent="0">
              <a:buNone/>
            </a:pPr>
            <a:endParaRPr lang="en-US" dirty="0"/>
          </a:p>
          <a:p>
            <a:pPr marL="457200" lvl="1" indent="0">
              <a:buNone/>
            </a:pPr>
            <a:r>
              <a:rPr lang="en-US" dirty="0"/>
              <a:t>✔ Be clearly connected to identified needs</a:t>
            </a:r>
          </a:p>
          <a:p>
            <a:pPr marL="0" indent="0">
              <a:buNone/>
            </a:pPr>
            <a:endParaRPr lang="en-US" dirty="0"/>
          </a:p>
        </p:txBody>
      </p:sp>
      <p:sp>
        <p:nvSpPr>
          <p:cNvPr id="4" name="Slide Number Placeholder 3">
            <a:extLst>
              <a:ext uri="{FF2B5EF4-FFF2-40B4-BE49-F238E27FC236}">
                <a16:creationId xmlns:a16="http://schemas.microsoft.com/office/drawing/2014/main" id="{601E3893-0211-1006-46DB-CB7B36EB6E55}"/>
              </a:ext>
            </a:extLst>
          </p:cNvPr>
          <p:cNvSpPr>
            <a:spLocks noGrp="1"/>
          </p:cNvSpPr>
          <p:nvPr>
            <p:ph type="sldNum" sz="quarter" idx="12"/>
          </p:nvPr>
        </p:nvSpPr>
        <p:spPr/>
        <p:txBody>
          <a:bodyPr/>
          <a:lstStyle/>
          <a:p>
            <a:fld id="{4944B7B2-FFA2-5148-A472-BF046BD89520}" type="slidenum">
              <a:rPr lang="en-US" smtClean="0"/>
              <a:pPr/>
              <a:t>7</a:t>
            </a:fld>
            <a:endParaRPr lang="en-US"/>
          </a:p>
        </p:txBody>
      </p:sp>
    </p:spTree>
    <p:extLst>
      <p:ext uri="{BB962C8B-B14F-4D97-AF65-F5344CB8AC3E}">
        <p14:creationId xmlns:p14="http://schemas.microsoft.com/office/powerpoint/2010/main" val="118070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59D3-1CA6-72E0-FE35-2D7598FAEB5B}"/>
              </a:ext>
            </a:extLst>
          </p:cNvPr>
          <p:cNvSpPr>
            <a:spLocks noGrp="1"/>
          </p:cNvSpPr>
          <p:nvPr>
            <p:ph type="title"/>
          </p:nvPr>
        </p:nvSpPr>
        <p:spPr/>
        <p:txBody>
          <a:bodyPr>
            <a:normAutofit/>
          </a:bodyPr>
          <a:lstStyle/>
          <a:p>
            <a:pPr algn="ctr"/>
            <a:r>
              <a:rPr lang="en-US" sz="3000" dirty="0"/>
              <a:t>Building Sustainable Capacity</a:t>
            </a:r>
          </a:p>
        </p:txBody>
      </p:sp>
      <p:sp>
        <p:nvSpPr>
          <p:cNvPr id="3" name="Text Placeholder 2">
            <a:extLst>
              <a:ext uri="{FF2B5EF4-FFF2-40B4-BE49-F238E27FC236}">
                <a16:creationId xmlns:a16="http://schemas.microsoft.com/office/drawing/2014/main" id="{5DADF95E-3675-C880-A10C-B00A09D04B50}"/>
              </a:ext>
            </a:extLst>
          </p:cNvPr>
          <p:cNvSpPr>
            <a:spLocks noGrp="1"/>
          </p:cNvSpPr>
          <p:nvPr>
            <p:ph type="body" sz="quarter" idx="11"/>
          </p:nvPr>
        </p:nvSpPr>
        <p:spPr/>
        <p:txBody>
          <a:bodyPr/>
          <a:lstStyle/>
          <a:p>
            <a:pPr marL="0" indent="0">
              <a:buNone/>
            </a:pPr>
            <a:r>
              <a:rPr lang="en-US" dirty="0"/>
              <a:t>PRC 0105 funded activities should:</a:t>
            </a:r>
          </a:p>
          <a:p>
            <a:pPr marL="0" indent="0">
              <a:buNone/>
            </a:pPr>
            <a:endParaRPr lang="en-US" dirty="0"/>
          </a:p>
          <a:p>
            <a:pPr marL="457200" lvl="1" indent="0">
              <a:buNone/>
            </a:pPr>
            <a:r>
              <a:rPr lang="en-US" dirty="0"/>
              <a:t>✔ Build leadership and instructional capacity</a:t>
            </a:r>
          </a:p>
          <a:p>
            <a:pPr marL="457200" lvl="1" indent="0">
              <a:buNone/>
            </a:pPr>
            <a:endParaRPr lang="en-US" dirty="0"/>
          </a:p>
          <a:p>
            <a:pPr marL="457200" lvl="1" indent="0">
              <a:buNone/>
            </a:pPr>
            <a:r>
              <a:rPr lang="en-US" dirty="0"/>
              <a:t>✔ Strengthen data and monitoring systems</a:t>
            </a:r>
          </a:p>
          <a:p>
            <a:pPr marL="457200" lvl="1" indent="0">
              <a:buNone/>
            </a:pPr>
            <a:endParaRPr lang="en-US" dirty="0"/>
          </a:p>
          <a:p>
            <a:pPr marL="457200" lvl="1" indent="0">
              <a:buNone/>
            </a:pPr>
            <a:r>
              <a:rPr lang="en-US" dirty="0"/>
              <a:t>✔ Continue beyond the availability of funds</a:t>
            </a:r>
          </a:p>
          <a:p>
            <a:pPr marL="0" indent="0">
              <a:buNone/>
            </a:pPr>
            <a:endParaRPr lang="en-US" dirty="0"/>
          </a:p>
        </p:txBody>
      </p:sp>
      <p:sp>
        <p:nvSpPr>
          <p:cNvPr id="4" name="Slide Number Placeholder 3">
            <a:extLst>
              <a:ext uri="{FF2B5EF4-FFF2-40B4-BE49-F238E27FC236}">
                <a16:creationId xmlns:a16="http://schemas.microsoft.com/office/drawing/2014/main" id="{39E48B0B-C6B2-621D-7CF9-07EE11EBE9FD}"/>
              </a:ext>
            </a:extLst>
          </p:cNvPr>
          <p:cNvSpPr>
            <a:spLocks noGrp="1"/>
          </p:cNvSpPr>
          <p:nvPr>
            <p:ph type="sldNum" sz="quarter" idx="12"/>
          </p:nvPr>
        </p:nvSpPr>
        <p:spPr/>
        <p:txBody>
          <a:bodyPr/>
          <a:lstStyle/>
          <a:p>
            <a:fld id="{4944B7B2-FFA2-5148-A472-BF046BD89520}" type="slidenum">
              <a:rPr lang="en-US" smtClean="0"/>
              <a:pPr/>
              <a:t>8</a:t>
            </a:fld>
            <a:endParaRPr lang="en-US"/>
          </a:p>
        </p:txBody>
      </p:sp>
    </p:spTree>
    <p:extLst>
      <p:ext uri="{BB962C8B-B14F-4D97-AF65-F5344CB8AC3E}">
        <p14:creationId xmlns:p14="http://schemas.microsoft.com/office/powerpoint/2010/main" val="190100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1DE5-B296-AA06-88EE-51ED861782DB}"/>
              </a:ext>
            </a:extLst>
          </p:cNvPr>
          <p:cNvSpPr>
            <a:spLocks noGrp="1"/>
          </p:cNvSpPr>
          <p:nvPr>
            <p:ph type="title"/>
          </p:nvPr>
        </p:nvSpPr>
        <p:spPr/>
        <p:txBody>
          <a:bodyPr>
            <a:normAutofit/>
          </a:bodyPr>
          <a:lstStyle/>
          <a:p>
            <a:pPr algn="ctr"/>
            <a:r>
              <a:rPr lang="en-US" sz="3000" dirty="0"/>
              <a:t>Temporary Funds.  Lasting Systems.</a:t>
            </a:r>
          </a:p>
        </p:txBody>
      </p:sp>
      <p:sp>
        <p:nvSpPr>
          <p:cNvPr id="3" name="Text Placeholder 2">
            <a:extLst>
              <a:ext uri="{FF2B5EF4-FFF2-40B4-BE49-F238E27FC236}">
                <a16:creationId xmlns:a16="http://schemas.microsoft.com/office/drawing/2014/main" id="{71929BE9-B4A8-ADF9-236C-47AAA81A8B84}"/>
              </a:ext>
            </a:extLst>
          </p:cNvPr>
          <p:cNvSpPr>
            <a:spLocks noGrp="1"/>
          </p:cNvSpPr>
          <p:nvPr>
            <p:ph type="body" sz="quarter" idx="11"/>
          </p:nvPr>
        </p:nvSpPr>
        <p:spPr/>
        <p:txBody>
          <a:bodyPr/>
          <a:lstStyle/>
          <a:p>
            <a:pPr marL="0" indent="0" algn="ctr">
              <a:buNone/>
            </a:pPr>
            <a:r>
              <a:rPr lang="en-US" sz="2500" dirty="0"/>
              <a:t>PRC 0105 funds are temporary and supplemental.</a:t>
            </a:r>
          </a:p>
          <a:p>
            <a:pPr marL="0" indent="0" algn="ctr">
              <a:buNone/>
            </a:pPr>
            <a:endParaRPr lang="en-US" sz="2500" dirty="0"/>
          </a:p>
          <a:p>
            <a:pPr marL="0" indent="0" algn="ctr">
              <a:buNone/>
            </a:pPr>
            <a:r>
              <a:rPr lang="en-US" dirty="0"/>
              <a:t>They are designed to:</a:t>
            </a:r>
          </a:p>
          <a:p>
            <a:pPr marL="0" indent="0" algn="ctr">
              <a:buNone/>
            </a:pPr>
            <a:endParaRPr lang="en-US" dirty="0"/>
          </a:p>
          <a:p>
            <a:pPr marL="457200" lvl="1" indent="0">
              <a:buNone/>
            </a:pPr>
            <a:r>
              <a:rPr lang="en-US" dirty="0"/>
              <a:t>✔ Accelerate improvement</a:t>
            </a:r>
          </a:p>
          <a:p>
            <a:pPr marL="457200" lvl="1" indent="0">
              <a:buNone/>
            </a:pPr>
            <a:endParaRPr lang="en-US" dirty="0"/>
          </a:p>
          <a:p>
            <a:pPr marL="457200" lvl="1" indent="0">
              <a:buNone/>
            </a:pPr>
            <a:r>
              <a:rPr lang="en-US" dirty="0"/>
              <a:t>✔ Strengthen systems</a:t>
            </a:r>
          </a:p>
          <a:p>
            <a:pPr marL="457200" lvl="1" indent="0">
              <a:buNone/>
            </a:pPr>
            <a:endParaRPr lang="en-US" dirty="0"/>
          </a:p>
          <a:p>
            <a:pPr marL="457200" lvl="1" indent="0">
              <a:buNone/>
            </a:pPr>
            <a:r>
              <a:rPr lang="en-US" dirty="0"/>
              <a:t>✔ Sustain progress beyond the funding cycle</a:t>
            </a:r>
          </a:p>
          <a:p>
            <a:pPr marL="0" indent="0">
              <a:buNone/>
            </a:pPr>
            <a:endParaRPr lang="en-US" dirty="0"/>
          </a:p>
        </p:txBody>
      </p:sp>
      <p:sp>
        <p:nvSpPr>
          <p:cNvPr id="4" name="Slide Number Placeholder 3">
            <a:extLst>
              <a:ext uri="{FF2B5EF4-FFF2-40B4-BE49-F238E27FC236}">
                <a16:creationId xmlns:a16="http://schemas.microsoft.com/office/drawing/2014/main" id="{EDD69B26-C1E6-42C2-38E3-55E298887134}"/>
              </a:ext>
            </a:extLst>
          </p:cNvPr>
          <p:cNvSpPr>
            <a:spLocks noGrp="1"/>
          </p:cNvSpPr>
          <p:nvPr>
            <p:ph type="sldNum" sz="quarter" idx="12"/>
          </p:nvPr>
        </p:nvSpPr>
        <p:spPr/>
        <p:txBody>
          <a:bodyPr/>
          <a:lstStyle/>
          <a:p>
            <a:fld id="{4944B7B2-FFA2-5148-A472-BF046BD89520}" type="slidenum">
              <a:rPr lang="en-US" smtClean="0"/>
              <a:pPr/>
              <a:t>9</a:t>
            </a:fld>
            <a:endParaRPr lang="en-US"/>
          </a:p>
        </p:txBody>
      </p:sp>
    </p:spTree>
    <p:extLst>
      <p:ext uri="{BB962C8B-B14F-4D97-AF65-F5344CB8AC3E}">
        <p14:creationId xmlns:p14="http://schemas.microsoft.com/office/powerpoint/2010/main" val="35473213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CA3E5C7B371A47AC6F693A16331DF8" ma:contentTypeVersion="26" ma:contentTypeDescription="Create a new document." ma:contentTypeScope="" ma:versionID="6004fe32996137d750587b86408d7649">
  <xsd:schema xmlns:xsd="http://www.w3.org/2001/XMLSchema" xmlns:xs="http://www.w3.org/2001/XMLSchema" xmlns:p="http://schemas.microsoft.com/office/2006/metadata/properties" xmlns:ns1="http://schemas.microsoft.com/sharepoint/v3" xmlns:ns2="c2193ac7-f074-497f-a938-4c812096122a" xmlns:ns3="a663bc7e-d16f-4815-8c52-72575c0867ae" targetNamespace="http://schemas.microsoft.com/office/2006/metadata/properties" ma:root="true" ma:fieldsID="7b97c819006e0aa8327ec40a206053ac" ns1:_="" ns2:_="" ns3:_="">
    <xsd:import namespace="http://schemas.microsoft.com/sharepoint/v3"/>
    <xsd:import namespace="c2193ac7-f074-497f-a938-4c812096122a"/>
    <xsd:import namespace="a663bc7e-d16f-4815-8c52-72575c0867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date" minOccurs="0"/>
                <xsd:element ref="ns2:MediaLengthInSeconds" minOccurs="0"/>
                <xsd:element ref="ns2:Date0" minOccurs="0"/>
                <xsd:element ref="ns2:lcf76f155ced4ddcb4097134ff3c332f" minOccurs="0"/>
                <xsd:element ref="ns3:TaxCatchAll" minOccurs="0"/>
                <xsd:element ref="ns2:order0"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193ac7-f074-497f-a938-4c812096122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 ma:index="22" nillable="true" ma:displayName="date" ma:format="DateOnly" ma:internalName="dat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element name="Date0" ma:index="24" nillable="true" ma:displayName="Date" ma:format="DateTime" ma:internalName="Date0">
      <xsd:simpleType>
        <xsd:restriction base="dms:DateTime"/>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6f04b984-fa73-4293-9547-6fa4c72eebf3" ma:termSetId="09814cd3-568e-fe90-9814-8d621ff8fb84" ma:anchorId="fba54fb3-c3e1-fe81-a776-ca4b69148c4d" ma:open="true" ma:isKeyword="false">
      <xsd:complexType>
        <xsd:sequence>
          <xsd:element ref="pc:Terms" minOccurs="0" maxOccurs="1"/>
        </xsd:sequence>
      </xsd:complexType>
    </xsd:element>
    <xsd:element name="order0" ma:index="28" nillable="true" ma:displayName="order" ma:format="Dropdown" ma:internalName="order0" ma:percentage="FALSE">
      <xsd:simpleType>
        <xsd:restriction base="dms:Number"/>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_Flow_SignoffStatus" ma:index="31" nillable="true" ma:displayName="Sign-off status" ma:internalName="_x0024_Resources_x003a_core_x002c_Signoff_Status">
      <xsd:simpleType>
        <xsd:restriction base="dms:Text"/>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63bc7e-d16f-4815-8c52-72575c086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7" nillable="true" ma:displayName="Taxonomy Catch All Column" ma:hidden="true" ma:list="{7840795a-9655-47c9-aae7-7ade5dfbd823}" ma:internalName="TaxCatchAll" ma:showField="CatchAllData" ma:web="a663bc7e-d16f-4815-8c52-72575c0867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c2193ac7-f074-497f-a938-4c812096122a">
      <Terms xmlns="http://schemas.microsoft.com/office/infopath/2007/PartnerControls"/>
    </lcf76f155ced4ddcb4097134ff3c332f>
    <TaxCatchAll xmlns="a663bc7e-d16f-4815-8c52-72575c0867ae" xsi:nil="true"/>
    <order0 xmlns="c2193ac7-f074-497f-a938-4c812096122a" xsi:nil="true"/>
    <date xmlns="c2193ac7-f074-497f-a938-4c812096122a" xsi:nil="true"/>
    <Date0 xmlns="c2193ac7-f074-497f-a938-4c812096122a" xsi:nil="true"/>
    <_Flow_SignoffStatus xmlns="c2193ac7-f074-497f-a938-4c812096122a" xsi:nil="true"/>
  </documentManagement>
</p:properties>
</file>

<file path=customXml/itemProps1.xml><?xml version="1.0" encoding="utf-8"?>
<ds:datastoreItem xmlns:ds="http://schemas.openxmlformats.org/officeDocument/2006/customXml" ds:itemID="{80E5064D-5C38-4D09-BB76-B437DFAFA44E}">
  <ds:schemaRefs>
    <ds:schemaRef ds:uri="a663bc7e-d16f-4815-8c52-72575c0867ae"/>
    <ds:schemaRef ds:uri="c2193ac7-f074-497f-a938-4c81209612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53A441-48AA-492E-A42D-E9483BCE062A}">
  <ds:schemaRefs>
    <ds:schemaRef ds:uri="http://schemas.microsoft.com/sharepoint/v3/contenttype/forms"/>
  </ds:schemaRefs>
</ds:datastoreItem>
</file>

<file path=customXml/itemProps3.xml><?xml version="1.0" encoding="utf-8"?>
<ds:datastoreItem xmlns:ds="http://schemas.openxmlformats.org/officeDocument/2006/customXml" ds:itemID="{474DD6A9-B4B1-43D9-8772-36C00EC7E514}">
  <ds:schemaRefs>
    <ds:schemaRef ds:uri="http://purl.org/dc/terms/"/>
    <ds:schemaRef ds:uri="http://purl.org/dc/elements/1.1/"/>
    <ds:schemaRef ds:uri="http://schemas.microsoft.com/office/infopath/2007/PartnerControls"/>
    <ds:schemaRef ds:uri="http://schemas.openxmlformats.org/package/2006/metadata/core-properties"/>
    <ds:schemaRef ds:uri="a663bc7e-d16f-4815-8c52-72575c0867ae"/>
    <ds:schemaRef ds:uri="http://schemas.microsoft.com/office/2006/documentManagement/types"/>
    <ds:schemaRef ds:uri="http://www.w3.org/XML/1998/namespace"/>
    <ds:schemaRef ds:uri="http://purl.org/dc/dcmitype/"/>
    <ds:schemaRef ds:uri="c2193ac7-f074-497f-a938-4c812096122a"/>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816</TotalTime>
  <Words>1622</Words>
  <Application>Microsoft Macintosh PowerPoint</Application>
  <PresentationFormat>On-screen Show (4:3)</PresentationFormat>
  <Paragraphs>256</Paragraphs>
  <Slides>23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-webkit-standard</vt:lpstr>
      <vt:lpstr>Aptos</vt:lpstr>
      <vt:lpstr>Arial</vt:lpstr>
      <vt:lpstr>Calibri</vt:lpstr>
      <vt:lpstr>Times New Roman</vt:lpstr>
      <vt:lpstr>Wingdings</vt:lpstr>
      <vt:lpstr>Office Theme</vt:lpstr>
      <vt:lpstr>      Supporting Success in CSI and TSI Identified Schools    </vt:lpstr>
      <vt:lpstr>Our Shared Commitment</vt:lpstr>
      <vt:lpstr>What is the Comprehensive Support and Improvement (CSI) Identification?</vt:lpstr>
      <vt:lpstr>What is the Targeted Support and Improvement (TSI) Identification?</vt:lpstr>
      <vt:lpstr>Funding with Purpose – 80/20</vt:lpstr>
      <vt:lpstr>Funding with Purpose – 80/20</vt:lpstr>
      <vt:lpstr>Alignment to Approved Plans</vt:lpstr>
      <vt:lpstr>Building Sustainable Capacity</vt:lpstr>
      <vt:lpstr>Temporary Funds.  Lasting Systems.</vt:lpstr>
      <vt:lpstr>Temporary Funds.  Lasting Systems.</vt:lpstr>
      <vt:lpstr>Temporary Funds.  Lasting Systems.</vt:lpstr>
      <vt:lpstr>Necessary &amp; Reasonable Expenditures</vt:lpstr>
      <vt:lpstr>Supplement, Not Supplant</vt:lpstr>
      <vt:lpstr>Coordinated PSU Leadership Support</vt:lpstr>
      <vt:lpstr>PSU Role in Reviewing the School Level RAR (self-assessment)</vt:lpstr>
      <vt:lpstr>Facilitation Script for PSU Conversations with Principals</vt:lpstr>
      <vt:lpstr>NCStar Implementation with Fidelity</vt:lpstr>
      <vt:lpstr>NCStar – Required Indicators</vt:lpstr>
      <vt:lpstr>Parent Notification Requirements</vt:lpstr>
      <vt:lpstr>Collaboration with NCDPI</vt:lpstr>
      <vt:lpstr> Students &amp; Sustainable Success</vt:lpstr>
      <vt:lpstr>     NCDPI Office of Federal Programs  Link: Comprehensive and Targeted Support (CTS) Contacts       Dr. James Popp, Section Chief     </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Weakland</dc:creator>
  <cp:lastModifiedBy>James Popp</cp:lastModifiedBy>
  <cp:revision>27</cp:revision>
  <cp:lastPrinted>2024-09-16T18:02:37Z</cp:lastPrinted>
  <dcterms:created xsi:type="dcterms:W3CDTF">2019-09-26T21:27:00Z</dcterms:created>
  <dcterms:modified xsi:type="dcterms:W3CDTF">2026-02-18T15:39:04Z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0x0101003ACA3E5C7B371A47AC6F693A16331DF8</vt:lpwstr>
  </property>
  <property fmtid="{D5CDD505-2E9C-101B-9397-08002B2CF9AE}" pid="3" name="MediaServiceImageTags">
    <vt:lpwstr/>
  </property>
</Properties>
</file>