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89"/>
  </p:notesMasterIdLst>
  <p:handoutMasterIdLst>
    <p:handoutMasterId r:id="rId90"/>
  </p:handoutMasterIdLst>
  <p:sldIdLst>
    <p:sldId id="256" r:id="rId2"/>
    <p:sldId id="459" r:id="rId3"/>
    <p:sldId id="460" r:id="rId4"/>
    <p:sldId id="461" r:id="rId5"/>
    <p:sldId id="462" r:id="rId6"/>
    <p:sldId id="463" r:id="rId7"/>
    <p:sldId id="596" r:id="rId8"/>
    <p:sldId id="567" r:id="rId9"/>
    <p:sldId id="513" r:id="rId10"/>
    <p:sldId id="565" r:id="rId11"/>
    <p:sldId id="560" r:id="rId12"/>
    <p:sldId id="558" r:id="rId13"/>
    <p:sldId id="554" r:id="rId14"/>
    <p:sldId id="267" r:id="rId15"/>
    <p:sldId id="509" r:id="rId16"/>
    <p:sldId id="602" r:id="rId17"/>
    <p:sldId id="518" r:id="rId18"/>
    <p:sldId id="603" r:id="rId19"/>
    <p:sldId id="559" r:id="rId20"/>
    <p:sldId id="604" r:id="rId21"/>
    <p:sldId id="540" r:id="rId22"/>
    <p:sldId id="561" r:id="rId23"/>
    <p:sldId id="562" r:id="rId24"/>
    <p:sldId id="563" r:id="rId25"/>
    <p:sldId id="564" r:id="rId26"/>
    <p:sldId id="570" r:id="rId27"/>
    <p:sldId id="553" r:id="rId28"/>
    <p:sldId id="568" r:id="rId29"/>
    <p:sldId id="552" r:id="rId30"/>
    <p:sldId id="566" r:id="rId31"/>
    <p:sldId id="266" r:id="rId32"/>
    <p:sldId id="575" r:id="rId33"/>
    <p:sldId id="517" r:id="rId34"/>
    <p:sldId id="437" r:id="rId35"/>
    <p:sldId id="555" r:id="rId36"/>
    <p:sldId id="411" r:id="rId37"/>
    <p:sldId id="545" r:id="rId38"/>
    <p:sldId id="541" r:id="rId39"/>
    <p:sldId id="597" r:id="rId40"/>
    <p:sldId id="605" r:id="rId41"/>
    <p:sldId id="614" r:id="rId42"/>
    <p:sldId id="572" r:id="rId43"/>
    <p:sldId id="543" r:id="rId44"/>
    <p:sldId id="537" r:id="rId45"/>
    <p:sldId id="606" r:id="rId46"/>
    <p:sldId id="571" r:id="rId47"/>
    <p:sldId id="485" r:id="rId48"/>
    <p:sldId id="487" r:id="rId49"/>
    <p:sldId id="488" r:id="rId50"/>
    <p:sldId id="489" r:id="rId51"/>
    <p:sldId id="520" r:id="rId52"/>
    <p:sldId id="491" r:id="rId53"/>
    <p:sldId id="600" r:id="rId54"/>
    <p:sldId id="607" r:id="rId55"/>
    <p:sldId id="609" r:id="rId56"/>
    <p:sldId id="615" r:id="rId57"/>
    <p:sldId id="610" r:id="rId58"/>
    <p:sldId id="578" r:id="rId59"/>
    <p:sldId id="577" r:id="rId60"/>
    <p:sldId id="582" r:id="rId61"/>
    <p:sldId id="583" r:id="rId62"/>
    <p:sldId id="579" r:id="rId63"/>
    <p:sldId id="580" r:id="rId64"/>
    <p:sldId id="584" r:id="rId65"/>
    <p:sldId id="581" r:id="rId66"/>
    <p:sldId id="585" r:id="rId67"/>
    <p:sldId id="586" r:id="rId68"/>
    <p:sldId id="588" r:id="rId69"/>
    <p:sldId id="587" r:id="rId70"/>
    <p:sldId id="589" r:id="rId71"/>
    <p:sldId id="590" r:id="rId72"/>
    <p:sldId id="573" r:id="rId73"/>
    <p:sldId id="591" r:id="rId74"/>
    <p:sldId id="548" r:id="rId75"/>
    <p:sldId id="592" r:id="rId76"/>
    <p:sldId id="593" r:id="rId77"/>
    <p:sldId id="598" r:id="rId78"/>
    <p:sldId id="594" r:id="rId79"/>
    <p:sldId id="599" r:id="rId80"/>
    <p:sldId id="601" r:id="rId81"/>
    <p:sldId id="611" r:id="rId82"/>
    <p:sldId id="616" r:id="rId83"/>
    <p:sldId id="595" r:id="rId84"/>
    <p:sldId id="612" r:id="rId85"/>
    <p:sldId id="613" r:id="rId86"/>
    <p:sldId id="406" r:id="rId87"/>
    <p:sldId id="480" r:id="rId88"/>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dominguez" initials="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D1052-3C78-4B96-BDF4-7D146D672375}" v="19" dt="2021-12-03T13:30:53.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1" autoAdjust="0"/>
    <p:restoredTop sz="81579" autoAdjust="0"/>
  </p:normalViewPr>
  <p:slideViewPr>
    <p:cSldViewPr>
      <p:cViewPr varScale="1">
        <p:scale>
          <a:sx n="114" d="100"/>
          <a:sy n="114" d="100"/>
        </p:scale>
        <p:origin x="1122" y="96"/>
      </p:cViewPr>
      <p:guideLst>
        <p:guide orient="horz" pos="2160"/>
        <p:guide pos="2880"/>
      </p:guideLst>
    </p:cSldViewPr>
  </p:slideViewPr>
  <p:notesTextViewPr>
    <p:cViewPr>
      <p:scale>
        <a:sx n="3" d="2"/>
        <a:sy n="3" d="2"/>
      </p:scale>
      <p:origin x="0" y="0"/>
    </p:cViewPr>
  </p:notesTextViewPr>
  <p:sorterViewPr>
    <p:cViewPr>
      <p:scale>
        <a:sx n="138" d="100"/>
        <a:sy n="138" d="100"/>
      </p:scale>
      <p:origin x="0" y="-12360"/>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a Dominguez" userId="e95deabe-65af-48a8-a3c8-330c998a042a" providerId="ADAL" clId="{552D1052-3C78-4B96-BDF4-7D146D672375}"/>
    <pc:docChg chg="undo custSel addSld delSld modSld sldOrd">
      <pc:chgData name="Terra Dominguez" userId="e95deabe-65af-48a8-a3c8-330c998a042a" providerId="ADAL" clId="{552D1052-3C78-4B96-BDF4-7D146D672375}" dt="2021-12-03T13:32:27.470" v="593" actId="47"/>
      <pc:docMkLst>
        <pc:docMk/>
      </pc:docMkLst>
      <pc:sldChg chg="addSp delSp modSp mod">
        <pc:chgData name="Terra Dominguez" userId="e95deabe-65af-48a8-a3c8-330c998a042a" providerId="ADAL" clId="{552D1052-3C78-4B96-BDF4-7D146D672375}" dt="2021-12-03T13:12:41.885" v="31" actId="20577"/>
        <pc:sldMkLst>
          <pc:docMk/>
          <pc:sldMk cId="2543613658" sldId="540"/>
        </pc:sldMkLst>
        <pc:spChg chg="mod">
          <ac:chgData name="Terra Dominguez" userId="e95deabe-65af-48a8-a3c8-330c998a042a" providerId="ADAL" clId="{552D1052-3C78-4B96-BDF4-7D146D672375}" dt="2021-12-03T13:12:23.660" v="23" actId="20577"/>
          <ac:spMkLst>
            <pc:docMk/>
            <pc:sldMk cId="2543613658" sldId="540"/>
            <ac:spMk id="3" creationId="{00000000-0000-0000-0000-000000000000}"/>
          </ac:spMkLst>
        </pc:spChg>
        <pc:spChg chg="add mod">
          <ac:chgData name="Terra Dominguez" userId="e95deabe-65af-48a8-a3c8-330c998a042a" providerId="ADAL" clId="{552D1052-3C78-4B96-BDF4-7D146D672375}" dt="2021-12-03T13:12:41.885" v="31" actId="20577"/>
          <ac:spMkLst>
            <pc:docMk/>
            <pc:sldMk cId="2543613658" sldId="540"/>
            <ac:spMk id="6" creationId="{AD87E5D9-9E62-4D52-96E2-6910542A27EB}"/>
          </ac:spMkLst>
        </pc:spChg>
        <pc:spChg chg="del">
          <ac:chgData name="Terra Dominguez" userId="e95deabe-65af-48a8-a3c8-330c998a042a" providerId="ADAL" clId="{552D1052-3C78-4B96-BDF4-7D146D672375}" dt="2021-12-03T13:12:27.630" v="24" actId="478"/>
          <ac:spMkLst>
            <pc:docMk/>
            <pc:sldMk cId="2543613658" sldId="540"/>
            <ac:spMk id="7" creationId="{E99E9416-4A84-444E-8EBE-5FAB45777FCF}"/>
          </ac:spMkLst>
        </pc:spChg>
      </pc:sldChg>
      <pc:sldChg chg="mod modShow">
        <pc:chgData name="Terra Dominguez" userId="e95deabe-65af-48a8-a3c8-330c998a042a" providerId="ADAL" clId="{552D1052-3C78-4B96-BDF4-7D146D672375}" dt="2021-12-03T13:14:57.192" v="33" actId="729"/>
        <pc:sldMkLst>
          <pc:docMk/>
          <pc:sldMk cId="927966354" sldId="605"/>
        </pc:sldMkLst>
      </pc:sldChg>
      <pc:sldChg chg="modSp mod modShow">
        <pc:chgData name="Terra Dominguez" userId="e95deabe-65af-48a8-a3c8-330c998a042a" providerId="ADAL" clId="{552D1052-3C78-4B96-BDF4-7D146D672375}" dt="2021-12-03T13:17:52.614" v="45" actId="729"/>
        <pc:sldMkLst>
          <pc:docMk/>
          <pc:sldMk cId="362499544" sldId="607"/>
        </pc:sldMkLst>
        <pc:spChg chg="mod">
          <ac:chgData name="Terra Dominguez" userId="e95deabe-65af-48a8-a3c8-330c998a042a" providerId="ADAL" clId="{552D1052-3C78-4B96-BDF4-7D146D672375}" dt="2021-12-03T13:17:46.054" v="44" actId="20577"/>
          <ac:spMkLst>
            <pc:docMk/>
            <pc:sldMk cId="362499544" sldId="607"/>
            <ac:spMk id="3" creationId="{00000000-0000-0000-0000-000000000000}"/>
          </ac:spMkLst>
        </pc:spChg>
      </pc:sldChg>
      <pc:sldChg chg="del">
        <pc:chgData name="Terra Dominguez" userId="e95deabe-65af-48a8-a3c8-330c998a042a" providerId="ADAL" clId="{552D1052-3C78-4B96-BDF4-7D146D672375}" dt="2021-12-03T13:18:01.957" v="46" actId="47"/>
        <pc:sldMkLst>
          <pc:docMk/>
          <pc:sldMk cId="2333132434" sldId="608"/>
        </pc:sldMkLst>
      </pc:sldChg>
      <pc:sldChg chg="mod modShow">
        <pc:chgData name="Terra Dominguez" userId="e95deabe-65af-48a8-a3c8-330c998a042a" providerId="ADAL" clId="{552D1052-3C78-4B96-BDF4-7D146D672375}" dt="2021-12-03T13:18:28.828" v="48" actId="729"/>
        <pc:sldMkLst>
          <pc:docMk/>
          <pc:sldMk cId="3949465751" sldId="609"/>
        </pc:sldMkLst>
      </pc:sldChg>
      <pc:sldChg chg="addSp delSp modSp mod ord">
        <pc:chgData name="Terra Dominguez" userId="e95deabe-65af-48a8-a3c8-330c998a042a" providerId="ADAL" clId="{552D1052-3C78-4B96-BDF4-7D146D672375}" dt="2021-12-03T13:24:38.501" v="470" actId="27636"/>
        <pc:sldMkLst>
          <pc:docMk/>
          <pc:sldMk cId="2838116597" sldId="610"/>
        </pc:sldMkLst>
        <pc:spChg chg="mod">
          <ac:chgData name="Terra Dominguez" userId="e95deabe-65af-48a8-a3c8-330c998a042a" providerId="ADAL" clId="{552D1052-3C78-4B96-BDF4-7D146D672375}" dt="2021-12-03T13:24:38.501" v="470" actId="27636"/>
          <ac:spMkLst>
            <pc:docMk/>
            <pc:sldMk cId="2838116597" sldId="610"/>
            <ac:spMk id="3" creationId="{00000000-0000-0000-0000-000000000000}"/>
          </ac:spMkLst>
        </pc:spChg>
        <pc:spChg chg="add mod">
          <ac:chgData name="Terra Dominguez" userId="e95deabe-65af-48a8-a3c8-330c998a042a" providerId="ADAL" clId="{552D1052-3C78-4B96-BDF4-7D146D672375}" dt="2021-12-03T13:20:42.436" v="67"/>
          <ac:spMkLst>
            <pc:docMk/>
            <pc:sldMk cId="2838116597" sldId="610"/>
            <ac:spMk id="7" creationId="{DF202172-5CCB-464D-AF49-6FD83234B223}"/>
          </ac:spMkLst>
        </pc:spChg>
        <pc:spChg chg="del">
          <ac:chgData name="Terra Dominguez" userId="e95deabe-65af-48a8-a3c8-330c998a042a" providerId="ADAL" clId="{552D1052-3C78-4B96-BDF4-7D146D672375}" dt="2021-12-03T13:20:42.102" v="66" actId="478"/>
          <ac:spMkLst>
            <pc:docMk/>
            <pc:sldMk cId="2838116597" sldId="610"/>
            <ac:spMk id="9" creationId="{2F5BEB94-1AFE-40D2-9DC5-BAE9A8DBEE94}"/>
          </ac:spMkLst>
        </pc:spChg>
        <pc:spChg chg="add del mod">
          <ac:chgData name="Terra Dominguez" userId="e95deabe-65af-48a8-a3c8-330c998a042a" providerId="ADAL" clId="{552D1052-3C78-4B96-BDF4-7D146D672375}" dt="2021-12-03T13:23:56.577" v="461"/>
          <ac:spMkLst>
            <pc:docMk/>
            <pc:sldMk cId="2838116597" sldId="610"/>
            <ac:spMk id="10" creationId="{D1A1853F-688E-4546-B883-BD7FA0692C02}"/>
          </ac:spMkLst>
        </pc:spChg>
        <pc:picChg chg="del">
          <ac:chgData name="Terra Dominguez" userId="e95deabe-65af-48a8-a3c8-330c998a042a" providerId="ADAL" clId="{552D1052-3C78-4B96-BDF4-7D146D672375}" dt="2021-12-03T13:24:15.162" v="466" actId="21"/>
          <ac:picMkLst>
            <pc:docMk/>
            <pc:sldMk cId="2838116597" sldId="610"/>
            <ac:picMk id="8" creationId="{A3948C48-6DB6-4331-AA73-8881D74B9BEC}"/>
          </ac:picMkLst>
        </pc:picChg>
        <pc:picChg chg="add mod">
          <ac:chgData name="Terra Dominguez" userId="e95deabe-65af-48a8-a3c8-330c998a042a" providerId="ADAL" clId="{552D1052-3C78-4B96-BDF4-7D146D672375}" dt="2021-12-03T13:24:25.205" v="468" actId="1076"/>
          <ac:picMkLst>
            <pc:docMk/>
            <pc:sldMk cId="2838116597" sldId="610"/>
            <ac:picMk id="11" creationId="{06A1A111-C479-4FA5-A074-1D0F484C9CFA}"/>
          </ac:picMkLst>
        </pc:picChg>
      </pc:sldChg>
      <pc:sldChg chg="delSp modSp add mod">
        <pc:chgData name="Terra Dominguez" userId="e95deabe-65af-48a8-a3c8-330c998a042a" providerId="ADAL" clId="{552D1052-3C78-4B96-BDF4-7D146D672375}" dt="2021-12-03T13:15:19.812" v="41" actId="20577"/>
        <pc:sldMkLst>
          <pc:docMk/>
          <pc:sldMk cId="2634130015" sldId="614"/>
        </pc:sldMkLst>
        <pc:spChg chg="mod">
          <ac:chgData name="Terra Dominguez" userId="e95deabe-65af-48a8-a3c8-330c998a042a" providerId="ADAL" clId="{552D1052-3C78-4B96-BDF4-7D146D672375}" dt="2021-12-03T13:15:04.699" v="34" actId="6549"/>
          <ac:spMkLst>
            <pc:docMk/>
            <pc:sldMk cId="2634130015" sldId="614"/>
            <ac:spMk id="3" creationId="{00000000-0000-0000-0000-000000000000}"/>
          </ac:spMkLst>
        </pc:spChg>
        <pc:spChg chg="mod">
          <ac:chgData name="Terra Dominguez" userId="e95deabe-65af-48a8-a3c8-330c998a042a" providerId="ADAL" clId="{552D1052-3C78-4B96-BDF4-7D146D672375}" dt="2021-12-03T13:15:19.812" v="41" actId="20577"/>
          <ac:spMkLst>
            <pc:docMk/>
            <pc:sldMk cId="2634130015" sldId="614"/>
            <ac:spMk id="7" creationId="{FEE5FCD0-6CC1-4364-AE20-50D22D575F2F}"/>
          </ac:spMkLst>
        </pc:spChg>
        <pc:picChg chg="del">
          <ac:chgData name="Terra Dominguez" userId="e95deabe-65af-48a8-a3c8-330c998a042a" providerId="ADAL" clId="{552D1052-3C78-4B96-BDF4-7D146D672375}" dt="2021-12-03T13:15:07.897" v="35" actId="478"/>
          <ac:picMkLst>
            <pc:docMk/>
            <pc:sldMk cId="2634130015" sldId="614"/>
            <ac:picMk id="6" creationId="{97E7DBD4-1E85-4CEF-95B2-6B6AE0CE8E86}"/>
          </ac:picMkLst>
        </pc:picChg>
      </pc:sldChg>
      <pc:sldChg chg="addSp delSp modSp add mod">
        <pc:chgData name="Terra Dominguez" userId="e95deabe-65af-48a8-a3c8-330c998a042a" providerId="ADAL" clId="{552D1052-3C78-4B96-BDF4-7D146D672375}" dt="2021-12-03T13:26:47.697" v="507" actId="11529"/>
        <pc:sldMkLst>
          <pc:docMk/>
          <pc:sldMk cId="1995165130" sldId="615"/>
        </pc:sldMkLst>
        <pc:spChg chg="mod">
          <ac:chgData name="Terra Dominguez" userId="e95deabe-65af-48a8-a3c8-330c998a042a" providerId="ADAL" clId="{552D1052-3C78-4B96-BDF4-7D146D672375}" dt="2021-12-03T13:26:45.715" v="504" actId="6549"/>
          <ac:spMkLst>
            <pc:docMk/>
            <pc:sldMk cId="1995165130" sldId="615"/>
            <ac:spMk id="3" creationId="{00000000-0000-0000-0000-000000000000}"/>
          </ac:spMkLst>
        </pc:spChg>
        <pc:spChg chg="add del mod">
          <ac:chgData name="Terra Dominguez" userId="e95deabe-65af-48a8-a3c8-330c998a042a" providerId="ADAL" clId="{552D1052-3C78-4B96-BDF4-7D146D672375}" dt="2021-12-03T13:26:47.697" v="507" actId="11529"/>
          <ac:spMkLst>
            <pc:docMk/>
            <pc:sldMk cId="1995165130" sldId="615"/>
            <ac:spMk id="5" creationId="{6990E71E-6C78-4BF8-89FD-B37DCA9B567F}"/>
          </ac:spMkLst>
        </pc:spChg>
        <pc:spChg chg="add del mod">
          <ac:chgData name="Terra Dominguez" userId="e95deabe-65af-48a8-a3c8-330c998a042a" providerId="ADAL" clId="{552D1052-3C78-4B96-BDF4-7D146D672375}" dt="2021-12-03T13:19:11.413" v="50"/>
          <ac:spMkLst>
            <pc:docMk/>
            <pc:sldMk cId="1995165130" sldId="615"/>
            <ac:spMk id="7" creationId="{F2274E5C-5BF2-4209-A0E4-1BBD03E30E60}"/>
          </ac:spMkLst>
        </pc:spChg>
        <pc:spChg chg="del">
          <ac:chgData name="Terra Dominguez" userId="e95deabe-65af-48a8-a3c8-330c998a042a" providerId="ADAL" clId="{552D1052-3C78-4B96-BDF4-7D146D672375}" dt="2021-12-03T13:19:15.195" v="51" actId="478"/>
          <ac:spMkLst>
            <pc:docMk/>
            <pc:sldMk cId="1995165130" sldId="615"/>
            <ac:spMk id="9" creationId="{2F5BEB94-1AFE-40D2-9DC5-BAE9A8DBEE94}"/>
          </ac:spMkLst>
        </pc:spChg>
        <pc:spChg chg="add mod">
          <ac:chgData name="Terra Dominguez" userId="e95deabe-65af-48a8-a3c8-330c998a042a" providerId="ADAL" clId="{552D1052-3C78-4B96-BDF4-7D146D672375}" dt="2021-12-03T13:19:26.122" v="61" actId="20577"/>
          <ac:spMkLst>
            <pc:docMk/>
            <pc:sldMk cId="1995165130" sldId="615"/>
            <ac:spMk id="10" creationId="{2BA9D5EF-64B6-43C2-AC88-B54E6140A946}"/>
          </ac:spMkLst>
        </pc:spChg>
        <pc:picChg chg="mod">
          <ac:chgData name="Terra Dominguez" userId="e95deabe-65af-48a8-a3c8-330c998a042a" providerId="ADAL" clId="{552D1052-3C78-4B96-BDF4-7D146D672375}" dt="2021-12-03T13:22:51.449" v="340" actId="1076"/>
          <ac:picMkLst>
            <pc:docMk/>
            <pc:sldMk cId="1995165130" sldId="615"/>
            <ac:picMk id="8" creationId="{A3948C48-6DB6-4331-AA73-8881D74B9BEC}"/>
          </ac:picMkLst>
        </pc:picChg>
      </pc:sldChg>
      <pc:sldChg chg="delSp modSp add mod">
        <pc:chgData name="Terra Dominguez" userId="e95deabe-65af-48a8-a3c8-330c998a042a" providerId="ADAL" clId="{552D1052-3C78-4B96-BDF4-7D146D672375}" dt="2021-12-03T13:29:34.483" v="546" actId="20577"/>
        <pc:sldMkLst>
          <pc:docMk/>
          <pc:sldMk cId="3937257821" sldId="616"/>
        </pc:sldMkLst>
        <pc:spChg chg="mod">
          <ac:chgData name="Terra Dominguez" userId="e95deabe-65af-48a8-a3c8-330c998a042a" providerId="ADAL" clId="{552D1052-3C78-4B96-BDF4-7D146D672375}" dt="2021-12-03T13:29:34.483" v="546" actId="20577"/>
          <ac:spMkLst>
            <pc:docMk/>
            <pc:sldMk cId="3937257821" sldId="616"/>
            <ac:spMk id="3" creationId="{00000000-0000-0000-0000-000000000000}"/>
          </ac:spMkLst>
        </pc:spChg>
        <pc:spChg chg="mod">
          <ac:chgData name="Terra Dominguez" userId="e95deabe-65af-48a8-a3c8-330c998a042a" providerId="ADAL" clId="{552D1052-3C78-4B96-BDF4-7D146D672375}" dt="2021-12-03T13:29:09.361" v="519" actId="20577"/>
          <ac:spMkLst>
            <pc:docMk/>
            <pc:sldMk cId="3937257821" sldId="616"/>
            <ac:spMk id="7" creationId="{3EA306EB-C5CD-461F-9C94-F4481E7FBC3E}"/>
          </ac:spMkLst>
        </pc:spChg>
        <pc:picChg chg="del">
          <ac:chgData name="Terra Dominguez" userId="e95deabe-65af-48a8-a3c8-330c998a042a" providerId="ADAL" clId="{552D1052-3C78-4B96-BDF4-7D146D672375}" dt="2021-12-03T13:29:01.741" v="511" actId="478"/>
          <ac:picMkLst>
            <pc:docMk/>
            <pc:sldMk cId="3937257821" sldId="616"/>
            <ac:picMk id="6" creationId="{DF74FEF3-8F07-4271-BB21-1BBD6AF6964B}"/>
          </ac:picMkLst>
        </pc:picChg>
      </pc:sldChg>
      <pc:sldChg chg="add del">
        <pc:chgData name="Terra Dominguez" userId="e95deabe-65af-48a8-a3c8-330c998a042a" providerId="ADAL" clId="{552D1052-3C78-4B96-BDF4-7D146D672375}" dt="2021-12-03T13:30:50.076" v="548"/>
        <pc:sldMkLst>
          <pc:docMk/>
          <pc:sldMk cId="1502859620" sldId="617"/>
        </pc:sldMkLst>
      </pc:sldChg>
      <pc:sldChg chg="modSp add del mod">
        <pc:chgData name="Terra Dominguez" userId="e95deabe-65af-48a8-a3c8-330c998a042a" providerId="ADAL" clId="{552D1052-3C78-4B96-BDF4-7D146D672375}" dt="2021-12-03T13:32:27.470" v="593" actId="47"/>
        <pc:sldMkLst>
          <pc:docMk/>
          <pc:sldMk cId="3755721815" sldId="617"/>
        </pc:sldMkLst>
        <pc:spChg chg="mod">
          <ac:chgData name="Terra Dominguez" userId="e95deabe-65af-48a8-a3c8-330c998a042a" providerId="ADAL" clId="{552D1052-3C78-4B96-BDF4-7D146D672375}" dt="2021-12-03T13:31:13.410" v="590" actId="27636"/>
          <ac:spMkLst>
            <pc:docMk/>
            <pc:sldMk cId="3755721815" sldId="617"/>
            <ac:spMk id="3" creationId="{6E97A133-4AAA-40EB-B25A-58266EADA0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7FCDD-38FD-4812-BA2B-27AA39474A7A}"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US"/>
        </a:p>
      </dgm:t>
    </dgm:pt>
    <dgm:pt modelId="{912F943B-8141-4E60-8177-97468288DF02}">
      <dgm:prSet phldrT="[Text]"/>
      <dgm:spPr/>
      <dgm:t>
        <a:bodyPr/>
        <a:lstStyle/>
        <a:p>
          <a:r>
            <a:rPr lang="en-US" dirty="0"/>
            <a:t>Data is recorded during the school year</a:t>
          </a:r>
        </a:p>
      </dgm:t>
    </dgm:pt>
    <dgm:pt modelId="{8858948F-4C9C-4B30-B61F-E1648E0BA9D2}" type="parTrans" cxnId="{30F12143-AD22-4D25-8A0C-510104C7F7B1}">
      <dgm:prSet/>
      <dgm:spPr/>
      <dgm:t>
        <a:bodyPr/>
        <a:lstStyle/>
        <a:p>
          <a:endParaRPr lang="en-US"/>
        </a:p>
      </dgm:t>
    </dgm:pt>
    <dgm:pt modelId="{993C5C02-AB24-4927-8C2F-F533E38E2865}" type="sibTrans" cxnId="{30F12143-AD22-4D25-8A0C-510104C7F7B1}">
      <dgm:prSet/>
      <dgm:spPr/>
      <dgm:t>
        <a:bodyPr/>
        <a:lstStyle/>
        <a:p>
          <a:endParaRPr lang="en-US"/>
        </a:p>
      </dgm:t>
    </dgm:pt>
    <dgm:pt modelId="{D7247A49-889B-455D-B722-4F739B29C01A}">
      <dgm:prSet phldrT="[Text]"/>
      <dgm:spPr/>
      <dgm:t>
        <a:bodyPr/>
        <a:lstStyle/>
        <a:p>
          <a:r>
            <a:rPr lang="en-US" dirty="0"/>
            <a:t>OCR publishes new requirements for the CRDC</a:t>
          </a:r>
        </a:p>
      </dgm:t>
    </dgm:pt>
    <dgm:pt modelId="{9DA806FB-B9A8-4DB0-9A8F-03105064D358}" type="parTrans" cxnId="{2DA39D01-A4DE-483D-A6B2-DF5F97BA2F6D}">
      <dgm:prSet/>
      <dgm:spPr/>
      <dgm:t>
        <a:bodyPr/>
        <a:lstStyle/>
        <a:p>
          <a:endParaRPr lang="en-US"/>
        </a:p>
      </dgm:t>
    </dgm:pt>
    <dgm:pt modelId="{FB0AFBDD-3702-46A1-B22B-CA961F4F3DFD}" type="sibTrans" cxnId="{2DA39D01-A4DE-483D-A6B2-DF5F97BA2F6D}">
      <dgm:prSet/>
      <dgm:spPr/>
      <dgm:t>
        <a:bodyPr/>
        <a:lstStyle/>
        <a:p>
          <a:endParaRPr lang="en-US"/>
        </a:p>
      </dgm:t>
    </dgm:pt>
    <dgm:pt modelId="{4D923BC2-9FA1-45C2-A773-644A9790C6DF}">
      <dgm:prSet phldrT="[Text]"/>
      <dgm:spPr/>
      <dgm:t>
        <a:bodyPr/>
        <a:lstStyle/>
        <a:p>
          <a:r>
            <a:rPr lang="en-US" dirty="0"/>
            <a:t>NCDPI updates reporting process based on OCR requirements</a:t>
          </a:r>
        </a:p>
      </dgm:t>
    </dgm:pt>
    <dgm:pt modelId="{FCBDA16B-557A-46C8-A977-1A8DD66A1D5B}" type="parTrans" cxnId="{1DFEF582-D495-40F0-A029-BD8D6A6D91AB}">
      <dgm:prSet/>
      <dgm:spPr/>
      <dgm:t>
        <a:bodyPr/>
        <a:lstStyle/>
        <a:p>
          <a:endParaRPr lang="en-US"/>
        </a:p>
      </dgm:t>
    </dgm:pt>
    <dgm:pt modelId="{1D8DF9FA-8FB2-4682-90AC-1D01A5B4F610}" type="sibTrans" cxnId="{1DFEF582-D495-40F0-A029-BD8D6A6D91AB}">
      <dgm:prSet/>
      <dgm:spPr/>
      <dgm:t>
        <a:bodyPr/>
        <a:lstStyle/>
        <a:p>
          <a:endParaRPr lang="en-US"/>
        </a:p>
      </dgm:t>
    </dgm:pt>
    <dgm:pt modelId="{CC0CA9BD-E474-40DC-A046-2CA191881347}">
      <dgm:prSet phldrT="[Text]"/>
      <dgm:spPr/>
      <dgm:t>
        <a:bodyPr/>
        <a:lstStyle/>
        <a:p>
          <a:r>
            <a:rPr lang="en-US" dirty="0"/>
            <a:t>NCDPI provides a preview of data prior to Federal Submission opening</a:t>
          </a:r>
        </a:p>
      </dgm:t>
    </dgm:pt>
    <dgm:pt modelId="{12F9D28B-6DE4-4147-83BD-84791F1A5331}" type="parTrans" cxnId="{678DBD4D-C718-477C-B95C-81A74F562BF2}">
      <dgm:prSet/>
      <dgm:spPr/>
      <dgm:t>
        <a:bodyPr/>
        <a:lstStyle/>
        <a:p>
          <a:endParaRPr lang="en-US"/>
        </a:p>
      </dgm:t>
    </dgm:pt>
    <dgm:pt modelId="{DB18E955-441F-45E1-9332-40B9C0223503}" type="sibTrans" cxnId="{678DBD4D-C718-477C-B95C-81A74F562BF2}">
      <dgm:prSet/>
      <dgm:spPr/>
      <dgm:t>
        <a:bodyPr/>
        <a:lstStyle/>
        <a:p>
          <a:endParaRPr lang="en-US"/>
        </a:p>
      </dgm:t>
    </dgm:pt>
    <dgm:pt modelId="{E7B21562-6253-42BA-936C-54081BA36A9C}">
      <dgm:prSet phldrT="[Text]"/>
      <dgm:spPr/>
      <dgm:t>
        <a:bodyPr/>
        <a:lstStyle/>
        <a:p>
          <a:r>
            <a:rPr lang="en-US" dirty="0"/>
            <a:t>NCDPI transfers data to Federal Submission  Tool</a:t>
          </a:r>
        </a:p>
      </dgm:t>
    </dgm:pt>
    <dgm:pt modelId="{5F4BCB2F-5C80-4381-9C60-B5F9AB7EE97E}" type="parTrans" cxnId="{080DA906-E124-4D42-8B29-982A29BA445E}">
      <dgm:prSet/>
      <dgm:spPr/>
      <dgm:t>
        <a:bodyPr/>
        <a:lstStyle/>
        <a:p>
          <a:endParaRPr lang="en-US"/>
        </a:p>
      </dgm:t>
    </dgm:pt>
    <dgm:pt modelId="{C6E4B322-9AA2-4547-BDEC-128A0E6ABD65}" type="sibTrans" cxnId="{080DA906-E124-4D42-8B29-982A29BA445E}">
      <dgm:prSet/>
      <dgm:spPr/>
      <dgm:t>
        <a:bodyPr/>
        <a:lstStyle/>
        <a:p>
          <a:endParaRPr lang="en-US"/>
        </a:p>
      </dgm:t>
    </dgm:pt>
    <dgm:pt modelId="{21C16CBE-CA7F-4049-9239-7B8BD08597A9}">
      <dgm:prSet phldrT="[Text]"/>
      <dgm:spPr/>
      <dgm:t>
        <a:bodyPr/>
        <a:lstStyle/>
        <a:p>
          <a:r>
            <a:rPr lang="en-US" dirty="0"/>
            <a:t>PSUs log into Federal Submission Tool, validate and Certify</a:t>
          </a:r>
        </a:p>
      </dgm:t>
    </dgm:pt>
    <dgm:pt modelId="{3F94BA72-CD0B-426B-9156-4E4E4F5426BD}" type="parTrans" cxnId="{E33F90FE-00AD-4F42-9184-6417067010D0}">
      <dgm:prSet/>
      <dgm:spPr/>
      <dgm:t>
        <a:bodyPr/>
        <a:lstStyle/>
        <a:p>
          <a:endParaRPr lang="en-US"/>
        </a:p>
      </dgm:t>
    </dgm:pt>
    <dgm:pt modelId="{1F5C1BBD-0766-4B7C-9FA8-69530850F8F6}" type="sibTrans" cxnId="{E33F90FE-00AD-4F42-9184-6417067010D0}">
      <dgm:prSet/>
      <dgm:spPr/>
      <dgm:t>
        <a:bodyPr/>
        <a:lstStyle/>
        <a:p>
          <a:endParaRPr lang="en-US"/>
        </a:p>
      </dgm:t>
    </dgm:pt>
    <dgm:pt modelId="{ED4B8F4C-B085-4757-9EFA-907651805359}" type="pres">
      <dgm:prSet presAssocID="{46C7FCDD-38FD-4812-BA2B-27AA39474A7A}" presName="Name0" presStyleCnt="0">
        <dgm:presLayoutVars>
          <dgm:dir/>
          <dgm:resizeHandles val="exact"/>
        </dgm:presLayoutVars>
      </dgm:prSet>
      <dgm:spPr/>
    </dgm:pt>
    <dgm:pt modelId="{BBE64A14-9068-4330-8176-B4AC0C761559}" type="pres">
      <dgm:prSet presAssocID="{912F943B-8141-4E60-8177-97468288DF02}" presName="node" presStyleLbl="node1" presStyleIdx="0" presStyleCnt="6">
        <dgm:presLayoutVars>
          <dgm:bulletEnabled val="1"/>
        </dgm:presLayoutVars>
      </dgm:prSet>
      <dgm:spPr/>
    </dgm:pt>
    <dgm:pt modelId="{08393A29-9269-43C9-85F8-1B3CA7577989}" type="pres">
      <dgm:prSet presAssocID="{993C5C02-AB24-4927-8C2F-F533E38E2865}" presName="sibTrans" presStyleLbl="sibTrans1D1" presStyleIdx="0" presStyleCnt="5"/>
      <dgm:spPr/>
    </dgm:pt>
    <dgm:pt modelId="{BA60DF04-FC78-48C4-B0AD-79E0CDB05733}" type="pres">
      <dgm:prSet presAssocID="{993C5C02-AB24-4927-8C2F-F533E38E2865}" presName="connectorText" presStyleLbl="sibTrans1D1" presStyleIdx="0" presStyleCnt="5"/>
      <dgm:spPr/>
    </dgm:pt>
    <dgm:pt modelId="{2594E791-7EAF-4293-9FE6-69EE0AF66AC8}" type="pres">
      <dgm:prSet presAssocID="{D7247A49-889B-455D-B722-4F739B29C01A}" presName="node" presStyleLbl="node1" presStyleIdx="1" presStyleCnt="6">
        <dgm:presLayoutVars>
          <dgm:bulletEnabled val="1"/>
        </dgm:presLayoutVars>
      </dgm:prSet>
      <dgm:spPr/>
    </dgm:pt>
    <dgm:pt modelId="{4CC07D7B-91A5-44FC-8365-9B03BD9AFD12}" type="pres">
      <dgm:prSet presAssocID="{FB0AFBDD-3702-46A1-B22B-CA961F4F3DFD}" presName="sibTrans" presStyleLbl="sibTrans1D1" presStyleIdx="1" presStyleCnt="5"/>
      <dgm:spPr/>
    </dgm:pt>
    <dgm:pt modelId="{B80950D3-2687-4E1B-928A-D7B925711384}" type="pres">
      <dgm:prSet presAssocID="{FB0AFBDD-3702-46A1-B22B-CA961F4F3DFD}" presName="connectorText" presStyleLbl="sibTrans1D1" presStyleIdx="1" presStyleCnt="5"/>
      <dgm:spPr/>
    </dgm:pt>
    <dgm:pt modelId="{D3B5AFCA-1CCB-42FB-86B9-E060A315FE68}" type="pres">
      <dgm:prSet presAssocID="{4D923BC2-9FA1-45C2-A773-644A9790C6DF}" presName="node" presStyleLbl="node1" presStyleIdx="2" presStyleCnt="6">
        <dgm:presLayoutVars>
          <dgm:bulletEnabled val="1"/>
        </dgm:presLayoutVars>
      </dgm:prSet>
      <dgm:spPr/>
    </dgm:pt>
    <dgm:pt modelId="{0EE25C71-A493-45CD-8869-B74EC50CDA60}" type="pres">
      <dgm:prSet presAssocID="{1D8DF9FA-8FB2-4682-90AC-1D01A5B4F610}" presName="sibTrans" presStyleLbl="sibTrans1D1" presStyleIdx="2" presStyleCnt="5"/>
      <dgm:spPr/>
    </dgm:pt>
    <dgm:pt modelId="{3070DB5B-F859-463E-B51F-7C7F0708A939}" type="pres">
      <dgm:prSet presAssocID="{1D8DF9FA-8FB2-4682-90AC-1D01A5B4F610}" presName="connectorText" presStyleLbl="sibTrans1D1" presStyleIdx="2" presStyleCnt="5"/>
      <dgm:spPr/>
    </dgm:pt>
    <dgm:pt modelId="{F7D57CB1-655C-41F6-A111-7F85FB2F1F80}" type="pres">
      <dgm:prSet presAssocID="{CC0CA9BD-E474-40DC-A046-2CA191881347}" presName="node" presStyleLbl="node1" presStyleIdx="3" presStyleCnt="6">
        <dgm:presLayoutVars>
          <dgm:bulletEnabled val="1"/>
        </dgm:presLayoutVars>
      </dgm:prSet>
      <dgm:spPr/>
    </dgm:pt>
    <dgm:pt modelId="{1B030DE8-4387-4563-90BE-E2C0E6514DEC}" type="pres">
      <dgm:prSet presAssocID="{DB18E955-441F-45E1-9332-40B9C0223503}" presName="sibTrans" presStyleLbl="sibTrans1D1" presStyleIdx="3" presStyleCnt="5"/>
      <dgm:spPr/>
    </dgm:pt>
    <dgm:pt modelId="{13B187DF-BE95-4FC0-BE68-C809C961D9CB}" type="pres">
      <dgm:prSet presAssocID="{DB18E955-441F-45E1-9332-40B9C0223503}" presName="connectorText" presStyleLbl="sibTrans1D1" presStyleIdx="3" presStyleCnt="5"/>
      <dgm:spPr/>
    </dgm:pt>
    <dgm:pt modelId="{F57130F9-8EC7-4320-8705-3DDFC8E16142}" type="pres">
      <dgm:prSet presAssocID="{E7B21562-6253-42BA-936C-54081BA36A9C}" presName="node" presStyleLbl="node1" presStyleIdx="4" presStyleCnt="6">
        <dgm:presLayoutVars>
          <dgm:bulletEnabled val="1"/>
        </dgm:presLayoutVars>
      </dgm:prSet>
      <dgm:spPr/>
    </dgm:pt>
    <dgm:pt modelId="{AAA4B2B8-EF7B-478D-89A6-07CFA3362D01}" type="pres">
      <dgm:prSet presAssocID="{C6E4B322-9AA2-4547-BDEC-128A0E6ABD65}" presName="sibTrans" presStyleLbl="sibTrans1D1" presStyleIdx="4" presStyleCnt="5"/>
      <dgm:spPr/>
    </dgm:pt>
    <dgm:pt modelId="{7C9191C1-2C58-41CC-87B2-6CBDB7F755BF}" type="pres">
      <dgm:prSet presAssocID="{C6E4B322-9AA2-4547-BDEC-128A0E6ABD65}" presName="connectorText" presStyleLbl="sibTrans1D1" presStyleIdx="4" presStyleCnt="5"/>
      <dgm:spPr/>
    </dgm:pt>
    <dgm:pt modelId="{49194E7D-9C8D-4EAC-8C30-13BD2BD92AE7}" type="pres">
      <dgm:prSet presAssocID="{21C16CBE-CA7F-4049-9239-7B8BD08597A9}" presName="node" presStyleLbl="node1" presStyleIdx="5" presStyleCnt="6">
        <dgm:presLayoutVars>
          <dgm:bulletEnabled val="1"/>
        </dgm:presLayoutVars>
      </dgm:prSet>
      <dgm:spPr/>
    </dgm:pt>
  </dgm:ptLst>
  <dgm:cxnLst>
    <dgm:cxn modelId="{2DA39D01-A4DE-483D-A6B2-DF5F97BA2F6D}" srcId="{46C7FCDD-38FD-4812-BA2B-27AA39474A7A}" destId="{D7247A49-889B-455D-B722-4F739B29C01A}" srcOrd="1" destOrd="0" parTransId="{9DA806FB-B9A8-4DB0-9A8F-03105064D358}" sibTransId="{FB0AFBDD-3702-46A1-B22B-CA961F4F3DFD}"/>
    <dgm:cxn modelId="{080DA906-E124-4D42-8B29-982A29BA445E}" srcId="{46C7FCDD-38FD-4812-BA2B-27AA39474A7A}" destId="{E7B21562-6253-42BA-936C-54081BA36A9C}" srcOrd="4" destOrd="0" parTransId="{5F4BCB2F-5C80-4381-9C60-B5F9AB7EE97E}" sibTransId="{C6E4B322-9AA2-4547-BDEC-128A0E6ABD65}"/>
    <dgm:cxn modelId="{131ADE0B-BED0-4228-AAED-993342AA8F67}" type="presOf" srcId="{FB0AFBDD-3702-46A1-B22B-CA961F4F3DFD}" destId="{B80950D3-2687-4E1B-928A-D7B925711384}" srcOrd="1" destOrd="0" presId="urn:microsoft.com/office/officeart/2005/8/layout/bProcess3"/>
    <dgm:cxn modelId="{3BC55E15-23BF-4AA3-98AB-D97CB199E254}" type="presOf" srcId="{21C16CBE-CA7F-4049-9239-7B8BD08597A9}" destId="{49194E7D-9C8D-4EAC-8C30-13BD2BD92AE7}" srcOrd="0" destOrd="0" presId="urn:microsoft.com/office/officeart/2005/8/layout/bProcess3"/>
    <dgm:cxn modelId="{A456AE1B-ACB3-43F8-B9EA-2C78F914A182}" type="presOf" srcId="{4D923BC2-9FA1-45C2-A773-644A9790C6DF}" destId="{D3B5AFCA-1CCB-42FB-86B9-E060A315FE68}" srcOrd="0" destOrd="0" presId="urn:microsoft.com/office/officeart/2005/8/layout/bProcess3"/>
    <dgm:cxn modelId="{057F3535-D0AB-4CA0-9F41-79AE19AE1414}" type="presOf" srcId="{C6E4B322-9AA2-4547-BDEC-128A0E6ABD65}" destId="{7C9191C1-2C58-41CC-87B2-6CBDB7F755BF}" srcOrd="1" destOrd="0" presId="urn:microsoft.com/office/officeart/2005/8/layout/bProcess3"/>
    <dgm:cxn modelId="{E3BD7C38-08E5-4B2B-8704-0A47436DE6C4}" type="presOf" srcId="{993C5C02-AB24-4927-8C2F-F533E38E2865}" destId="{08393A29-9269-43C9-85F8-1B3CA7577989}" srcOrd="0" destOrd="0" presId="urn:microsoft.com/office/officeart/2005/8/layout/bProcess3"/>
    <dgm:cxn modelId="{F9EA4B3B-9C58-4AD5-BFDF-6D586756B3AB}" type="presOf" srcId="{FB0AFBDD-3702-46A1-B22B-CA961F4F3DFD}" destId="{4CC07D7B-91A5-44FC-8365-9B03BD9AFD12}" srcOrd="0" destOrd="0" presId="urn:microsoft.com/office/officeart/2005/8/layout/bProcess3"/>
    <dgm:cxn modelId="{30F12143-AD22-4D25-8A0C-510104C7F7B1}" srcId="{46C7FCDD-38FD-4812-BA2B-27AA39474A7A}" destId="{912F943B-8141-4E60-8177-97468288DF02}" srcOrd="0" destOrd="0" parTransId="{8858948F-4C9C-4B30-B61F-E1648E0BA9D2}" sibTransId="{993C5C02-AB24-4927-8C2F-F533E38E2865}"/>
    <dgm:cxn modelId="{A9D5F243-3B85-4613-89FF-BFDF576559C8}" type="presOf" srcId="{46C7FCDD-38FD-4812-BA2B-27AA39474A7A}" destId="{ED4B8F4C-B085-4757-9EFA-907651805359}" srcOrd="0" destOrd="0" presId="urn:microsoft.com/office/officeart/2005/8/layout/bProcess3"/>
    <dgm:cxn modelId="{B8A05A6C-4B78-4EDB-A5C8-9D73EBCBE9E6}" type="presOf" srcId="{DB18E955-441F-45E1-9332-40B9C0223503}" destId="{13B187DF-BE95-4FC0-BE68-C809C961D9CB}" srcOrd="1" destOrd="0" presId="urn:microsoft.com/office/officeart/2005/8/layout/bProcess3"/>
    <dgm:cxn modelId="{678DBD4D-C718-477C-B95C-81A74F562BF2}" srcId="{46C7FCDD-38FD-4812-BA2B-27AA39474A7A}" destId="{CC0CA9BD-E474-40DC-A046-2CA191881347}" srcOrd="3" destOrd="0" parTransId="{12F9D28B-6DE4-4147-83BD-84791F1A5331}" sibTransId="{DB18E955-441F-45E1-9332-40B9C0223503}"/>
    <dgm:cxn modelId="{ADEC1872-A944-45EE-BA92-D60FD60A0D26}" type="presOf" srcId="{912F943B-8141-4E60-8177-97468288DF02}" destId="{BBE64A14-9068-4330-8176-B4AC0C761559}" srcOrd="0" destOrd="0" presId="urn:microsoft.com/office/officeart/2005/8/layout/bProcess3"/>
    <dgm:cxn modelId="{1DFEF582-D495-40F0-A029-BD8D6A6D91AB}" srcId="{46C7FCDD-38FD-4812-BA2B-27AA39474A7A}" destId="{4D923BC2-9FA1-45C2-A773-644A9790C6DF}" srcOrd="2" destOrd="0" parTransId="{FCBDA16B-557A-46C8-A977-1A8DD66A1D5B}" sibTransId="{1D8DF9FA-8FB2-4682-90AC-1D01A5B4F610}"/>
    <dgm:cxn modelId="{142DBD83-B95C-40EE-9325-6F2B804E6DB5}" type="presOf" srcId="{DB18E955-441F-45E1-9332-40B9C0223503}" destId="{1B030DE8-4387-4563-90BE-E2C0E6514DEC}" srcOrd="0" destOrd="0" presId="urn:microsoft.com/office/officeart/2005/8/layout/bProcess3"/>
    <dgm:cxn modelId="{423343A8-5D84-4C97-8696-C1777DA5C96F}" type="presOf" srcId="{E7B21562-6253-42BA-936C-54081BA36A9C}" destId="{F57130F9-8EC7-4320-8705-3DDFC8E16142}" srcOrd="0" destOrd="0" presId="urn:microsoft.com/office/officeart/2005/8/layout/bProcess3"/>
    <dgm:cxn modelId="{94A704AC-6161-4CB7-AB87-5A474870AE3F}" type="presOf" srcId="{D7247A49-889B-455D-B722-4F739B29C01A}" destId="{2594E791-7EAF-4293-9FE6-69EE0AF66AC8}" srcOrd="0" destOrd="0" presId="urn:microsoft.com/office/officeart/2005/8/layout/bProcess3"/>
    <dgm:cxn modelId="{1B750FC2-CE23-4B57-A88E-5ECAA6300461}" type="presOf" srcId="{C6E4B322-9AA2-4547-BDEC-128A0E6ABD65}" destId="{AAA4B2B8-EF7B-478D-89A6-07CFA3362D01}" srcOrd="0" destOrd="0" presId="urn:microsoft.com/office/officeart/2005/8/layout/bProcess3"/>
    <dgm:cxn modelId="{026EFDC2-DED8-4AFA-A808-9CC0F520A0D8}" type="presOf" srcId="{1D8DF9FA-8FB2-4682-90AC-1D01A5B4F610}" destId="{0EE25C71-A493-45CD-8869-B74EC50CDA60}" srcOrd="0" destOrd="0" presId="urn:microsoft.com/office/officeart/2005/8/layout/bProcess3"/>
    <dgm:cxn modelId="{D0DD73D0-DB17-4DBA-9B0F-38370BAB259A}" type="presOf" srcId="{CC0CA9BD-E474-40DC-A046-2CA191881347}" destId="{F7D57CB1-655C-41F6-A111-7F85FB2F1F80}" srcOrd="0" destOrd="0" presId="urn:microsoft.com/office/officeart/2005/8/layout/bProcess3"/>
    <dgm:cxn modelId="{E64583FB-298A-41CD-A439-87D0D60B3813}" type="presOf" srcId="{993C5C02-AB24-4927-8C2F-F533E38E2865}" destId="{BA60DF04-FC78-48C4-B0AD-79E0CDB05733}" srcOrd="1" destOrd="0" presId="urn:microsoft.com/office/officeart/2005/8/layout/bProcess3"/>
    <dgm:cxn modelId="{12862CFC-92D0-48FD-B3BD-0364A4A18E87}" type="presOf" srcId="{1D8DF9FA-8FB2-4682-90AC-1D01A5B4F610}" destId="{3070DB5B-F859-463E-B51F-7C7F0708A939}" srcOrd="1" destOrd="0" presId="urn:microsoft.com/office/officeart/2005/8/layout/bProcess3"/>
    <dgm:cxn modelId="{E33F90FE-00AD-4F42-9184-6417067010D0}" srcId="{46C7FCDD-38FD-4812-BA2B-27AA39474A7A}" destId="{21C16CBE-CA7F-4049-9239-7B8BD08597A9}" srcOrd="5" destOrd="0" parTransId="{3F94BA72-CD0B-426B-9156-4E4E4F5426BD}" sibTransId="{1F5C1BBD-0766-4B7C-9FA8-69530850F8F6}"/>
    <dgm:cxn modelId="{FC98D189-4635-4A83-96A3-0664FF071547}" type="presParOf" srcId="{ED4B8F4C-B085-4757-9EFA-907651805359}" destId="{BBE64A14-9068-4330-8176-B4AC0C761559}" srcOrd="0" destOrd="0" presId="urn:microsoft.com/office/officeart/2005/8/layout/bProcess3"/>
    <dgm:cxn modelId="{B1EBA129-2F46-4DCA-BDB0-5BFC47BE590F}" type="presParOf" srcId="{ED4B8F4C-B085-4757-9EFA-907651805359}" destId="{08393A29-9269-43C9-85F8-1B3CA7577989}" srcOrd="1" destOrd="0" presId="urn:microsoft.com/office/officeart/2005/8/layout/bProcess3"/>
    <dgm:cxn modelId="{B267932D-EBE4-4031-920F-AB5737E72369}" type="presParOf" srcId="{08393A29-9269-43C9-85F8-1B3CA7577989}" destId="{BA60DF04-FC78-48C4-B0AD-79E0CDB05733}" srcOrd="0" destOrd="0" presId="urn:microsoft.com/office/officeart/2005/8/layout/bProcess3"/>
    <dgm:cxn modelId="{0D4F1DD9-B4C8-4F30-BE90-AD8F35FDB7DB}" type="presParOf" srcId="{ED4B8F4C-B085-4757-9EFA-907651805359}" destId="{2594E791-7EAF-4293-9FE6-69EE0AF66AC8}" srcOrd="2" destOrd="0" presId="urn:microsoft.com/office/officeart/2005/8/layout/bProcess3"/>
    <dgm:cxn modelId="{A30A38A9-D845-4A40-BE26-3ED34D9E0EE1}" type="presParOf" srcId="{ED4B8F4C-B085-4757-9EFA-907651805359}" destId="{4CC07D7B-91A5-44FC-8365-9B03BD9AFD12}" srcOrd="3" destOrd="0" presId="urn:microsoft.com/office/officeart/2005/8/layout/bProcess3"/>
    <dgm:cxn modelId="{D98EEDB1-917D-4832-90AB-6C67C65119D8}" type="presParOf" srcId="{4CC07D7B-91A5-44FC-8365-9B03BD9AFD12}" destId="{B80950D3-2687-4E1B-928A-D7B925711384}" srcOrd="0" destOrd="0" presId="urn:microsoft.com/office/officeart/2005/8/layout/bProcess3"/>
    <dgm:cxn modelId="{B4026F0C-813C-48FB-9D4F-80EBE0C8A066}" type="presParOf" srcId="{ED4B8F4C-B085-4757-9EFA-907651805359}" destId="{D3B5AFCA-1CCB-42FB-86B9-E060A315FE68}" srcOrd="4" destOrd="0" presId="urn:microsoft.com/office/officeart/2005/8/layout/bProcess3"/>
    <dgm:cxn modelId="{4941F1A9-5405-42AE-9CC2-173F115EE179}" type="presParOf" srcId="{ED4B8F4C-B085-4757-9EFA-907651805359}" destId="{0EE25C71-A493-45CD-8869-B74EC50CDA60}" srcOrd="5" destOrd="0" presId="urn:microsoft.com/office/officeart/2005/8/layout/bProcess3"/>
    <dgm:cxn modelId="{8310B30F-CF5E-4009-B14B-07CFC5C595C6}" type="presParOf" srcId="{0EE25C71-A493-45CD-8869-B74EC50CDA60}" destId="{3070DB5B-F859-463E-B51F-7C7F0708A939}" srcOrd="0" destOrd="0" presId="urn:microsoft.com/office/officeart/2005/8/layout/bProcess3"/>
    <dgm:cxn modelId="{6A37DEE4-DF87-4F48-9B09-F961FEF50D60}" type="presParOf" srcId="{ED4B8F4C-B085-4757-9EFA-907651805359}" destId="{F7D57CB1-655C-41F6-A111-7F85FB2F1F80}" srcOrd="6" destOrd="0" presId="urn:microsoft.com/office/officeart/2005/8/layout/bProcess3"/>
    <dgm:cxn modelId="{630F5688-9E00-4211-BDCF-56D05FAE6715}" type="presParOf" srcId="{ED4B8F4C-B085-4757-9EFA-907651805359}" destId="{1B030DE8-4387-4563-90BE-E2C0E6514DEC}" srcOrd="7" destOrd="0" presId="urn:microsoft.com/office/officeart/2005/8/layout/bProcess3"/>
    <dgm:cxn modelId="{9ECE1826-2049-4D66-8A0B-DF1EBA55B30C}" type="presParOf" srcId="{1B030DE8-4387-4563-90BE-E2C0E6514DEC}" destId="{13B187DF-BE95-4FC0-BE68-C809C961D9CB}" srcOrd="0" destOrd="0" presId="urn:microsoft.com/office/officeart/2005/8/layout/bProcess3"/>
    <dgm:cxn modelId="{9CFBDC13-9F2F-4BE5-AD11-472EB8D9AD3C}" type="presParOf" srcId="{ED4B8F4C-B085-4757-9EFA-907651805359}" destId="{F57130F9-8EC7-4320-8705-3DDFC8E16142}" srcOrd="8" destOrd="0" presId="urn:microsoft.com/office/officeart/2005/8/layout/bProcess3"/>
    <dgm:cxn modelId="{A2C9DEFE-EEB2-459A-9025-5577F10FDB59}" type="presParOf" srcId="{ED4B8F4C-B085-4757-9EFA-907651805359}" destId="{AAA4B2B8-EF7B-478D-89A6-07CFA3362D01}" srcOrd="9" destOrd="0" presId="urn:microsoft.com/office/officeart/2005/8/layout/bProcess3"/>
    <dgm:cxn modelId="{2E69AD72-A591-4015-BD06-021404CC8CF0}" type="presParOf" srcId="{AAA4B2B8-EF7B-478D-89A6-07CFA3362D01}" destId="{7C9191C1-2C58-41CC-87B2-6CBDB7F755BF}" srcOrd="0" destOrd="0" presId="urn:microsoft.com/office/officeart/2005/8/layout/bProcess3"/>
    <dgm:cxn modelId="{CCC724C8-5FBD-47C5-8004-0C97751800A9}" type="presParOf" srcId="{ED4B8F4C-B085-4757-9EFA-907651805359}" destId="{49194E7D-9C8D-4EAC-8C30-13BD2BD92AE7}"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93A29-9269-43C9-85F8-1B3CA7577989}">
      <dsp:nvSpPr>
        <dsp:cNvPr id="0" name=""/>
        <dsp:cNvSpPr/>
      </dsp:nvSpPr>
      <dsp:spPr>
        <a:xfrm>
          <a:off x="2280143" y="1511599"/>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5" y="1554702"/>
        <a:ext cx="26172" cy="5234"/>
      </dsp:txXfrm>
    </dsp:sp>
    <dsp:sp modelId="{BBE64A14-9068-4330-8176-B4AC0C761559}">
      <dsp:nvSpPr>
        <dsp:cNvPr id="0" name=""/>
        <dsp:cNvSpPr/>
      </dsp:nvSpPr>
      <dsp:spPr>
        <a:xfrm>
          <a:off x="6045" y="874549"/>
          <a:ext cx="2275898" cy="13655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Data is recorded during the school year</a:t>
          </a:r>
        </a:p>
      </dsp:txBody>
      <dsp:txXfrm>
        <a:off x="6045" y="874549"/>
        <a:ext cx="2275898" cy="1365538"/>
      </dsp:txXfrm>
    </dsp:sp>
    <dsp:sp modelId="{4CC07D7B-91A5-44FC-8365-9B03BD9AFD12}">
      <dsp:nvSpPr>
        <dsp:cNvPr id="0" name=""/>
        <dsp:cNvSpPr/>
      </dsp:nvSpPr>
      <dsp:spPr>
        <a:xfrm>
          <a:off x="5079498" y="1511599"/>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0" y="1554702"/>
        <a:ext cx="26172" cy="5234"/>
      </dsp:txXfrm>
    </dsp:sp>
    <dsp:sp modelId="{2594E791-7EAF-4293-9FE6-69EE0AF66AC8}">
      <dsp:nvSpPr>
        <dsp:cNvPr id="0" name=""/>
        <dsp:cNvSpPr/>
      </dsp:nvSpPr>
      <dsp:spPr>
        <a:xfrm>
          <a:off x="2805400" y="874549"/>
          <a:ext cx="2275898" cy="13655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OCR publishes new requirements for the CRDC</a:t>
          </a:r>
        </a:p>
      </dsp:txBody>
      <dsp:txXfrm>
        <a:off x="2805400" y="874549"/>
        <a:ext cx="2275898" cy="1365538"/>
      </dsp:txXfrm>
    </dsp:sp>
    <dsp:sp modelId="{0EE25C71-A493-45CD-8869-B74EC50CDA60}">
      <dsp:nvSpPr>
        <dsp:cNvPr id="0" name=""/>
        <dsp:cNvSpPr/>
      </dsp:nvSpPr>
      <dsp:spPr>
        <a:xfrm>
          <a:off x="1143994" y="2238288"/>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482099"/>
        <a:ext cx="281156" cy="5234"/>
      </dsp:txXfrm>
    </dsp:sp>
    <dsp:sp modelId="{D3B5AFCA-1CCB-42FB-86B9-E060A315FE68}">
      <dsp:nvSpPr>
        <dsp:cNvPr id="0" name=""/>
        <dsp:cNvSpPr/>
      </dsp:nvSpPr>
      <dsp:spPr>
        <a:xfrm>
          <a:off x="5604755" y="874549"/>
          <a:ext cx="2275898" cy="13655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NCDPI updates reporting process based on OCR requirements</a:t>
          </a:r>
        </a:p>
      </dsp:txBody>
      <dsp:txXfrm>
        <a:off x="5604755" y="874549"/>
        <a:ext cx="2275898" cy="1365538"/>
      </dsp:txXfrm>
    </dsp:sp>
    <dsp:sp modelId="{1B030DE8-4387-4563-90BE-E2C0E6514DEC}">
      <dsp:nvSpPr>
        <dsp:cNvPr id="0" name=""/>
        <dsp:cNvSpPr/>
      </dsp:nvSpPr>
      <dsp:spPr>
        <a:xfrm>
          <a:off x="2280143" y="3400594"/>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5" y="3443697"/>
        <a:ext cx="26172" cy="5234"/>
      </dsp:txXfrm>
    </dsp:sp>
    <dsp:sp modelId="{F7D57CB1-655C-41F6-A111-7F85FB2F1F80}">
      <dsp:nvSpPr>
        <dsp:cNvPr id="0" name=""/>
        <dsp:cNvSpPr/>
      </dsp:nvSpPr>
      <dsp:spPr>
        <a:xfrm>
          <a:off x="6045" y="2763545"/>
          <a:ext cx="2275898" cy="13655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NCDPI provides a preview of data prior to Federal Submission opening</a:t>
          </a:r>
        </a:p>
      </dsp:txBody>
      <dsp:txXfrm>
        <a:off x="6045" y="2763545"/>
        <a:ext cx="2275898" cy="1365538"/>
      </dsp:txXfrm>
    </dsp:sp>
    <dsp:sp modelId="{AAA4B2B8-EF7B-478D-89A6-07CFA3362D01}">
      <dsp:nvSpPr>
        <dsp:cNvPr id="0" name=""/>
        <dsp:cNvSpPr/>
      </dsp:nvSpPr>
      <dsp:spPr>
        <a:xfrm>
          <a:off x="5079498" y="3400594"/>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0" y="3443697"/>
        <a:ext cx="26172" cy="5234"/>
      </dsp:txXfrm>
    </dsp:sp>
    <dsp:sp modelId="{F57130F9-8EC7-4320-8705-3DDFC8E16142}">
      <dsp:nvSpPr>
        <dsp:cNvPr id="0" name=""/>
        <dsp:cNvSpPr/>
      </dsp:nvSpPr>
      <dsp:spPr>
        <a:xfrm>
          <a:off x="2805400" y="2763545"/>
          <a:ext cx="2275898" cy="13655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NCDPI transfers data to Federal Submission  Tool</a:t>
          </a:r>
        </a:p>
      </dsp:txBody>
      <dsp:txXfrm>
        <a:off x="2805400" y="2763545"/>
        <a:ext cx="2275898" cy="1365538"/>
      </dsp:txXfrm>
    </dsp:sp>
    <dsp:sp modelId="{49194E7D-9C8D-4EAC-8C30-13BD2BD92AE7}">
      <dsp:nvSpPr>
        <dsp:cNvPr id="0" name=""/>
        <dsp:cNvSpPr/>
      </dsp:nvSpPr>
      <dsp:spPr>
        <a:xfrm>
          <a:off x="5604755" y="2763545"/>
          <a:ext cx="2275898" cy="13655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PSUs log into Federal Submission Tool, validate and Certify</a:t>
          </a:r>
        </a:p>
      </dsp:txBody>
      <dsp:txXfrm>
        <a:off x="5604755" y="2763545"/>
        <a:ext cx="2275898" cy="136553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546" tIns="46273" rIns="92546" bIns="46273" rtlCol="0"/>
          <a:lstStyle>
            <a:lvl1pPr algn="r">
              <a:defRPr sz="1200"/>
            </a:lvl1pPr>
          </a:lstStyle>
          <a:p>
            <a:fld id="{2398FA53-D772-4D4B-8EBE-D072999CEA83}" type="datetimeFigureOut">
              <a:rPr lang="en-US" smtClean="0"/>
              <a:t>12/3/2021</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546" tIns="46273" rIns="92546" bIns="46273" rtlCol="0" anchor="b"/>
          <a:lstStyle>
            <a:lvl1pPr algn="r">
              <a:defRPr sz="1200"/>
            </a:lvl1pPr>
          </a:lstStyle>
          <a:p>
            <a:fld id="{7D9C6F4E-045D-417D-B4AC-2AA8D9E07CC9}" type="slidenum">
              <a:rPr lang="en-US" smtClean="0"/>
              <a:t>‹#›</a:t>
            </a:fld>
            <a:endParaRPr lang="en-US" dirty="0"/>
          </a:p>
        </p:txBody>
      </p:sp>
    </p:spTree>
    <p:extLst>
      <p:ext uri="{BB962C8B-B14F-4D97-AF65-F5344CB8AC3E}">
        <p14:creationId xmlns:p14="http://schemas.microsoft.com/office/powerpoint/2010/main" val="161260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1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1654" y="1"/>
            <a:ext cx="3037146" cy="461725"/>
          </a:xfrm>
          <a:prstGeom prst="rect">
            <a:avLst/>
          </a:prstGeom>
        </p:spPr>
        <p:txBody>
          <a:bodyPr vert="horz" lIns="91440" tIns="45720" rIns="91440" bIns="45720" rtlCol="0"/>
          <a:lstStyle>
            <a:lvl1pPr algn="r">
              <a:defRPr sz="1200"/>
            </a:lvl1pPr>
          </a:lstStyle>
          <a:p>
            <a:fld id="{A6964656-747E-4B0D-A76C-6837A8401229}" type="datetimeFigureOut">
              <a:rPr lang="en-US" smtClean="0"/>
              <a:t>11/19/2021</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881" y="4387176"/>
            <a:ext cx="5608640" cy="4155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764"/>
            <a:ext cx="3037146" cy="46172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654" y="8772764"/>
            <a:ext cx="3037146" cy="461724"/>
          </a:xfrm>
          <a:prstGeom prst="rect">
            <a:avLst/>
          </a:prstGeom>
        </p:spPr>
        <p:txBody>
          <a:bodyPr vert="horz" lIns="91440" tIns="45720" rIns="91440" bIns="45720" rtlCol="0" anchor="b"/>
          <a:lstStyle>
            <a:lvl1pPr algn="r">
              <a:defRPr sz="1200"/>
            </a:lvl1pPr>
          </a:lstStyle>
          <a:p>
            <a:fld id="{D7A782A4-A515-4000-ACF3-DAFFAAD2AE14}" type="slidenum">
              <a:rPr lang="en-US" smtClean="0"/>
              <a:t>‹#›</a:t>
            </a:fld>
            <a:endParaRPr lang="en-US" dirty="0"/>
          </a:p>
        </p:txBody>
      </p:sp>
    </p:spTree>
    <p:extLst>
      <p:ext uri="{BB962C8B-B14F-4D97-AF65-F5344CB8AC3E}">
        <p14:creationId xmlns:p14="http://schemas.microsoft.com/office/powerpoint/2010/main" val="191011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82A4-A515-4000-ACF3-DAFFAAD2AE14}" type="slidenum">
              <a:rPr lang="en-US" smtClean="0"/>
              <a:t>1</a:t>
            </a:fld>
            <a:endParaRPr lang="en-US" dirty="0"/>
          </a:p>
        </p:txBody>
      </p:sp>
    </p:spTree>
    <p:extLst>
      <p:ext uri="{BB962C8B-B14F-4D97-AF65-F5344CB8AC3E}">
        <p14:creationId xmlns:p14="http://schemas.microsoft.com/office/powerpoint/2010/main" val="356569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82A4-A515-4000-ACF3-DAFFAAD2AE14}" type="slidenum">
              <a:rPr lang="en-US" smtClean="0"/>
              <a:t>2</a:t>
            </a:fld>
            <a:endParaRPr lang="en-US" dirty="0"/>
          </a:p>
        </p:txBody>
      </p:sp>
    </p:spTree>
    <p:extLst>
      <p:ext uri="{BB962C8B-B14F-4D97-AF65-F5344CB8AC3E}">
        <p14:creationId xmlns:p14="http://schemas.microsoft.com/office/powerpoint/2010/main" val="104990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82A4-A515-4000-ACF3-DAFFAAD2AE14}" type="slidenum">
              <a:rPr lang="en-US" smtClean="0"/>
              <a:t>3</a:t>
            </a:fld>
            <a:endParaRPr lang="en-US" dirty="0"/>
          </a:p>
        </p:txBody>
      </p:sp>
    </p:spTree>
    <p:extLst>
      <p:ext uri="{BB962C8B-B14F-4D97-AF65-F5344CB8AC3E}">
        <p14:creationId xmlns:p14="http://schemas.microsoft.com/office/powerpoint/2010/main" val="196476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82A4-A515-4000-ACF3-DAFFAAD2AE14}" type="slidenum">
              <a:rPr lang="en-US" smtClean="0"/>
              <a:t>17</a:t>
            </a:fld>
            <a:endParaRPr lang="en-US" dirty="0"/>
          </a:p>
        </p:txBody>
      </p:sp>
    </p:spTree>
    <p:extLst>
      <p:ext uri="{BB962C8B-B14F-4D97-AF65-F5344CB8AC3E}">
        <p14:creationId xmlns:p14="http://schemas.microsoft.com/office/powerpoint/2010/main" val="387561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82A4-A515-4000-ACF3-DAFFAAD2AE14}" type="slidenum">
              <a:rPr lang="en-US" smtClean="0"/>
              <a:t>18</a:t>
            </a:fld>
            <a:endParaRPr lang="en-US" dirty="0"/>
          </a:p>
        </p:txBody>
      </p:sp>
    </p:spTree>
    <p:extLst>
      <p:ext uri="{BB962C8B-B14F-4D97-AF65-F5344CB8AC3E}">
        <p14:creationId xmlns:p14="http://schemas.microsoft.com/office/powerpoint/2010/main" val="56639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82A4-A515-4000-ACF3-DAFFAAD2AE14}" type="slidenum">
              <a:rPr lang="en-US" smtClean="0"/>
              <a:t>34</a:t>
            </a:fld>
            <a:endParaRPr lang="en-US" dirty="0"/>
          </a:p>
        </p:txBody>
      </p:sp>
    </p:spTree>
    <p:extLst>
      <p:ext uri="{BB962C8B-B14F-4D97-AF65-F5344CB8AC3E}">
        <p14:creationId xmlns:p14="http://schemas.microsoft.com/office/powerpoint/2010/main" val="883578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60F7E2-BF43-CF45-AD73-FC400539C97F}"/>
              </a:ext>
            </a:extLst>
          </p:cNvPr>
          <p:cNvPicPr>
            <a:picLocks noChangeAspect="1"/>
          </p:cNvPicPr>
          <p:nvPr/>
        </p:nvPicPr>
        <p:blipFill>
          <a:blip r:embed="rId3"/>
          <a:stretch>
            <a:fillRect/>
          </a:stretch>
        </p:blipFill>
        <p:spPr>
          <a:xfrm>
            <a:off x="4521200" y="2908031"/>
            <a:ext cx="3366135" cy="699770"/>
          </a:xfrm>
          <a:prstGeom prst="rect">
            <a:avLst/>
          </a:prstGeom>
        </p:spPr>
      </p:pic>
    </p:spTree>
    <p:extLst>
      <p:ext uri="{BB962C8B-B14F-4D97-AF65-F5344CB8AC3E}">
        <p14:creationId xmlns:p14="http://schemas.microsoft.com/office/powerpoint/2010/main" val="166576459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4613080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endParaRPr lang="en-US" dirty="0"/>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57759983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endParaRPr lang="en-US" dirty="0"/>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039817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5632254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43987612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63000" y="6416675"/>
            <a:ext cx="304800" cy="365125"/>
          </a:xfrm>
          <a:prstGeom prst="rect">
            <a:avLst/>
          </a:prstGeom>
        </p:spPr>
        <p:txBody>
          <a:bodyPr/>
          <a:lstStyle>
            <a:lvl1pPr>
              <a:defRPr sz="1000"/>
            </a:lvl1pPr>
          </a:lstStyle>
          <a:p>
            <a:fld id="{43A11CF5-059E-4486-903A-AFB8D989E436}" type="slidenum">
              <a:rPr lang="en-US" smtClean="0"/>
              <a:t>‹#›</a:t>
            </a:fld>
            <a:endParaRPr lang="en-US" dirty="0"/>
          </a:p>
        </p:txBody>
      </p:sp>
    </p:spTree>
    <p:extLst>
      <p:ext uri="{BB962C8B-B14F-4D97-AF65-F5344CB8AC3E}">
        <p14:creationId xmlns:p14="http://schemas.microsoft.com/office/powerpoint/2010/main" val="123887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286000"/>
            <a:ext cx="82296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763000" y="6477000"/>
            <a:ext cx="304800" cy="320675"/>
          </a:xfrm>
          <a:prstGeom prst="rect">
            <a:avLst/>
          </a:prstGeom>
        </p:spPr>
        <p:txBody>
          <a:bodyPr/>
          <a:lstStyle>
            <a:lvl1pPr>
              <a:defRPr sz="1000"/>
            </a:lvl1pPr>
          </a:lstStyle>
          <a:p>
            <a:fld id="{43A11CF5-059E-4486-903A-AFB8D989E436}" type="slidenum">
              <a:rPr lang="en-US" smtClean="0"/>
              <a:t>‹#›</a:t>
            </a:fld>
            <a:endParaRPr lang="en-US" dirty="0"/>
          </a:p>
        </p:txBody>
      </p:sp>
    </p:spTree>
    <p:extLst>
      <p:ext uri="{BB962C8B-B14F-4D97-AF65-F5344CB8AC3E}">
        <p14:creationId xmlns:p14="http://schemas.microsoft.com/office/powerpoint/2010/main" val="249029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8752944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73795225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42655052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4445824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38374400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3A11CF5-059E-4486-903A-AFB8D989E436}" type="slidenum">
              <a:rPr lang="en-US" smtClean="0"/>
              <a:t>‹#›</a:t>
            </a:fld>
            <a:endParaRPr lang="en-US" dirty="0"/>
          </a:p>
        </p:txBody>
      </p:sp>
    </p:spTree>
    <p:extLst>
      <p:ext uri="{BB962C8B-B14F-4D97-AF65-F5344CB8AC3E}">
        <p14:creationId xmlns:p14="http://schemas.microsoft.com/office/powerpoint/2010/main" val="379842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2568886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45854718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150959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ra.dominguez@dpi.nc.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crdc.communities.ed.gov/#communities/pdc/documents/16875"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6.xml"/><Relationship Id="rId4" Type="http://schemas.openxmlformats.org/officeDocument/2006/relationships/hyperlink" Target="https://crdc.grads360.org/#communities/pdc/documents/168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dpi.nc.gov/data-reports/data-reporting-and-program-monitoring/civil-rights-data/crdc-documentation-and-webinar-events#webinar-preparing-civil-rights-data-collectio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dpi.nc.gov/data-reports/data-reporting-and-program-monitoring/civil-rights-data/crdc-documentation-and-webinar-events#non-powerschool-data-file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dpi.nc.gov/data-reports/data-reporting-and-program-monitoring/civil-rights-data-collection"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mailto:molly.hash@aemcorp.co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dpi.nc.gov/data-reports/data-reporting-and-program-monitoring/civil-rights-data/crdc-documentation-and-webinar-events#non-powerschool-data-files"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www.dpi.nc.gov/crdc-psu-demographics-and-contacts"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calendly.com/terralynne/30min"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s://calendly.com/terralynne/30min" TargetMode="Externa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ncgov.servicenowservices.com/sp_dpi"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rdc.communities.ed.gov/#program" TargetMode="External"/><Relationship Id="rId2" Type="http://schemas.openxmlformats.org/officeDocument/2006/relationships/hyperlink" Target="https://ocrdata.ed.go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Civil Rights Data Collection </a:t>
            </a:r>
            <a:br>
              <a:rPr lang="en-US" dirty="0"/>
            </a:br>
            <a:r>
              <a:rPr lang="en-US" dirty="0"/>
              <a:t>(OCR / CRDC)</a:t>
            </a:r>
          </a:p>
        </p:txBody>
      </p:sp>
      <p:sp>
        <p:nvSpPr>
          <p:cNvPr id="3" name="Subtitle 2"/>
          <p:cNvSpPr>
            <a:spLocks noGrp="1"/>
          </p:cNvSpPr>
          <p:nvPr>
            <p:ph type="subTitle" idx="4294967295"/>
          </p:nvPr>
        </p:nvSpPr>
        <p:spPr>
          <a:xfrm>
            <a:off x="2590800" y="4419600"/>
            <a:ext cx="6400800" cy="1828800"/>
          </a:xfrm>
        </p:spPr>
        <p:txBody>
          <a:bodyPr>
            <a:normAutofit/>
          </a:bodyPr>
          <a:lstStyle/>
          <a:p>
            <a:pPr marL="0" indent="0" algn="r">
              <a:buNone/>
            </a:pPr>
            <a:r>
              <a:rPr lang="en-US" sz="1300" dirty="0">
                <a:solidFill>
                  <a:schemeClr val="bg1"/>
                </a:solidFill>
              </a:rPr>
              <a:t>State Level Submission Project Status Update</a:t>
            </a:r>
          </a:p>
          <a:p>
            <a:pPr marL="0" indent="0" algn="r">
              <a:buNone/>
            </a:pPr>
            <a:endParaRPr lang="en-US" sz="1300" dirty="0">
              <a:solidFill>
                <a:schemeClr val="bg1"/>
              </a:solidFill>
            </a:endParaRPr>
          </a:p>
          <a:p>
            <a:pPr marL="0" indent="0" algn="r">
              <a:buNone/>
            </a:pPr>
            <a:r>
              <a:rPr lang="en-US" sz="1300" dirty="0">
                <a:solidFill>
                  <a:schemeClr val="bg1"/>
                </a:solidFill>
              </a:rPr>
              <a:t>Terra Dominguez</a:t>
            </a:r>
          </a:p>
          <a:p>
            <a:pPr marL="0" indent="0" algn="r">
              <a:buNone/>
            </a:pPr>
            <a:r>
              <a:rPr lang="en-US" sz="1300" dirty="0">
                <a:solidFill>
                  <a:schemeClr val="bg1"/>
                </a:solidFill>
              </a:rPr>
              <a:t>State OCR Coordinator</a:t>
            </a:r>
          </a:p>
          <a:p>
            <a:pPr marL="0" indent="0" algn="r">
              <a:buNone/>
            </a:pPr>
            <a:r>
              <a:rPr lang="en-US" sz="1300" dirty="0">
                <a:solidFill>
                  <a:schemeClr val="bg1"/>
                </a:solidFill>
                <a:hlinkClick r:id="rId3">
                  <a:extLst>
                    <a:ext uri="{A12FA001-AC4F-418D-AE19-62706E023703}">
                      <ahyp:hlinkClr xmlns:ahyp="http://schemas.microsoft.com/office/drawing/2018/hyperlinkcolor" val="tx"/>
                    </a:ext>
                  </a:extLst>
                </a:hlinkClick>
              </a:rPr>
              <a:t>terra.dominguez@dpi.nc.gov</a:t>
            </a:r>
            <a:endParaRPr lang="en-US" sz="1300" dirty="0">
              <a:solidFill>
                <a:schemeClr val="bg1"/>
              </a:solidFill>
            </a:endParaRPr>
          </a:p>
          <a:p>
            <a:endParaRPr lang="en-US" sz="4200" dirty="0"/>
          </a:p>
        </p:txBody>
      </p:sp>
    </p:spTree>
    <p:extLst>
      <p:ext uri="{BB962C8B-B14F-4D97-AF65-F5344CB8AC3E}">
        <p14:creationId xmlns:p14="http://schemas.microsoft.com/office/powerpoint/2010/main" val="167415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A128-7E77-4082-89BF-90BA6D080184}"/>
              </a:ext>
            </a:extLst>
          </p:cNvPr>
          <p:cNvSpPr>
            <a:spLocks noGrp="1"/>
          </p:cNvSpPr>
          <p:nvPr>
            <p:ph type="title"/>
          </p:nvPr>
        </p:nvSpPr>
        <p:spPr/>
        <p:txBody>
          <a:bodyPr/>
          <a:lstStyle/>
          <a:p>
            <a:r>
              <a:rPr lang="en-US" dirty="0"/>
              <a:t>Data Contained in CRDC</a:t>
            </a:r>
          </a:p>
        </p:txBody>
      </p:sp>
      <p:sp>
        <p:nvSpPr>
          <p:cNvPr id="6" name="Content Placeholder 5">
            <a:extLst>
              <a:ext uri="{FF2B5EF4-FFF2-40B4-BE49-F238E27FC236}">
                <a16:creationId xmlns:a16="http://schemas.microsoft.com/office/drawing/2014/main" id="{01880DC1-9242-4FB2-9F2B-F508ACA68F21}"/>
              </a:ext>
            </a:extLst>
          </p:cNvPr>
          <p:cNvSpPr>
            <a:spLocks noGrp="1"/>
          </p:cNvSpPr>
          <p:nvPr>
            <p:ph sz="half" idx="1"/>
          </p:nvPr>
        </p:nvSpPr>
        <p:spPr/>
        <p:txBody>
          <a:bodyPr>
            <a:normAutofit/>
          </a:bodyPr>
          <a:lstStyle/>
          <a:p>
            <a:r>
              <a:rPr lang="en-US" sz="2400" dirty="0"/>
              <a:t>LEA /School/Justice Facility  Characteristics </a:t>
            </a:r>
          </a:p>
          <a:p>
            <a:r>
              <a:rPr lang="en-US" sz="2400" dirty="0"/>
              <a:t>Enrollment</a:t>
            </a:r>
          </a:p>
          <a:p>
            <a:pPr lvl="1"/>
            <a:r>
              <a:rPr lang="en-US" sz="2000" dirty="0"/>
              <a:t>PK</a:t>
            </a:r>
          </a:p>
          <a:p>
            <a:pPr lvl="1"/>
            <a:r>
              <a:rPr lang="en-US" sz="2000" dirty="0"/>
              <a:t>Student</a:t>
            </a:r>
          </a:p>
          <a:p>
            <a:pPr lvl="1"/>
            <a:r>
              <a:rPr lang="en-US" sz="2000" dirty="0"/>
              <a:t>Program</a:t>
            </a:r>
          </a:p>
          <a:p>
            <a:pPr lvl="1"/>
            <a:r>
              <a:rPr lang="en-US" sz="2000" dirty="0"/>
              <a:t>Course</a:t>
            </a:r>
            <a:endParaRPr lang="en-US" sz="1100" dirty="0"/>
          </a:p>
          <a:p>
            <a:r>
              <a:rPr lang="en-US" sz="2400" dirty="0"/>
              <a:t>Retention</a:t>
            </a:r>
          </a:p>
          <a:p>
            <a:r>
              <a:rPr lang="en-US" sz="2400" dirty="0"/>
              <a:t>Certified Class Counts</a:t>
            </a:r>
          </a:p>
          <a:p>
            <a:r>
              <a:rPr lang="en-US" sz="2400" dirty="0"/>
              <a:t>College and Career Ready</a:t>
            </a:r>
          </a:p>
          <a:p>
            <a:endParaRPr lang="en-US" sz="1000" dirty="0"/>
          </a:p>
          <a:p>
            <a:endParaRPr lang="en-US" sz="1100" dirty="0"/>
          </a:p>
        </p:txBody>
      </p:sp>
      <p:sp>
        <p:nvSpPr>
          <p:cNvPr id="7" name="Content Placeholder 6">
            <a:extLst>
              <a:ext uri="{FF2B5EF4-FFF2-40B4-BE49-F238E27FC236}">
                <a16:creationId xmlns:a16="http://schemas.microsoft.com/office/drawing/2014/main" id="{A9037638-9BD9-4012-AB03-AE4F437D7DA5}"/>
              </a:ext>
            </a:extLst>
          </p:cNvPr>
          <p:cNvSpPr>
            <a:spLocks noGrp="1"/>
          </p:cNvSpPr>
          <p:nvPr>
            <p:ph sz="half" idx="2"/>
          </p:nvPr>
        </p:nvSpPr>
        <p:spPr/>
        <p:txBody>
          <a:bodyPr>
            <a:normAutofit/>
          </a:bodyPr>
          <a:lstStyle/>
          <a:p>
            <a:r>
              <a:rPr lang="en-US" sz="2400" dirty="0"/>
              <a:t>FTE/Staff </a:t>
            </a:r>
          </a:p>
          <a:p>
            <a:endParaRPr lang="en-US" sz="1100" dirty="0"/>
          </a:p>
          <a:p>
            <a:r>
              <a:rPr lang="en-US" sz="2400" dirty="0"/>
              <a:t>Athletics</a:t>
            </a:r>
          </a:p>
          <a:p>
            <a:endParaRPr lang="en-US" sz="1100" dirty="0"/>
          </a:p>
          <a:p>
            <a:r>
              <a:rPr lang="en-US" sz="2400" dirty="0"/>
              <a:t>Discipline</a:t>
            </a:r>
          </a:p>
          <a:p>
            <a:pPr lvl="1"/>
            <a:r>
              <a:rPr lang="en-US" sz="2000" dirty="0"/>
              <a:t>Arrests</a:t>
            </a:r>
          </a:p>
          <a:p>
            <a:pPr lvl="1"/>
            <a:r>
              <a:rPr lang="en-US" sz="2000" dirty="0"/>
              <a:t>Offenses</a:t>
            </a:r>
          </a:p>
          <a:p>
            <a:pPr lvl="1"/>
            <a:r>
              <a:rPr lang="en-US" sz="2000" dirty="0"/>
              <a:t>Harassment/Bullying</a:t>
            </a:r>
          </a:p>
          <a:p>
            <a:pPr lvl="1"/>
            <a:r>
              <a:rPr lang="en-US" sz="2000" dirty="0"/>
              <a:t>Suspension/Expulsion</a:t>
            </a:r>
          </a:p>
          <a:p>
            <a:pPr lvl="1"/>
            <a:r>
              <a:rPr lang="en-US" sz="2000" dirty="0"/>
              <a:t>Restraint/Seclusion</a:t>
            </a:r>
          </a:p>
          <a:p>
            <a:endParaRPr lang="en-US" sz="1100" dirty="0"/>
          </a:p>
          <a:p>
            <a:r>
              <a:rPr lang="en-US" sz="2400" dirty="0"/>
              <a:t>Internet Devices</a:t>
            </a:r>
          </a:p>
        </p:txBody>
      </p:sp>
      <p:sp>
        <p:nvSpPr>
          <p:cNvPr id="4" name="Slide Number Placeholder 3">
            <a:extLst>
              <a:ext uri="{FF2B5EF4-FFF2-40B4-BE49-F238E27FC236}">
                <a16:creationId xmlns:a16="http://schemas.microsoft.com/office/drawing/2014/main" id="{0BF8ED3C-EE3A-4A93-88D8-DC5E8DD3BD33}"/>
              </a:ext>
            </a:extLst>
          </p:cNvPr>
          <p:cNvSpPr>
            <a:spLocks noGrp="1"/>
          </p:cNvSpPr>
          <p:nvPr>
            <p:ph type="sldNum" sz="quarter" idx="10"/>
          </p:nvPr>
        </p:nvSpPr>
        <p:spPr/>
        <p:txBody>
          <a:bodyPr/>
          <a:lstStyle/>
          <a:p>
            <a:fld id="{4944B7B2-FFA2-5148-A472-BF046BD89520}" type="slidenum">
              <a:rPr lang="en-US" smtClean="0"/>
              <a:pPr/>
              <a:t>10</a:t>
            </a:fld>
            <a:endParaRPr lang="en-US" dirty="0"/>
          </a:p>
        </p:txBody>
      </p:sp>
      <p:sp>
        <p:nvSpPr>
          <p:cNvPr id="5" name="Slide Number Placeholder 4">
            <a:extLst>
              <a:ext uri="{FF2B5EF4-FFF2-40B4-BE49-F238E27FC236}">
                <a16:creationId xmlns:a16="http://schemas.microsoft.com/office/drawing/2014/main" id="{91D9025E-27E7-4466-88E9-A1BCF48C30D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92180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3E84-981E-4710-A9C1-50A12501FA8E}"/>
              </a:ext>
            </a:extLst>
          </p:cNvPr>
          <p:cNvSpPr>
            <a:spLocks noGrp="1"/>
          </p:cNvSpPr>
          <p:nvPr>
            <p:ph type="title"/>
          </p:nvPr>
        </p:nvSpPr>
        <p:spPr/>
        <p:txBody>
          <a:bodyPr/>
          <a:lstStyle/>
          <a:p>
            <a:r>
              <a:rPr lang="en-US" dirty="0"/>
              <a:t>CRDC Federal Survey Forms</a:t>
            </a:r>
          </a:p>
        </p:txBody>
      </p:sp>
      <p:sp>
        <p:nvSpPr>
          <p:cNvPr id="3" name="Text Placeholder 2">
            <a:extLst>
              <a:ext uri="{FF2B5EF4-FFF2-40B4-BE49-F238E27FC236}">
                <a16:creationId xmlns:a16="http://schemas.microsoft.com/office/drawing/2014/main" id="{6062511C-140B-49E1-8783-C4043CED05C1}"/>
              </a:ext>
            </a:extLst>
          </p:cNvPr>
          <p:cNvSpPr>
            <a:spLocks noGrp="1"/>
          </p:cNvSpPr>
          <p:nvPr>
            <p:ph type="body" sz="quarter" idx="11"/>
          </p:nvPr>
        </p:nvSpPr>
        <p:spPr/>
        <p:txBody>
          <a:bodyPr/>
          <a:lstStyle/>
          <a:p>
            <a:pPr marL="0" indent="0" algn="ctr">
              <a:buNone/>
            </a:pPr>
            <a:r>
              <a:rPr lang="en-US" dirty="0"/>
              <a:t>The first step to understanding the CRDC is to download the LEA and School Forms from the </a:t>
            </a:r>
            <a:r>
              <a:rPr lang="en-US" dirty="0">
                <a:hlinkClick r:id="rId2"/>
              </a:rPr>
              <a:t>Civil Rights Data Collection Resource Center.</a:t>
            </a:r>
            <a:endParaRPr lang="en-US" dirty="0"/>
          </a:p>
          <a:p>
            <a:pPr marL="0" indent="0" algn="ctr">
              <a:buNone/>
            </a:pPr>
            <a:endParaRPr lang="en-US" dirty="0"/>
          </a:p>
          <a:p>
            <a:pPr marL="0" indent="0" algn="ctr">
              <a:buNone/>
            </a:pPr>
            <a:r>
              <a:rPr lang="en-US" dirty="0"/>
              <a:t>All PSUs are required to submit data for both forms.</a:t>
            </a:r>
          </a:p>
          <a:p>
            <a:pPr marL="0" indent="0" algn="ctr">
              <a:buNone/>
            </a:pPr>
            <a:endParaRPr lang="en-US" dirty="0">
              <a:hlinkClick r:id="rId3"/>
            </a:endParaRPr>
          </a:p>
          <a:p>
            <a:pPr marL="0" indent="0" algn="ctr">
              <a:buNone/>
            </a:pPr>
            <a:r>
              <a:rPr lang="en-US" dirty="0">
                <a:hlinkClick r:id="rId3"/>
              </a:rPr>
              <a:t>LEA Form</a:t>
            </a:r>
            <a:endParaRPr lang="en-US" dirty="0"/>
          </a:p>
          <a:p>
            <a:pPr marL="0" indent="0" algn="ctr">
              <a:buNone/>
            </a:pPr>
            <a:r>
              <a:rPr lang="en-US" dirty="0">
                <a:hlinkClick r:id="rId4"/>
              </a:rPr>
              <a:t>School Form</a:t>
            </a:r>
            <a:endParaRPr lang="en-US" dirty="0"/>
          </a:p>
        </p:txBody>
      </p:sp>
      <p:sp>
        <p:nvSpPr>
          <p:cNvPr id="4" name="Slide Number Placeholder 3">
            <a:extLst>
              <a:ext uri="{FF2B5EF4-FFF2-40B4-BE49-F238E27FC236}">
                <a16:creationId xmlns:a16="http://schemas.microsoft.com/office/drawing/2014/main" id="{4492AF32-7EA2-4693-9085-FF0A7A679601}"/>
              </a:ext>
            </a:extLst>
          </p:cNvPr>
          <p:cNvSpPr>
            <a:spLocks noGrp="1"/>
          </p:cNvSpPr>
          <p:nvPr>
            <p:ph type="sldNum" sz="quarter" idx="12"/>
          </p:nvPr>
        </p:nvSpPr>
        <p:spPr/>
        <p:txBody>
          <a:bodyPr/>
          <a:lstStyle/>
          <a:p>
            <a:fld id="{4944B7B2-FFA2-5148-A472-BF046BD89520}" type="slidenum">
              <a:rPr lang="en-US" smtClean="0"/>
              <a:pPr/>
              <a:t>11</a:t>
            </a:fld>
            <a:endParaRPr lang="en-US" dirty="0"/>
          </a:p>
        </p:txBody>
      </p:sp>
      <p:sp>
        <p:nvSpPr>
          <p:cNvPr id="5" name="Slide Number Placeholder 4">
            <a:extLst>
              <a:ext uri="{FF2B5EF4-FFF2-40B4-BE49-F238E27FC236}">
                <a16:creationId xmlns:a16="http://schemas.microsoft.com/office/drawing/2014/main" id="{3199BC6D-9328-4FE8-9CE2-2C3F99369BB4}"/>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73586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32FB-5028-42FD-9D3A-4E906F74BA9C}"/>
              </a:ext>
            </a:extLst>
          </p:cNvPr>
          <p:cNvSpPr>
            <a:spLocks noGrp="1"/>
          </p:cNvSpPr>
          <p:nvPr>
            <p:ph type="title"/>
          </p:nvPr>
        </p:nvSpPr>
        <p:spPr/>
        <p:txBody>
          <a:bodyPr/>
          <a:lstStyle/>
          <a:p>
            <a:r>
              <a:rPr lang="en-US" dirty="0"/>
              <a:t>NCDPI Transfers Data</a:t>
            </a:r>
          </a:p>
        </p:txBody>
      </p:sp>
      <p:sp>
        <p:nvSpPr>
          <p:cNvPr id="3" name="Text Placeholder 2">
            <a:extLst>
              <a:ext uri="{FF2B5EF4-FFF2-40B4-BE49-F238E27FC236}">
                <a16:creationId xmlns:a16="http://schemas.microsoft.com/office/drawing/2014/main" id="{CECDC1ED-5794-4D9E-A7C8-1615682153F9}"/>
              </a:ext>
            </a:extLst>
          </p:cNvPr>
          <p:cNvSpPr>
            <a:spLocks noGrp="1"/>
          </p:cNvSpPr>
          <p:nvPr>
            <p:ph type="body" sz="quarter" idx="11"/>
          </p:nvPr>
        </p:nvSpPr>
        <p:spPr/>
        <p:txBody>
          <a:bodyPr>
            <a:normAutofit/>
          </a:bodyPr>
          <a:lstStyle/>
          <a:p>
            <a:r>
              <a:rPr lang="en-US" dirty="0"/>
              <a:t>NCDPI gathers and submits data on behalf of the PSUs</a:t>
            </a:r>
          </a:p>
          <a:p>
            <a:pPr lvl="1"/>
            <a:r>
              <a:rPr lang="en-US" sz="2200" dirty="0"/>
              <a:t>Registration (Contacts) and PSU universe (Directory)</a:t>
            </a:r>
          </a:p>
          <a:p>
            <a:pPr lvl="1"/>
            <a:r>
              <a:rPr lang="en-US" sz="2200" dirty="0"/>
              <a:t>SIS data</a:t>
            </a:r>
          </a:p>
          <a:p>
            <a:pPr lvl="1"/>
            <a:r>
              <a:rPr lang="en-US" sz="2200" dirty="0"/>
              <a:t>Non-SIS data</a:t>
            </a:r>
          </a:p>
          <a:p>
            <a:pPr lvl="1"/>
            <a:endParaRPr lang="en-US" dirty="0"/>
          </a:p>
          <a:p>
            <a:pPr lvl="1"/>
            <a:endParaRPr lang="en-US" dirty="0"/>
          </a:p>
          <a:p>
            <a:pPr marL="0" indent="0" algn="ctr">
              <a:buNone/>
            </a:pPr>
            <a:r>
              <a:rPr lang="en-US" sz="3200" dirty="0">
                <a:solidFill>
                  <a:srgbClr val="FF0000"/>
                </a:solidFill>
              </a:rPr>
              <a:t>All PSUs MUST log into the Federal Submission Portal to validate, and certify the data to complete the collection</a:t>
            </a:r>
          </a:p>
          <a:p>
            <a:pPr marL="457200" lvl="1" indent="0">
              <a:buNone/>
            </a:pPr>
            <a:endParaRPr lang="en-US" dirty="0"/>
          </a:p>
        </p:txBody>
      </p:sp>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12</a:t>
            </a:fld>
            <a:endParaRPr lang="en-US" dirty="0"/>
          </a:p>
        </p:txBody>
      </p:sp>
      <p:sp>
        <p:nvSpPr>
          <p:cNvPr id="5" name="Slide Number Placeholder 4">
            <a:extLst>
              <a:ext uri="{FF2B5EF4-FFF2-40B4-BE49-F238E27FC236}">
                <a16:creationId xmlns:a16="http://schemas.microsoft.com/office/drawing/2014/main" id="{14D63F8F-64D5-4953-96E5-F35EFAAB5AE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26273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PSUs Perform the Following:</a:t>
            </a:r>
          </a:p>
        </p:txBody>
      </p:sp>
      <p:sp>
        <p:nvSpPr>
          <p:cNvPr id="3" name="Content Placeholder 2"/>
          <p:cNvSpPr>
            <a:spLocks noGrp="1"/>
          </p:cNvSpPr>
          <p:nvPr>
            <p:ph type="body" sz="quarter" idx="11"/>
          </p:nvPr>
        </p:nvSpPr>
        <p:spPr/>
        <p:txBody>
          <a:bodyPr>
            <a:normAutofit/>
          </a:bodyPr>
          <a:lstStyle/>
          <a:p>
            <a:pPr marL="514350" indent="-514350">
              <a:buAutoNum type="arabicParenR"/>
            </a:pPr>
            <a:r>
              <a:rPr lang="en-US" sz="2800" dirty="0"/>
              <a:t>Update CRDC screens in PowerSchool</a:t>
            </a:r>
          </a:p>
          <a:p>
            <a:pPr marL="514350" indent="-514350">
              <a:buAutoNum type="arabicParenR"/>
            </a:pPr>
            <a:endParaRPr lang="en-US" sz="2800" dirty="0"/>
          </a:p>
          <a:p>
            <a:pPr marL="514350" indent="-514350">
              <a:buAutoNum type="arabicParenR"/>
            </a:pPr>
            <a:r>
              <a:rPr lang="en-US" sz="2800" dirty="0"/>
              <a:t>Generate and review CRDC PowerSchool reports</a:t>
            </a:r>
          </a:p>
          <a:p>
            <a:pPr marL="514350" indent="-514350">
              <a:buAutoNum type="arabicParenR"/>
            </a:pPr>
            <a:endParaRPr lang="en-US" sz="2800" dirty="0"/>
          </a:p>
          <a:p>
            <a:pPr marL="514350" indent="-514350">
              <a:buAutoNum type="arabicParenR"/>
            </a:pPr>
            <a:r>
              <a:rPr lang="en-US" sz="2800" dirty="0"/>
              <a:t>Update data in Federal Submission Tool</a:t>
            </a:r>
          </a:p>
          <a:p>
            <a:pPr marL="514350" indent="-514350">
              <a:buAutoNum type="arabicParenR"/>
            </a:pPr>
            <a:endParaRPr lang="en-US" sz="2800" dirty="0"/>
          </a:p>
          <a:p>
            <a:pPr marL="514350" indent="-514350">
              <a:buAutoNum type="arabicParenR"/>
            </a:pPr>
            <a:r>
              <a:rPr lang="en-US" sz="2800" u="sng" dirty="0"/>
              <a:t>Certify data is correct within the Tool</a:t>
            </a:r>
          </a:p>
          <a:p>
            <a:pPr marL="914400" lvl="1" indent="-514350"/>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13</a:t>
            </a:fld>
            <a:endParaRPr lang="en-US" dirty="0"/>
          </a:p>
        </p:txBody>
      </p:sp>
      <p:sp>
        <p:nvSpPr>
          <p:cNvPr id="5" name="Arrow: Down 4">
            <a:extLst>
              <a:ext uri="{FF2B5EF4-FFF2-40B4-BE49-F238E27FC236}">
                <a16:creationId xmlns:a16="http://schemas.microsoft.com/office/drawing/2014/main" id="{50FE93A4-FA3C-487A-9255-07DF6B305806}"/>
              </a:ext>
            </a:extLst>
          </p:cNvPr>
          <p:cNvSpPr/>
          <p:nvPr/>
        </p:nvSpPr>
        <p:spPr>
          <a:xfrm rot="2394359">
            <a:off x="7712070" y="1432530"/>
            <a:ext cx="977772" cy="1515699"/>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We are here!</a:t>
            </a:r>
          </a:p>
        </p:txBody>
      </p:sp>
      <p:sp>
        <p:nvSpPr>
          <p:cNvPr id="7" name="Slide Number Placeholder 4">
            <a:extLst>
              <a:ext uri="{FF2B5EF4-FFF2-40B4-BE49-F238E27FC236}">
                <a16:creationId xmlns:a16="http://schemas.microsoft.com/office/drawing/2014/main" id="{1A8B79A0-5C71-4D42-ABDB-BFB323C304CD}"/>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92550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66805D-06FA-4279-9168-0401002F32E5}"/>
              </a:ext>
            </a:extLst>
          </p:cNvPr>
          <p:cNvSpPr>
            <a:spLocks noGrp="1"/>
          </p:cNvSpPr>
          <p:nvPr>
            <p:ph type="sldNum" sz="quarter" idx="12"/>
          </p:nvPr>
        </p:nvSpPr>
        <p:spPr/>
        <p:txBody>
          <a:bodyPr/>
          <a:lstStyle/>
          <a:p>
            <a:fld id="{4944B7B2-FFA2-5148-A472-BF046BD89520}" type="slidenum">
              <a:rPr lang="en-US" smtClean="0"/>
              <a:pPr/>
              <a:t>14</a:t>
            </a:fld>
            <a:endParaRPr lang="en-US" dirty="0"/>
          </a:p>
        </p:txBody>
      </p:sp>
      <p:graphicFrame>
        <p:nvGraphicFramePr>
          <p:cNvPr id="5" name="Diagram 4">
            <a:extLst>
              <a:ext uri="{FF2B5EF4-FFF2-40B4-BE49-F238E27FC236}">
                <a16:creationId xmlns:a16="http://schemas.microsoft.com/office/drawing/2014/main" id="{377A1765-4BE7-41EC-8EC7-91BB58404A84}"/>
              </a:ext>
            </a:extLst>
          </p:cNvPr>
          <p:cNvGraphicFramePr/>
          <p:nvPr>
            <p:extLst>
              <p:ext uri="{D42A27DB-BD31-4B8C-83A1-F6EECF244321}">
                <p14:modId xmlns:p14="http://schemas.microsoft.com/office/powerpoint/2010/main" val="256630231"/>
              </p:ext>
            </p:extLst>
          </p:nvPr>
        </p:nvGraphicFramePr>
        <p:xfrm>
          <a:off x="628651" y="609600"/>
          <a:ext cx="7886699" cy="500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4">
            <a:extLst>
              <a:ext uri="{FF2B5EF4-FFF2-40B4-BE49-F238E27FC236}">
                <a16:creationId xmlns:a16="http://schemas.microsoft.com/office/drawing/2014/main" id="{02C13786-6FB2-4805-8BAE-03F29B433265}"/>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60400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type="body" sz="quarter" idx="11"/>
          </p:nvPr>
        </p:nvSpPr>
        <p:spPr/>
        <p:txBody>
          <a:bodyPr>
            <a:normAutofit fontScale="92500" lnSpcReduction="10000"/>
          </a:bodyPr>
          <a:lstStyle/>
          <a:p>
            <a:r>
              <a:rPr lang="en-US" sz="2800" b="1" dirty="0">
                <a:solidFill>
                  <a:srgbClr val="FF0000"/>
                </a:solidFill>
              </a:rPr>
              <a:t>December 3, 2021</a:t>
            </a:r>
            <a:br>
              <a:rPr lang="en-US" sz="2400" dirty="0"/>
            </a:br>
            <a:r>
              <a:rPr lang="en-US" sz="2400" dirty="0"/>
              <a:t>PowerSchool CRDC Preview report closes</a:t>
            </a:r>
          </a:p>
          <a:p>
            <a:r>
              <a:rPr lang="en-US" sz="2800" b="1" dirty="0">
                <a:solidFill>
                  <a:srgbClr val="FFC000"/>
                </a:solidFill>
              </a:rPr>
              <a:t>December 6 - 14, 2021</a:t>
            </a:r>
            <a:br>
              <a:rPr lang="en-US" sz="2400" dirty="0"/>
            </a:br>
            <a:r>
              <a:rPr lang="en-US" sz="2400" dirty="0"/>
              <a:t>NC DPI will load data to the Federal Submission Portal</a:t>
            </a:r>
          </a:p>
          <a:p>
            <a:r>
              <a:rPr lang="en-US" sz="2800" b="1" dirty="0">
                <a:solidFill>
                  <a:srgbClr val="00B050"/>
                </a:solidFill>
              </a:rPr>
              <a:t>December  15, 2021</a:t>
            </a:r>
            <a:br>
              <a:rPr lang="en-US" sz="2400" dirty="0"/>
            </a:br>
            <a:r>
              <a:rPr lang="en-US" sz="2400" dirty="0"/>
              <a:t>PSUs may now update the Federal system, correct errors and Certify</a:t>
            </a:r>
          </a:p>
          <a:p>
            <a:endParaRPr lang="en-US" sz="2400" dirty="0"/>
          </a:p>
          <a:p>
            <a:pPr marL="0" indent="0" algn="ctr">
              <a:buNone/>
            </a:pPr>
            <a:r>
              <a:rPr lang="en-US" sz="2800" b="1" dirty="0">
                <a:solidFill>
                  <a:srgbClr val="FF0000"/>
                </a:solidFill>
              </a:rPr>
              <a:t>Collection Closes</a:t>
            </a:r>
          </a:p>
          <a:p>
            <a:pPr marL="0" indent="0" algn="ctr">
              <a:buNone/>
            </a:pPr>
            <a:r>
              <a:rPr lang="en-US" sz="2800" b="1" dirty="0">
                <a:solidFill>
                  <a:srgbClr val="FF0000"/>
                </a:solidFill>
              </a:rPr>
              <a:t>February 28, 2022</a:t>
            </a:r>
            <a:br>
              <a:rPr lang="en-US" sz="2400" b="1" dirty="0">
                <a:solidFill>
                  <a:srgbClr val="FF0000"/>
                </a:solidFill>
              </a:rPr>
            </a:br>
            <a:r>
              <a:rPr lang="en-US" sz="2400" dirty="0"/>
              <a:t>* </a:t>
            </a:r>
            <a:r>
              <a:rPr lang="en-US" sz="1900" i="1" dirty="0"/>
              <a:t>Dates may be subject to change</a:t>
            </a:r>
            <a:endParaRPr lang="en-US" sz="1900" dirty="0"/>
          </a:p>
        </p:txBody>
      </p:sp>
      <p:sp>
        <p:nvSpPr>
          <p:cNvPr id="4" name="Slide Number Placeholder 3"/>
          <p:cNvSpPr>
            <a:spLocks noGrp="1"/>
          </p:cNvSpPr>
          <p:nvPr>
            <p:ph type="sldNum" sz="quarter" idx="12"/>
          </p:nvPr>
        </p:nvSpPr>
        <p:spPr/>
        <p:txBody>
          <a:bodyPr/>
          <a:lstStyle/>
          <a:p>
            <a:fld id="{43A11CF5-059E-4486-903A-AFB8D989E436}" type="slidenum">
              <a:rPr lang="en-US" smtClean="0"/>
              <a:t>15</a:t>
            </a:fld>
            <a:endParaRPr lang="en-US" dirty="0"/>
          </a:p>
        </p:txBody>
      </p:sp>
      <p:sp>
        <p:nvSpPr>
          <p:cNvPr id="8" name="Slide Number Placeholder 4">
            <a:extLst>
              <a:ext uri="{FF2B5EF4-FFF2-40B4-BE49-F238E27FC236}">
                <a16:creationId xmlns:a16="http://schemas.microsoft.com/office/drawing/2014/main" id="{5CD3AD31-645D-48A3-AEB7-945E771A360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39411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 Extended</a:t>
            </a:r>
          </a:p>
        </p:txBody>
      </p:sp>
      <p:sp>
        <p:nvSpPr>
          <p:cNvPr id="3" name="Content Placeholder 2"/>
          <p:cNvSpPr>
            <a:spLocks noGrp="1"/>
          </p:cNvSpPr>
          <p:nvPr>
            <p:ph type="body" sz="quarter" idx="11"/>
          </p:nvPr>
        </p:nvSpPr>
        <p:spPr/>
        <p:txBody>
          <a:bodyPr>
            <a:normAutofit fontScale="92500" lnSpcReduction="10000"/>
          </a:bodyPr>
          <a:lstStyle/>
          <a:p>
            <a:r>
              <a:rPr lang="en-US" sz="2800" b="1" dirty="0">
                <a:solidFill>
                  <a:srgbClr val="FF0000"/>
                </a:solidFill>
              </a:rPr>
              <a:t>December 17, 2021</a:t>
            </a:r>
            <a:br>
              <a:rPr lang="en-US" sz="2400" dirty="0"/>
            </a:br>
            <a:r>
              <a:rPr lang="en-US" sz="2400" dirty="0"/>
              <a:t>PowerSchool CRDC Preview report closes</a:t>
            </a:r>
          </a:p>
          <a:p>
            <a:r>
              <a:rPr lang="en-US" sz="2800" b="1" dirty="0">
                <a:solidFill>
                  <a:srgbClr val="FFC000"/>
                </a:solidFill>
              </a:rPr>
              <a:t>December 20 - </a:t>
            </a:r>
            <a:r>
              <a:rPr lang="en-US" b="1" dirty="0">
                <a:solidFill>
                  <a:srgbClr val="FFC000"/>
                </a:solidFill>
              </a:rPr>
              <a:t>31</a:t>
            </a:r>
            <a:r>
              <a:rPr lang="en-US" sz="2800" b="1" dirty="0">
                <a:solidFill>
                  <a:srgbClr val="FFC000"/>
                </a:solidFill>
              </a:rPr>
              <a:t>, 2021</a:t>
            </a:r>
            <a:br>
              <a:rPr lang="en-US" sz="2400" dirty="0"/>
            </a:br>
            <a:r>
              <a:rPr lang="en-US" sz="2400" dirty="0"/>
              <a:t>NC DPI will load data to the Federal Submission Portal</a:t>
            </a:r>
          </a:p>
          <a:p>
            <a:r>
              <a:rPr lang="en-US" sz="2800" b="1" dirty="0">
                <a:solidFill>
                  <a:srgbClr val="00B050"/>
                </a:solidFill>
              </a:rPr>
              <a:t>January  03, 2022</a:t>
            </a:r>
            <a:br>
              <a:rPr lang="en-US" sz="2400" dirty="0"/>
            </a:br>
            <a:r>
              <a:rPr lang="en-US" sz="2400" dirty="0"/>
              <a:t>PSUs may now update the Federal system, correct errors and Certify</a:t>
            </a:r>
          </a:p>
          <a:p>
            <a:endParaRPr lang="en-US" sz="2400" dirty="0"/>
          </a:p>
          <a:p>
            <a:pPr marL="0" indent="0" algn="ctr">
              <a:buNone/>
            </a:pPr>
            <a:r>
              <a:rPr lang="en-US" sz="2800" b="1" dirty="0">
                <a:solidFill>
                  <a:srgbClr val="FF0000"/>
                </a:solidFill>
              </a:rPr>
              <a:t>Collection Closes</a:t>
            </a:r>
          </a:p>
          <a:p>
            <a:pPr marL="0" indent="0" algn="ctr">
              <a:buNone/>
            </a:pPr>
            <a:r>
              <a:rPr lang="en-US" sz="2800" b="1" dirty="0">
                <a:solidFill>
                  <a:srgbClr val="FF0000"/>
                </a:solidFill>
              </a:rPr>
              <a:t>February 28, 2022</a:t>
            </a:r>
            <a:br>
              <a:rPr lang="en-US" sz="2400" b="1" dirty="0">
                <a:solidFill>
                  <a:srgbClr val="FF0000"/>
                </a:solidFill>
              </a:rPr>
            </a:br>
            <a:r>
              <a:rPr lang="en-US" sz="2400" dirty="0"/>
              <a:t>* </a:t>
            </a:r>
            <a:r>
              <a:rPr lang="en-US" sz="1900" i="1" dirty="0"/>
              <a:t>Dates may be subject to change</a:t>
            </a:r>
            <a:endParaRPr lang="en-US" sz="1900" dirty="0"/>
          </a:p>
        </p:txBody>
      </p:sp>
      <p:sp>
        <p:nvSpPr>
          <p:cNvPr id="4" name="Slide Number Placeholder 3"/>
          <p:cNvSpPr>
            <a:spLocks noGrp="1"/>
          </p:cNvSpPr>
          <p:nvPr>
            <p:ph type="sldNum" sz="quarter" idx="12"/>
          </p:nvPr>
        </p:nvSpPr>
        <p:spPr/>
        <p:txBody>
          <a:bodyPr/>
          <a:lstStyle/>
          <a:p>
            <a:fld id="{43A11CF5-059E-4486-903A-AFB8D989E436}" type="slidenum">
              <a:rPr lang="en-US" smtClean="0"/>
              <a:t>16</a:t>
            </a:fld>
            <a:endParaRPr lang="en-US" dirty="0"/>
          </a:p>
        </p:txBody>
      </p:sp>
      <p:pic>
        <p:nvPicPr>
          <p:cNvPr id="6" name="Picture 2" descr="C:\Users\tdominguez\AppData\Local\Microsoft\Windows\Temporary Internet Files\Content.IE5\J1VD1HHH\MC900440035[1].png">
            <a:extLst>
              <a:ext uri="{FF2B5EF4-FFF2-40B4-BE49-F238E27FC236}">
                <a16:creationId xmlns:a16="http://schemas.microsoft.com/office/drawing/2014/main" id="{DFDE6580-DD34-40B7-A323-1144C19D08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803615"/>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6ADF648D-BB4E-4C05-B001-5763DAE135F6}"/>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spTree>
    <p:extLst>
      <p:ext uri="{BB962C8B-B14F-4D97-AF65-F5344CB8AC3E}">
        <p14:creationId xmlns:p14="http://schemas.microsoft.com/office/powerpoint/2010/main" val="376531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type="body" sz="quarter" idx="11"/>
          </p:nvPr>
        </p:nvSpPr>
        <p:spPr/>
        <p:txBody>
          <a:bodyPr>
            <a:normAutofit fontScale="70000" lnSpcReduction="20000"/>
          </a:bodyPr>
          <a:lstStyle/>
          <a:p>
            <a:r>
              <a:rPr lang="en-US" sz="2600" b="1" dirty="0"/>
              <a:t>September 20, 2021</a:t>
            </a:r>
            <a:br>
              <a:rPr lang="en-US" sz="2600" b="1" dirty="0"/>
            </a:br>
            <a:r>
              <a:rPr lang="en-US" sz="2600" dirty="0"/>
              <a:t>PowerSchool CRDC setup screens opened in PowerSchool</a:t>
            </a:r>
          </a:p>
          <a:p>
            <a:pPr lvl="1"/>
            <a:r>
              <a:rPr lang="en-US" sz="2500" dirty="0"/>
              <a:t>Screen setup is critical to report functionality</a:t>
            </a:r>
          </a:p>
          <a:p>
            <a:endParaRPr lang="en-US" sz="2600" b="1" dirty="0"/>
          </a:p>
          <a:p>
            <a:r>
              <a:rPr lang="en-US" sz="2600" b="1" dirty="0"/>
              <a:t>September 24, 2021</a:t>
            </a:r>
            <a:br>
              <a:rPr lang="en-US" sz="2600" b="1" dirty="0"/>
            </a:br>
            <a:r>
              <a:rPr lang="en-US" sz="2600" dirty="0"/>
              <a:t>Contact and PSU universe (directory) information sent to Partner Support</a:t>
            </a:r>
          </a:p>
          <a:p>
            <a:pPr lvl="1"/>
            <a:r>
              <a:rPr lang="en-US" sz="2500" dirty="0"/>
              <a:t>Contacts will receive first logins to the Federal Submission Tool</a:t>
            </a:r>
          </a:p>
          <a:p>
            <a:pPr lvl="1"/>
            <a:r>
              <a:rPr lang="en-US" sz="2500" dirty="0"/>
              <a:t>Universe file establishes which PSUs must report</a:t>
            </a:r>
          </a:p>
          <a:p>
            <a:endParaRPr lang="en-US" sz="2600" b="1" dirty="0"/>
          </a:p>
          <a:p>
            <a:r>
              <a:rPr lang="en-US" sz="2600" b="1" dirty="0"/>
              <a:t>October 25 – December 3, 2021</a:t>
            </a:r>
            <a:br>
              <a:rPr lang="en-US" sz="2600" b="1" dirty="0"/>
            </a:br>
            <a:r>
              <a:rPr lang="en-US" sz="2600" dirty="0"/>
              <a:t>Run and review the PowerSchool CRDC Preview report </a:t>
            </a:r>
          </a:p>
          <a:p>
            <a:pPr lvl="1"/>
            <a:r>
              <a:rPr lang="en-US" dirty="0"/>
              <a:t>SIS data will be extracted after the submission close date.  If the LEA level report is not run, the PSU must submit data to the Federal Submission Portal on their own</a:t>
            </a:r>
            <a:endParaRPr lang="en-US" sz="2500" b="1" dirty="0"/>
          </a:p>
          <a:p>
            <a:endParaRPr lang="en-US" sz="2800" b="1" dirty="0"/>
          </a:p>
          <a:p>
            <a:pPr marL="0" indent="0" algn="ctr">
              <a:buNone/>
            </a:pPr>
            <a:r>
              <a:rPr lang="en-US" sz="2400" dirty="0"/>
              <a:t>* </a:t>
            </a:r>
            <a:r>
              <a:rPr lang="en-US" sz="2400" i="1" dirty="0"/>
              <a:t>Dates may be subject to change</a:t>
            </a: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17</a:t>
            </a:fld>
            <a:endParaRPr lang="en-US" dirty="0"/>
          </a:p>
        </p:txBody>
      </p:sp>
      <p:sp>
        <p:nvSpPr>
          <p:cNvPr id="7" name="Slide Number Placeholder 4">
            <a:extLst>
              <a:ext uri="{FF2B5EF4-FFF2-40B4-BE49-F238E27FC236}">
                <a16:creationId xmlns:a16="http://schemas.microsoft.com/office/drawing/2014/main" id="{53BB028F-B4FE-4BBC-9C4D-69443CD975EC}"/>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6472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type="body" sz="quarter" idx="11"/>
          </p:nvPr>
        </p:nvSpPr>
        <p:spPr/>
        <p:txBody>
          <a:bodyPr>
            <a:normAutofit fontScale="70000" lnSpcReduction="20000"/>
          </a:bodyPr>
          <a:lstStyle/>
          <a:p>
            <a:r>
              <a:rPr lang="en-US" sz="2600" b="1" dirty="0"/>
              <a:t>September 20, 2021</a:t>
            </a:r>
            <a:br>
              <a:rPr lang="en-US" sz="2600" b="1" dirty="0"/>
            </a:br>
            <a:r>
              <a:rPr lang="en-US" sz="2600" dirty="0"/>
              <a:t>PowerSchool CRDC setup screens opened in PowerSchool</a:t>
            </a:r>
          </a:p>
          <a:p>
            <a:pPr lvl="1"/>
            <a:r>
              <a:rPr lang="en-US" sz="2500" dirty="0"/>
              <a:t>Screen setup is critical to report functionality</a:t>
            </a:r>
          </a:p>
          <a:p>
            <a:endParaRPr lang="en-US" sz="2600" b="1" dirty="0"/>
          </a:p>
          <a:p>
            <a:r>
              <a:rPr lang="en-US" sz="2600" b="1" dirty="0"/>
              <a:t>September 24, 2021</a:t>
            </a:r>
            <a:br>
              <a:rPr lang="en-US" sz="2600" b="1" dirty="0"/>
            </a:br>
            <a:r>
              <a:rPr lang="en-US" sz="2600" dirty="0"/>
              <a:t>Contact and PSU universe (directory) information sent to Partner Support</a:t>
            </a:r>
          </a:p>
          <a:p>
            <a:pPr lvl="1"/>
            <a:r>
              <a:rPr lang="en-US" sz="2500" dirty="0"/>
              <a:t>Contacts will receive first logins to the Federal Submission Tool</a:t>
            </a:r>
          </a:p>
          <a:p>
            <a:pPr lvl="1"/>
            <a:r>
              <a:rPr lang="en-US" sz="2500" dirty="0"/>
              <a:t>Universe file establishes which PSUs must report</a:t>
            </a:r>
          </a:p>
          <a:p>
            <a:endParaRPr lang="en-US" sz="2600" b="1" dirty="0"/>
          </a:p>
          <a:p>
            <a:r>
              <a:rPr lang="en-US" sz="2600" b="1" dirty="0"/>
              <a:t>October 25 – December 17, 2021</a:t>
            </a:r>
            <a:br>
              <a:rPr lang="en-US" sz="2600" b="1" dirty="0"/>
            </a:br>
            <a:r>
              <a:rPr lang="en-US" sz="2600" dirty="0"/>
              <a:t>Run and review the PowerSchool CRDC Preview report </a:t>
            </a:r>
          </a:p>
          <a:p>
            <a:pPr lvl="1"/>
            <a:r>
              <a:rPr lang="en-US" dirty="0"/>
              <a:t>SIS data will be extracted after the submission close date.  If the LEA level report is not run, the PSU must submit data to the Federal Submission Portal on their own</a:t>
            </a:r>
            <a:endParaRPr lang="en-US" sz="2500" b="1" dirty="0"/>
          </a:p>
          <a:p>
            <a:endParaRPr lang="en-US" sz="2800" b="1" dirty="0"/>
          </a:p>
          <a:p>
            <a:pPr marL="0" indent="0" algn="ctr">
              <a:buNone/>
            </a:pPr>
            <a:r>
              <a:rPr lang="en-US" sz="2400" dirty="0"/>
              <a:t>* </a:t>
            </a:r>
            <a:r>
              <a:rPr lang="en-US" sz="2400" i="1" dirty="0"/>
              <a:t>Dates may be subject to change</a:t>
            </a: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18</a:t>
            </a:fld>
            <a:endParaRPr lang="en-US" dirty="0"/>
          </a:p>
        </p:txBody>
      </p:sp>
      <p:sp>
        <p:nvSpPr>
          <p:cNvPr id="6" name="Slide Number Placeholder 4">
            <a:extLst>
              <a:ext uri="{FF2B5EF4-FFF2-40B4-BE49-F238E27FC236}">
                <a16:creationId xmlns:a16="http://schemas.microsoft.com/office/drawing/2014/main" id="{3010606E-AD9D-4FED-B1C1-8B5945FBFBC1}"/>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7328F031-8A1E-4278-B02B-448F194F67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803615"/>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3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E568-B74F-4480-8CFA-9F957F8182AD}"/>
              </a:ext>
            </a:extLst>
          </p:cNvPr>
          <p:cNvSpPr>
            <a:spLocks noGrp="1"/>
          </p:cNvSpPr>
          <p:nvPr>
            <p:ph type="title"/>
          </p:nvPr>
        </p:nvSpPr>
        <p:spPr/>
        <p:txBody>
          <a:bodyPr/>
          <a:lstStyle/>
          <a:p>
            <a:r>
              <a:rPr lang="en-US" dirty="0"/>
              <a:t>More Key Dates*</a:t>
            </a:r>
          </a:p>
        </p:txBody>
      </p:sp>
      <p:sp>
        <p:nvSpPr>
          <p:cNvPr id="3" name="Text Placeholder 2">
            <a:extLst>
              <a:ext uri="{FF2B5EF4-FFF2-40B4-BE49-F238E27FC236}">
                <a16:creationId xmlns:a16="http://schemas.microsoft.com/office/drawing/2014/main" id="{437359D5-8E97-42F1-82E8-CA048503224A}"/>
              </a:ext>
            </a:extLst>
          </p:cNvPr>
          <p:cNvSpPr>
            <a:spLocks noGrp="1"/>
          </p:cNvSpPr>
          <p:nvPr>
            <p:ph type="body" sz="quarter" idx="11"/>
          </p:nvPr>
        </p:nvSpPr>
        <p:spPr/>
        <p:txBody>
          <a:bodyPr>
            <a:normAutofit fontScale="92500" lnSpcReduction="10000"/>
          </a:bodyPr>
          <a:lstStyle/>
          <a:p>
            <a:r>
              <a:rPr lang="en-US" sz="2100" b="1" dirty="0"/>
              <a:t>December 6 – December 14, 2021</a:t>
            </a:r>
            <a:br>
              <a:rPr lang="en-US" sz="2100" dirty="0"/>
            </a:br>
            <a:r>
              <a:rPr lang="en-US" sz="2100" dirty="0"/>
              <a:t>SIS Data is extracted, NCDPI uploads data, PSUs should receive accounts to Federal Submission Portal from Partner Support</a:t>
            </a:r>
          </a:p>
          <a:p>
            <a:endParaRPr lang="en-US" sz="1900" b="1" dirty="0"/>
          </a:p>
          <a:p>
            <a:r>
              <a:rPr lang="en-US" sz="1900" b="1" dirty="0"/>
              <a:t>December 15 - February 28, 2022</a:t>
            </a:r>
            <a:br>
              <a:rPr lang="en-US" sz="1900" dirty="0"/>
            </a:br>
            <a:r>
              <a:rPr lang="en-US" sz="1900" dirty="0"/>
              <a:t>PSUs may now update the Federal system, correct errors and Certify</a:t>
            </a:r>
          </a:p>
          <a:p>
            <a:pPr marL="0" indent="0">
              <a:buNone/>
            </a:pPr>
            <a:endParaRPr lang="en-US" dirty="0"/>
          </a:p>
          <a:p>
            <a:pPr marL="0" indent="0" algn="ctr">
              <a:buNone/>
            </a:pPr>
            <a:r>
              <a:rPr lang="en-US" dirty="0">
                <a:solidFill>
                  <a:srgbClr val="FF0000"/>
                </a:solidFill>
              </a:rPr>
              <a:t>All PSUs MUST log into the Federal Submission Portal to validate, and certify the data to complete the collection by February 28, 2022</a:t>
            </a:r>
          </a:p>
          <a:p>
            <a:pPr marL="0" indent="0" algn="ctr">
              <a:buNone/>
            </a:pPr>
            <a:endParaRPr lang="en-US" sz="1800" dirty="0"/>
          </a:p>
          <a:p>
            <a:pPr marL="0" indent="0" algn="ctr">
              <a:buNone/>
            </a:pPr>
            <a:r>
              <a:rPr lang="en-US" sz="1800" dirty="0"/>
              <a:t>* </a:t>
            </a:r>
            <a:r>
              <a:rPr lang="en-US" sz="1800" i="1" dirty="0"/>
              <a:t>Dates may be subject to change</a:t>
            </a:r>
            <a:endParaRPr lang="en-US" sz="1800" dirty="0"/>
          </a:p>
          <a:p>
            <a:pPr marL="0" indent="0" algn="ctr">
              <a:buNone/>
            </a:pPr>
            <a:endParaRPr lang="en-US"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E994FDE5-D428-4CFC-A9AA-0860880BFD86}"/>
              </a:ext>
            </a:extLst>
          </p:cNvPr>
          <p:cNvSpPr>
            <a:spLocks noGrp="1"/>
          </p:cNvSpPr>
          <p:nvPr>
            <p:ph type="sldNum" sz="quarter" idx="12"/>
          </p:nvPr>
        </p:nvSpPr>
        <p:spPr/>
        <p:txBody>
          <a:bodyPr/>
          <a:lstStyle/>
          <a:p>
            <a:fld id="{4944B7B2-FFA2-5148-A472-BF046BD89520}" type="slidenum">
              <a:rPr lang="en-US" smtClean="0"/>
              <a:pPr/>
              <a:t>19</a:t>
            </a:fld>
            <a:endParaRPr lang="en-US" dirty="0"/>
          </a:p>
        </p:txBody>
      </p:sp>
      <p:sp>
        <p:nvSpPr>
          <p:cNvPr id="7" name="Slide Number Placeholder 4">
            <a:extLst>
              <a:ext uri="{FF2B5EF4-FFF2-40B4-BE49-F238E27FC236}">
                <a16:creationId xmlns:a16="http://schemas.microsoft.com/office/drawing/2014/main" id="{FDD0063D-525B-4B05-A41F-A440F1BAAAA9}"/>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66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Presentation</a:t>
            </a:r>
          </a:p>
        </p:txBody>
      </p:sp>
      <p:sp>
        <p:nvSpPr>
          <p:cNvPr id="3" name="Content Placeholder 2"/>
          <p:cNvSpPr>
            <a:spLocks noGrp="1"/>
          </p:cNvSpPr>
          <p:nvPr>
            <p:ph type="body" sz="quarter" idx="11"/>
          </p:nvPr>
        </p:nvSpPr>
        <p:spPr/>
        <p:txBody>
          <a:bodyPr>
            <a:normAutofit/>
          </a:bodyPr>
          <a:lstStyle/>
          <a:p>
            <a:pPr marL="0" indent="0">
              <a:buNone/>
            </a:pPr>
            <a:r>
              <a:rPr lang="en-US" dirty="0"/>
              <a:t>This presentation is a </a:t>
            </a:r>
            <a:r>
              <a:rPr lang="en-US" b="1" dirty="0"/>
              <a:t>collection of each </a:t>
            </a:r>
            <a:br>
              <a:rPr lang="en-US" b="1" dirty="0"/>
            </a:br>
            <a:r>
              <a:rPr lang="en-US" b="1" dirty="0"/>
              <a:t>status </a:t>
            </a:r>
            <a:r>
              <a:rPr lang="en-US" dirty="0"/>
              <a:t>update.</a:t>
            </a:r>
          </a:p>
          <a:p>
            <a:pPr marL="0" indent="0">
              <a:buNone/>
            </a:pPr>
            <a:endParaRPr lang="en-US" dirty="0">
              <a:hlinkClick r:id="rId3"/>
            </a:endParaRPr>
          </a:p>
          <a:p>
            <a:pPr marL="0" indent="0">
              <a:buNone/>
            </a:pPr>
            <a:r>
              <a:rPr lang="en-US" dirty="0">
                <a:hlinkClick r:id="rId3"/>
              </a:rPr>
              <a:t>Download the full presentation here.  </a:t>
            </a:r>
            <a:endParaRPr lang="en-US" dirty="0"/>
          </a:p>
          <a:p>
            <a:pPr marL="0" indent="0">
              <a:buNone/>
            </a:pPr>
            <a:endParaRPr lang="en-US" dirty="0"/>
          </a:p>
          <a:p>
            <a:pPr marL="0" indent="0">
              <a:buNone/>
            </a:pPr>
            <a:r>
              <a:rPr lang="en-US" dirty="0"/>
              <a:t>Slides from previous updates/webinars have been </a:t>
            </a:r>
            <a:r>
              <a:rPr lang="en-US" b="1" dirty="0"/>
              <a:t>hidden</a:t>
            </a:r>
            <a:r>
              <a:rPr lang="en-US" dirty="0"/>
              <a:t> to allow attendees to focus on current information.</a:t>
            </a:r>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2</a:t>
            </a:fld>
            <a:endParaRPr lang="en-US" dirty="0"/>
          </a:p>
        </p:txBody>
      </p:sp>
      <p:sp>
        <p:nvSpPr>
          <p:cNvPr id="5" name="Slide Number Placeholder 4"/>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25970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E568-B74F-4480-8CFA-9F957F8182AD}"/>
              </a:ext>
            </a:extLst>
          </p:cNvPr>
          <p:cNvSpPr>
            <a:spLocks noGrp="1"/>
          </p:cNvSpPr>
          <p:nvPr>
            <p:ph type="title"/>
          </p:nvPr>
        </p:nvSpPr>
        <p:spPr/>
        <p:txBody>
          <a:bodyPr/>
          <a:lstStyle/>
          <a:p>
            <a:r>
              <a:rPr lang="en-US" dirty="0"/>
              <a:t>More Key Dates*</a:t>
            </a:r>
          </a:p>
        </p:txBody>
      </p:sp>
      <p:sp>
        <p:nvSpPr>
          <p:cNvPr id="3" name="Text Placeholder 2">
            <a:extLst>
              <a:ext uri="{FF2B5EF4-FFF2-40B4-BE49-F238E27FC236}">
                <a16:creationId xmlns:a16="http://schemas.microsoft.com/office/drawing/2014/main" id="{437359D5-8E97-42F1-82E8-CA048503224A}"/>
              </a:ext>
            </a:extLst>
          </p:cNvPr>
          <p:cNvSpPr>
            <a:spLocks noGrp="1"/>
          </p:cNvSpPr>
          <p:nvPr>
            <p:ph type="body" sz="quarter" idx="11"/>
          </p:nvPr>
        </p:nvSpPr>
        <p:spPr/>
        <p:txBody>
          <a:bodyPr>
            <a:normAutofit fontScale="92500" lnSpcReduction="10000"/>
          </a:bodyPr>
          <a:lstStyle/>
          <a:p>
            <a:r>
              <a:rPr lang="en-US" sz="2100" b="1" dirty="0"/>
              <a:t>December 20 – December 31, 2021</a:t>
            </a:r>
            <a:br>
              <a:rPr lang="en-US" sz="2100" dirty="0"/>
            </a:br>
            <a:r>
              <a:rPr lang="en-US" sz="2100" dirty="0"/>
              <a:t>SIS Data is extracted, NCDPI uploads data, PSUs should receive accounts to Federal Submission Portal from Partner Support</a:t>
            </a:r>
          </a:p>
          <a:p>
            <a:endParaRPr lang="en-US" sz="1900" b="1" dirty="0"/>
          </a:p>
          <a:p>
            <a:r>
              <a:rPr lang="en-US" sz="1900" b="1" dirty="0"/>
              <a:t>January 03, 2022- February 28, 2022</a:t>
            </a:r>
            <a:br>
              <a:rPr lang="en-US" sz="1900" dirty="0"/>
            </a:br>
            <a:r>
              <a:rPr lang="en-US" sz="1900" dirty="0"/>
              <a:t>PSUs may now update the Federal system, correct errors and Certify</a:t>
            </a:r>
          </a:p>
          <a:p>
            <a:pPr marL="0" indent="0">
              <a:buNone/>
            </a:pPr>
            <a:endParaRPr lang="en-US" dirty="0"/>
          </a:p>
          <a:p>
            <a:pPr marL="0" indent="0" algn="ctr">
              <a:buNone/>
            </a:pPr>
            <a:r>
              <a:rPr lang="en-US" dirty="0">
                <a:solidFill>
                  <a:srgbClr val="FF0000"/>
                </a:solidFill>
              </a:rPr>
              <a:t>All PSUs MUST log into the Federal Submission Portal to validate, and certify the data to complete the collection by February 28, 2022</a:t>
            </a:r>
          </a:p>
          <a:p>
            <a:pPr marL="0" indent="0" algn="ctr">
              <a:buNone/>
            </a:pPr>
            <a:endParaRPr lang="en-US" sz="1800" dirty="0"/>
          </a:p>
          <a:p>
            <a:pPr marL="0" indent="0" algn="ctr">
              <a:buNone/>
            </a:pPr>
            <a:r>
              <a:rPr lang="en-US" sz="1800" dirty="0"/>
              <a:t>* </a:t>
            </a:r>
            <a:r>
              <a:rPr lang="en-US" sz="1800" i="1" dirty="0"/>
              <a:t>Dates may be subject to change</a:t>
            </a:r>
            <a:endParaRPr lang="en-US" sz="1800" dirty="0"/>
          </a:p>
          <a:p>
            <a:pPr marL="0" indent="0" algn="ctr">
              <a:buNone/>
            </a:pPr>
            <a:endParaRPr lang="en-US"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E994FDE5-D428-4CFC-A9AA-0860880BFD86}"/>
              </a:ext>
            </a:extLst>
          </p:cNvPr>
          <p:cNvSpPr>
            <a:spLocks noGrp="1"/>
          </p:cNvSpPr>
          <p:nvPr>
            <p:ph type="sldNum" sz="quarter" idx="12"/>
          </p:nvPr>
        </p:nvSpPr>
        <p:spPr/>
        <p:txBody>
          <a:bodyPr/>
          <a:lstStyle/>
          <a:p>
            <a:fld id="{4944B7B2-FFA2-5148-A472-BF046BD89520}" type="slidenum">
              <a:rPr lang="en-US" smtClean="0"/>
              <a:pPr/>
              <a:t>20</a:t>
            </a:fld>
            <a:endParaRPr lang="en-US" dirty="0"/>
          </a:p>
        </p:txBody>
      </p:sp>
      <p:pic>
        <p:nvPicPr>
          <p:cNvPr id="6" name="Picture 2" descr="C:\Users\tdominguez\AppData\Local\Microsoft\Windows\Temporary Internet Files\Content.IE5\J1VD1HHH\MC900440035[1].png">
            <a:extLst>
              <a:ext uri="{FF2B5EF4-FFF2-40B4-BE49-F238E27FC236}">
                <a16:creationId xmlns:a16="http://schemas.microsoft.com/office/drawing/2014/main" id="{7EA03F25-3CD7-4958-801C-279F3CDF9E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803615"/>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98C10A88-DAC7-4ADC-A844-B3846391E92C}"/>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spTree>
    <p:extLst>
      <p:ext uri="{BB962C8B-B14F-4D97-AF65-F5344CB8AC3E}">
        <p14:creationId xmlns:p14="http://schemas.microsoft.com/office/powerpoint/2010/main" val="388899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NCDPI Data Uploads</a:t>
            </a:r>
          </a:p>
        </p:txBody>
      </p:sp>
      <p:sp>
        <p:nvSpPr>
          <p:cNvPr id="3" name="Content Placeholder 2"/>
          <p:cNvSpPr>
            <a:spLocks noGrp="1"/>
          </p:cNvSpPr>
          <p:nvPr>
            <p:ph type="body" sz="quarter" idx="11"/>
          </p:nvPr>
        </p:nvSpPr>
        <p:spPr/>
        <p:txBody>
          <a:bodyPr>
            <a:normAutofit fontScale="85000" lnSpcReduction="20000"/>
          </a:bodyPr>
          <a:lstStyle/>
          <a:p>
            <a:r>
              <a:rPr lang="en-US" sz="2000" dirty="0"/>
              <a:t>PSU Contacts – </a:t>
            </a:r>
            <a:r>
              <a:rPr lang="en-US" sz="2000" i="1" dirty="0"/>
              <a:t>published</a:t>
            </a:r>
          </a:p>
          <a:p>
            <a:endParaRPr lang="en-US" sz="1200" dirty="0"/>
          </a:p>
          <a:p>
            <a:r>
              <a:rPr lang="en-US" sz="2000" dirty="0"/>
              <a:t>School Directory File (Universe) – </a:t>
            </a:r>
            <a:r>
              <a:rPr lang="en-US" sz="2000" i="1" dirty="0"/>
              <a:t>published</a:t>
            </a:r>
          </a:p>
          <a:p>
            <a:endParaRPr lang="en-US" sz="1200" dirty="0"/>
          </a:p>
          <a:p>
            <a:r>
              <a:rPr lang="en-US" sz="2000" dirty="0"/>
              <a:t>LEA </a:t>
            </a:r>
            <a:r>
              <a:rPr lang="en-US" sz="2000" i="1" dirty="0"/>
              <a:t>– PowerSchool data</a:t>
            </a:r>
          </a:p>
          <a:p>
            <a:endParaRPr lang="en-US" sz="1300" i="1" dirty="0"/>
          </a:p>
          <a:p>
            <a:r>
              <a:rPr lang="en-US" sz="2000" dirty="0"/>
              <a:t>School </a:t>
            </a:r>
            <a:r>
              <a:rPr lang="en-US" sz="2000" i="1" dirty="0"/>
              <a:t>– PowerSchool data</a:t>
            </a:r>
          </a:p>
          <a:p>
            <a:endParaRPr lang="en-US" sz="2000" i="1" dirty="0"/>
          </a:p>
          <a:p>
            <a:r>
              <a:rPr lang="en-US" sz="2000" dirty="0"/>
              <a:t>Certified Teacher Class Counts – </a:t>
            </a:r>
            <a:r>
              <a:rPr lang="en-US" sz="2000" i="1" dirty="0"/>
              <a:t>re-published</a:t>
            </a:r>
          </a:p>
          <a:p>
            <a:endParaRPr lang="en-US" sz="1200" dirty="0"/>
          </a:p>
          <a:p>
            <a:r>
              <a:rPr lang="en-US" sz="2000" dirty="0"/>
              <a:t>Internet Devices – </a:t>
            </a:r>
            <a:r>
              <a:rPr lang="en-US" sz="2000" i="1" dirty="0"/>
              <a:t>published</a:t>
            </a:r>
          </a:p>
          <a:p>
            <a:endParaRPr lang="en-US" sz="1200" dirty="0"/>
          </a:p>
          <a:p>
            <a:r>
              <a:rPr lang="en-US" sz="2000" dirty="0"/>
              <a:t>FTE – </a:t>
            </a:r>
            <a:r>
              <a:rPr lang="en-US" sz="2000" i="1" dirty="0"/>
              <a:t>published</a:t>
            </a:r>
            <a:endParaRPr lang="en-US" sz="2000" dirty="0"/>
          </a:p>
          <a:p>
            <a:endParaRPr lang="en-US" sz="1200" dirty="0"/>
          </a:p>
          <a:p>
            <a:pPr marL="0" indent="0" algn="ctr">
              <a:buNone/>
            </a:pPr>
            <a:r>
              <a:rPr lang="en-US" sz="2000" i="1" dirty="0">
                <a:hlinkClick r:id="rId2"/>
              </a:rPr>
              <a:t>Click here to view Non-PowerSchool Data Files</a:t>
            </a:r>
            <a:endParaRPr lang="en-US" sz="2000" i="1" dirty="0"/>
          </a:p>
        </p:txBody>
      </p:sp>
      <p:sp>
        <p:nvSpPr>
          <p:cNvPr id="4" name="Slide Number Placeholder 3"/>
          <p:cNvSpPr>
            <a:spLocks noGrp="1"/>
          </p:cNvSpPr>
          <p:nvPr>
            <p:ph type="sldNum" sz="quarter" idx="12"/>
          </p:nvPr>
        </p:nvSpPr>
        <p:spPr/>
        <p:txBody>
          <a:bodyPr/>
          <a:lstStyle/>
          <a:p>
            <a:fld id="{43A11CF5-059E-4486-903A-AFB8D989E436}" type="slidenum">
              <a:rPr lang="en-US" smtClean="0"/>
              <a:t>21</a:t>
            </a:fld>
            <a:endParaRPr lang="en-US" dirty="0"/>
          </a:p>
        </p:txBody>
      </p:sp>
      <p:sp>
        <p:nvSpPr>
          <p:cNvPr id="6" name="Slide Number Placeholder 4">
            <a:extLst>
              <a:ext uri="{FF2B5EF4-FFF2-40B4-BE49-F238E27FC236}">
                <a16:creationId xmlns:a16="http://schemas.microsoft.com/office/drawing/2014/main" id="{AD87E5D9-9E62-4D52-96E2-6910542A27EB}"/>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12/03/2021</a:t>
            </a:r>
          </a:p>
        </p:txBody>
      </p:sp>
    </p:spTree>
    <p:extLst>
      <p:ext uri="{BB962C8B-B14F-4D97-AF65-F5344CB8AC3E}">
        <p14:creationId xmlns:p14="http://schemas.microsoft.com/office/powerpoint/2010/main" val="254361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A9D-0414-4F02-B67F-9FED3D228CDF}"/>
              </a:ext>
            </a:extLst>
          </p:cNvPr>
          <p:cNvSpPr>
            <a:spLocks noGrp="1"/>
          </p:cNvSpPr>
          <p:nvPr>
            <p:ph type="title"/>
          </p:nvPr>
        </p:nvSpPr>
        <p:spPr/>
        <p:txBody>
          <a:bodyPr/>
          <a:lstStyle/>
          <a:p>
            <a:r>
              <a:rPr lang="en-US" dirty="0"/>
              <a:t>Removed from CRDC</a:t>
            </a:r>
          </a:p>
        </p:txBody>
      </p:sp>
      <p:sp>
        <p:nvSpPr>
          <p:cNvPr id="5" name="Content Placeholder 4">
            <a:extLst>
              <a:ext uri="{FF2B5EF4-FFF2-40B4-BE49-F238E27FC236}">
                <a16:creationId xmlns:a16="http://schemas.microsoft.com/office/drawing/2014/main" id="{E8E14478-4C7C-4A57-B8BE-3926F7B556AD}"/>
              </a:ext>
            </a:extLst>
          </p:cNvPr>
          <p:cNvSpPr>
            <a:spLocks noGrp="1"/>
          </p:cNvSpPr>
          <p:nvPr>
            <p:ph sz="half" idx="1"/>
          </p:nvPr>
        </p:nvSpPr>
        <p:spPr/>
        <p:txBody>
          <a:bodyPr>
            <a:normAutofit/>
          </a:bodyPr>
          <a:lstStyle/>
          <a:p>
            <a:r>
              <a:rPr lang="en-US" sz="2200" dirty="0"/>
              <a:t>Several early learning indicators that can be derived from aggregate data provided</a:t>
            </a:r>
          </a:p>
          <a:p>
            <a:endParaRPr lang="en-US" sz="2200" dirty="0"/>
          </a:p>
          <a:p>
            <a:r>
              <a:rPr lang="en-US" sz="2200" dirty="0"/>
              <a:t>Cost and length of PK and Kindergarten</a:t>
            </a:r>
          </a:p>
          <a:p>
            <a:endParaRPr lang="en-US" sz="2200" dirty="0"/>
          </a:p>
          <a:p>
            <a:r>
              <a:rPr lang="en-US" sz="2200" dirty="0"/>
              <a:t>Credit Recovery</a:t>
            </a:r>
          </a:p>
          <a:p>
            <a:endParaRPr lang="en-US" sz="2200" dirty="0"/>
          </a:p>
          <a:p>
            <a:r>
              <a:rPr lang="en-US" sz="2200" dirty="0"/>
              <a:t>AP Exam scores</a:t>
            </a:r>
          </a:p>
          <a:p>
            <a:endParaRPr lang="en-US" dirty="0"/>
          </a:p>
        </p:txBody>
      </p:sp>
      <p:sp>
        <p:nvSpPr>
          <p:cNvPr id="6" name="Content Placeholder 5">
            <a:extLst>
              <a:ext uri="{FF2B5EF4-FFF2-40B4-BE49-F238E27FC236}">
                <a16:creationId xmlns:a16="http://schemas.microsoft.com/office/drawing/2014/main" id="{1B6D4B81-2A42-47E4-BB8B-B42A09220BD2}"/>
              </a:ext>
            </a:extLst>
          </p:cNvPr>
          <p:cNvSpPr>
            <a:spLocks noGrp="1"/>
          </p:cNvSpPr>
          <p:nvPr>
            <p:ph sz="half" idx="2"/>
          </p:nvPr>
        </p:nvSpPr>
        <p:spPr/>
        <p:txBody>
          <a:bodyPr>
            <a:normAutofit/>
          </a:bodyPr>
          <a:lstStyle/>
          <a:p>
            <a:r>
              <a:rPr lang="en-US" sz="2200" dirty="0"/>
              <a:t>Teacher years of experience</a:t>
            </a:r>
          </a:p>
          <a:p>
            <a:endParaRPr lang="en-US" sz="2200" dirty="0"/>
          </a:p>
          <a:p>
            <a:r>
              <a:rPr lang="en-US" sz="2200" dirty="0"/>
              <a:t>Current &amp; Previous year count of teachers</a:t>
            </a:r>
          </a:p>
          <a:p>
            <a:endParaRPr lang="en-US" sz="2200" dirty="0"/>
          </a:p>
          <a:p>
            <a:r>
              <a:rPr lang="en-US" sz="2200" dirty="0"/>
              <a:t>Teacher Absenteeism</a:t>
            </a:r>
          </a:p>
          <a:p>
            <a:endParaRPr lang="en-US" sz="2200" dirty="0"/>
          </a:p>
          <a:p>
            <a:r>
              <a:rPr lang="en-US" sz="2200" dirty="0"/>
              <a:t>School Expenditures</a:t>
            </a:r>
          </a:p>
        </p:txBody>
      </p:sp>
      <p:sp>
        <p:nvSpPr>
          <p:cNvPr id="4" name="Slide Number Placeholder 3">
            <a:extLst>
              <a:ext uri="{FF2B5EF4-FFF2-40B4-BE49-F238E27FC236}">
                <a16:creationId xmlns:a16="http://schemas.microsoft.com/office/drawing/2014/main" id="{C043AA54-BCC3-4D57-877E-D5BCC12587A8}"/>
              </a:ext>
            </a:extLst>
          </p:cNvPr>
          <p:cNvSpPr>
            <a:spLocks noGrp="1"/>
          </p:cNvSpPr>
          <p:nvPr>
            <p:ph type="sldNum" sz="quarter" idx="10"/>
          </p:nvPr>
        </p:nvSpPr>
        <p:spPr/>
        <p:txBody>
          <a:bodyPr/>
          <a:lstStyle/>
          <a:p>
            <a:fld id="{4944B7B2-FFA2-5148-A472-BF046BD89520}" type="slidenum">
              <a:rPr lang="en-US" smtClean="0"/>
              <a:pPr/>
              <a:t>22</a:t>
            </a:fld>
            <a:endParaRPr lang="en-US" dirty="0"/>
          </a:p>
        </p:txBody>
      </p:sp>
      <p:sp>
        <p:nvSpPr>
          <p:cNvPr id="7" name="Slide Number Placeholder 4">
            <a:extLst>
              <a:ext uri="{FF2B5EF4-FFF2-40B4-BE49-F238E27FC236}">
                <a16:creationId xmlns:a16="http://schemas.microsoft.com/office/drawing/2014/main" id="{3B539598-91CC-4A9F-B245-243EC24EDA61}"/>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03053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79AB-70F4-41CA-9F9F-48B00F73AC01}"/>
              </a:ext>
            </a:extLst>
          </p:cNvPr>
          <p:cNvSpPr>
            <a:spLocks noGrp="1"/>
          </p:cNvSpPr>
          <p:nvPr>
            <p:ph type="title"/>
          </p:nvPr>
        </p:nvSpPr>
        <p:spPr/>
        <p:txBody>
          <a:bodyPr/>
          <a:lstStyle/>
          <a:p>
            <a:r>
              <a:rPr lang="en-US" dirty="0"/>
              <a:t>Added to CRDC</a:t>
            </a:r>
          </a:p>
        </p:txBody>
      </p:sp>
      <p:sp>
        <p:nvSpPr>
          <p:cNvPr id="3" name="Content Placeholder 2">
            <a:extLst>
              <a:ext uri="{FF2B5EF4-FFF2-40B4-BE49-F238E27FC236}">
                <a16:creationId xmlns:a16="http://schemas.microsoft.com/office/drawing/2014/main" id="{BC12BBE9-FFF1-4AEE-BD29-96E1A8CBAF5C}"/>
              </a:ext>
            </a:extLst>
          </p:cNvPr>
          <p:cNvSpPr>
            <a:spLocks noGrp="1"/>
          </p:cNvSpPr>
          <p:nvPr>
            <p:ph sz="half" idx="1"/>
          </p:nvPr>
        </p:nvSpPr>
        <p:spPr/>
        <p:txBody>
          <a:bodyPr>
            <a:normAutofit/>
          </a:bodyPr>
          <a:lstStyle/>
          <a:p>
            <a:r>
              <a:rPr lang="en-US" dirty="0"/>
              <a:t>COVID Related Directional Indicators</a:t>
            </a:r>
          </a:p>
          <a:p>
            <a:endParaRPr lang="en-US" dirty="0"/>
          </a:p>
          <a:p>
            <a:r>
              <a:rPr lang="en-US" dirty="0"/>
              <a:t>EL Enrollment by subgroup</a:t>
            </a:r>
          </a:p>
          <a:p>
            <a:endParaRPr lang="en-US" dirty="0"/>
          </a:p>
          <a:p>
            <a:r>
              <a:rPr lang="en-US" dirty="0"/>
              <a:t>Additional 504 counts</a:t>
            </a:r>
          </a:p>
          <a:p>
            <a:pPr lvl="1"/>
            <a:r>
              <a:rPr lang="en-US" sz="2000" dirty="0"/>
              <a:t>IB Student Enrollment</a:t>
            </a:r>
          </a:p>
          <a:p>
            <a:pPr lvl="1"/>
            <a:r>
              <a:rPr lang="en-US" sz="2000" dirty="0"/>
              <a:t>AP Student Enrollment</a:t>
            </a:r>
          </a:p>
        </p:txBody>
      </p:sp>
      <p:sp>
        <p:nvSpPr>
          <p:cNvPr id="4" name="Content Placeholder 3">
            <a:extLst>
              <a:ext uri="{FF2B5EF4-FFF2-40B4-BE49-F238E27FC236}">
                <a16:creationId xmlns:a16="http://schemas.microsoft.com/office/drawing/2014/main" id="{C650E8A0-5EE2-4AE4-8F7D-A015B60F3AB5}"/>
              </a:ext>
            </a:extLst>
          </p:cNvPr>
          <p:cNvSpPr>
            <a:spLocks noGrp="1"/>
          </p:cNvSpPr>
          <p:nvPr>
            <p:ph sz="half" idx="2"/>
          </p:nvPr>
        </p:nvSpPr>
        <p:spPr/>
        <p:txBody>
          <a:bodyPr>
            <a:normAutofit/>
          </a:bodyPr>
          <a:lstStyle/>
          <a:p>
            <a:r>
              <a:rPr lang="en-US" dirty="0"/>
              <a:t>Number of Incidents committed by student</a:t>
            </a:r>
          </a:p>
          <a:p>
            <a:endParaRPr lang="en-US" dirty="0"/>
          </a:p>
        </p:txBody>
      </p:sp>
      <p:sp>
        <p:nvSpPr>
          <p:cNvPr id="5" name="Slide Number Placeholder 4">
            <a:extLst>
              <a:ext uri="{FF2B5EF4-FFF2-40B4-BE49-F238E27FC236}">
                <a16:creationId xmlns:a16="http://schemas.microsoft.com/office/drawing/2014/main" id="{A6960568-4664-44A5-B058-7F0359760D8F}"/>
              </a:ext>
            </a:extLst>
          </p:cNvPr>
          <p:cNvSpPr>
            <a:spLocks noGrp="1"/>
          </p:cNvSpPr>
          <p:nvPr>
            <p:ph type="sldNum" sz="quarter" idx="10"/>
          </p:nvPr>
        </p:nvSpPr>
        <p:spPr/>
        <p:txBody>
          <a:bodyPr/>
          <a:lstStyle/>
          <a:p>
            <a:fld id="{4944B7B2-FFA2-5148-A472-BF046BD89520}" type="slidenum">
              <a:rPr lang="en-US" smtClean="0"/>
              <a:pPr/>
              <a:t>23</a:t>
            </a:fld>
            <a:endParaRPr lang="en-US" dirty="0"/>
          </a:p>
        </p:txBody>
      </p:sp>
      <p:sp>
        <p:nvSpPr>
          <p:cNvPr id="6" name="Slide Number Placeholder 4">
            <a:extLst>
              <a:ext uri="{FF2B5EF4-FFF2-40B4-BE49-F238E27FC236}">
                <a16:creationId xmlns:a16="http://schemas.microsoft.com/office/drawing/2014/main" id="{CF4B4CFF-3658-4DD7-A6C2-21D4E0F491A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608570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5879-4E2A-4FF3-98F2-57C255FADC36}"/>
              </a:ext>
            </a:extLst>
          </p:cNvPr>
          <p:cNvSpPr>
            <a:spLocks noGrp="1"/>
          </p:cNvSpPr>
          <p:nvPr>
            <p:ph type="title"/>
          </p:nvPr>
        </p:nvSpPr>
        <p:spPr/>
        <p:txBody>
          <a:bodyPr/>
          <a:lstStyle/>
          <a:p>
            <a:r>
              <a:rPr lang="en-US" dirty="0"/>
              <a:t>Optional for SY2021</a:t>
            </a:r>
          </a:p>
        </p:txBody>
      </p:sp>
      <p:sp>
        <p:nvSpPr>
          <p:cNvPr id="3" name="Content Placeholder 2">
            <a:extLst>
              <a:ext uri="{FF2B5EF4-FFF2-40B4-BE49-F238E27FC236}">
                <a16:creationId xmlns:a16="http://schemas.microsoft.com/office/drawing/2014/main" id="{2BCA900A-20B4-45B5-9285-33F15C714EE9}"/>
              </a:ext>
            </a:extLst>
          </p:cNvPr>
          <p:cNvSpPr>
            <a:spLocks noGrp="1"/>
          </p:cNvSpPr>
          <p:nvPr>
            <p:ph sz="half" idx="1"/>
          </p:nvPr>
        </p:nvSpPr>
        <p:spPr/>
        <p:txBody>
          <a:bodyPr>
            <a:normAutofit fontScale="92500" lnSpcReduction="10000"/>
          </a:bodyPr>
          <a:lstStyle/>
          <a:p>
            <a:r>
              <a:rPr lang="en-US" dirty="0"/>
              <a:t>Number of Incidents committed by School staff</a:t>
            </a:r>
          </a:p>
          <a:p>
            <a:r>
              <a:rPr lang="en-US" dirty="0"/>
              <a:t>Allegations against school staff</a:t>
            </a:r>
          </a:p>
          <a:p>
            <a:pPr lvl="1"/>
            <a:r>
              <a:rPr lang="en-US" dirty="0"/>
              <a:t>Resignation or Retirement</a:t>
            </a:r>
          </a:p>
          <a:p>
            <a:pPr lvl="1"/>
            <a:r>
              <a:rPr lang="en-US" dirty="0"/>
              <a:t>Determined Responsible</a:t>
            </a:r>
          </a:p>
          <a:p>
            <a:pPr lvl="1"/>
            <a:r>
              <a:rPr lang="en-US" dirty="0"/>
              <a:t>Determined Not Responsible</a:t>
            </a:r>
          </a:p>
          <a:p>
            <a:pPr lvl="1"/>
            <a:r>
              <a:rPr lang="en-US" dirty="0"/>
              <a:t>Determination Pending</a:t>
            </a:r>
          </a:p>
          <a:p>
            <a:pPr lvl="1"/>
            <a:r>
              <a:rPr lang="en-US" dirty="0"/>
              <a:t>Duty Reassignment</a:t>
            </a:r>
          </a:p>
          <a:p>
            <a:pPr marL="0" indent="0">
              <a:buNone/>
            </a:pPr>
            <a:endParaRPr lang="en-US" dirty="0"/>
          </a:p>
        </p:txBody>
      </p:sp>
      <p:sp>
        <p:nvSpPr>
          <p:cNvPr id="4" name="Content Placeholder 3">
            <a:extLst>
              <a:ext uri="{FF2B5EF4-FFF2-40B4-BE49-F238E27FC236}">
                <a16:creationId xmlns:a16="http://schemas.microsoft.com/office/drawing/2014/main" id="{1774D620-AFF9-49C6-AD3B-46D9D81FC2BE}"/>
              </a:ext>
            </a:extLst>
          </p:cNvPr>
          <p:cNvSpPr>
            <a:spLocks noGrp="1"/>
          </p:cNvSpPr>
          <p:nvPr>
            <p:ph sz="half" idx="2"/>
          </p:nvPr>
        </p:nvSpPr>
        <p:spPr/>
        <p:txBody>
          <a:bodyPr>
            <a:normAutofit fontScale="92500" lnSpcReduction="10000"/>
          </a:bodyPr>
          <a:lstStyle/>
          <a:p>
            <a:r>
              <a:rPr lang="en-US" dirty="0"/>
              <a:t>Allegations of Harassment or Bullying by Religion Type</a:t>
            </a:r>
          </a:p>
        </p:txBody>
      </p:sp>
      <p:sp>
        <p:nvSpPr>
          <p:cNvPr id="5" name="Slide Number Placeholder 4">
            <a:extLst>
              <a:ext uri="{FF2B5EF4-FFF2-40B4-BE49-F238E27FC236}">
                <a16:creationId xmlns:a16="http://schemas.microsoft.com/office/drawing/2014/main" id="{3EB38280-FE50-48B8-BC53-A48CD2C24202}"/>
              </a:ext>
            </a:extLst>
          </p:cNvPr>
          <p:cNvSpPr>
            <a:spLocks noGrp="1"/>
          </p:cNvSpPr>
          <p:nvPr>
            <p:ph type="sldNum" sz="quarter" idx="10"/>
          </p:nvPr>
        </p:nvSpPr>
        <p:spPr/>
        <p:txBody>
          <a:bodyPr/>
          <a:lstStyle/>
          <a:p>
            <a:fld id="{4944B7B2-FFA2-5148-A472-BF046BD89520}" type="slidenum">
              <a:rPr lang="en-US" smtClean="0"/>
              <a:pPr/>
              <a:t>24</a:t>
            </a:fld>
            <a:endParaRPr lang="en-US" dirty="0"/>
          </a:p>
        </p:txBody>
      </p:sp>
      <p:sp>
        <p:nvSpPr>
          <p:cNvPr id="6" name="Slide Number Placeholder 4">
            <a:extLst>
              <a:ext uri="{FF2B5EF4-FFF2-40B4-BE49-F238E27FC236}">
                <a16:creationId xmlns:a16="http://schemas.microsoft.com/office/drawing/2014/main" id="{123E2FD7-672F-4D6B-918C-A8D806114B3F}"/>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28670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8ED8-87E0-437B-9005-3C6DC477530B}"/>
              </a:ext>
            </a:extLst>
          </p:cNvPr>
          <p:cNvSpPr>
            <a:spLocks noGrp="1"/>
          </p:cNvSpPr>
          <p:nvPr>
            <p:ph type="title"/>
          </p:nvPr>
        </p:nvSpPr>
        <p:spPr/>
        <p:txBody>
          <a:bodyPr/>
          <a:lstStyle/>
          <a:p>
            <a:r>
              <a:rPr lang="en-US" dirty="0"/>
              <a:t>NC will not…</a:t>
            </a:r>
          </a:p>
        </p:txBody>
      </p:sp>
      <p:sp>
        <p:nvSpPr>
          <p:cNvPr id="7" name="Text Placeholder 6">
            <a:extLst>
              <a:ext uri="{FF2B5EF4-FFF2-40B4-BE49-F238E27FC236}">
                <a16:creationId xmlns:a16="http://schemas.microsoft.com/office/drawing/2014/main" id="{29EFF474-B48C-4BCC-AAD1-DE64E6B092D2}"/>
              </a:ext>
            </a:extLst>
          </p:cNvPr>
          <p:cNvSpPr>
            <a:spLocks noGrp="1"/>
          </p:cNvSpPr>
          <p:nvPr>
            <p:ph type="body" sz="quarter" idx="11"/>
          </p:nvPr>
        </p:nvSpPr>
        <p:spPr/>
        <p:txBody>
          <a:bodyPr>
            <a:normAutofit fontScale="92500" lnSpcReduction="10000"/>
          </a:bodyPr>
          <a:lstStyle/>
          <a:p>
            <a:r>
              <a:rPr lang="en-US" dirty="0"/>
              <a:t>Submit data for any optional survey questions except for Number of Incidents Committed by Student</a:t>
            </a:r>
          </a:p>
          <a:p>
            <a:endParaRPr lang="en-US" dirty="0"/>
          </a:p>
          <a:p>
            <a:r>
              <a:rPr lang="en-US" dirty="0"/>
              <a:t>Submit data for Allegations of Harassment or Bullying by Religion Type  (</a:t>
            </a:r>
            <a:r>
              <a:rPr lang="en-US" sz="2800" b="1" dirty="0"/>
              <a:t>HIBS-1c)</a:t>
            </a:r>
            <a:endParaRPr lang="en-US" dirty="0"/>
          </a:p>
          <a:p>
            <a:pPr lvl="1"/>
            <a:r>
              <a:rPr lang="en-US" sz="2100" dirty="0"/>
              <a:t>Will not be collected for the CRDC per </a:t>
            </a:r>
            <a:r>
              <a:rPr lang="en-US" sz="2100" b="1" dirty="0"/>
              <a:t>General Statue, </a:t>
            </a:r>
            <a:br>
              <a:rPr lang="en-US" sz="2100" b="1" dirty="0"/>
            </a:br>
            <a:r>
              <a:rPr lang="en-US" sz="2100" b="1" dirty="0"/>
              <a:t>Chapter 115C (ncleg.net)  section 402.5. </a:t>
            </a:r>
          </a:p>
          <a:p>
            <a:pPr lvl="1"/>
            <a:endParaRPr lang="en-US" dirty="0"/>
          </a:p>
          <a:p>
            <a:endParaRPr lang="en-US" dirty="0"/>
          </a:p>
          <a:p>
            <a:pPr marL="0" indent="0" algn="ctr">
              <a:buNone/>
            </a:pPr>
            <a:r>
              <a:rPr lang="en-US" sz="2400" i="1" dirty="0"/>
              <a:t>Remaining optional Survey questions will be developed for the SY21-22 CRDC Collection</a:t>
            </a:r>
          </a:p>
          <a:p>
            <a:pPr marL="0" indent="0">
              <a:buNone/>
            </a:pPr>
            <a:endParaRPr lang="en-US" dirty="0"/>
          </a:p>
        </p:txBody>
      </p:sp>
      <p:sp>
        <p:nvSpPr>
          <p:cNvPr id="5" name="Slide Number Placeholder 4">
            <a:extLst>
              <a:ext uri="{FF2B5EF4-FFF2-40B4-BE49-F238E27FC236}">
                <a16:creationId xmlns:a16="http://schemas.microsoft.com/office/drawing/2014/main" id="{BEECC06B-AB72-41AE-A5E3-EC6E6E53DF30}"/>
              </a:ext>
            </a:extLst>
          </p:cNvPr>
          <p:cNvSpPr>
            <a:spLocks noGrp="1"/>
          </p:cNvSpPr>
          <p:nvPr>
            <p:ph type="sldNum" sz="quarter" idx="12"/>
          </p:nvPr>
        </p:nvSpPr>
        <p:spPr/>
        <p:txBody>
          <a:bodyPr/>
          <a:lstStyle/>
          <a:p>
            <a:fld id="{4944B7B2-FFA2-5148-A472-BF046BD89520}" type="slidenum">
              <a:rPr lang="en-US" smtClean="0"/>
              <a:pPr/>
              <a:t>25</a:t>
            </a:fld>
            <a:endParaRPr lang="en-US" dirty="0"/>
          </a:p>
        </p:txBody>
      </p:sp>
      <p:sp>
        <p:nvSpPr>
          <p:cNvPr id="8" name="Slide Number Placeholder 4">
            <a:extLst>
              <a:ext uri="{FF2B5EF4-FFF2-40B4-BE49-F238E27FC236}">
                <a16:creationId xmlns:a16="http://schemas.microsoft.com/office/drawing/2014/main" id="{772A64A3-4526-407D-BC71-99EB53545F18}"/>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pic>
        <p:nvPicPr>
          <p:cNvPr id="9" name="Picture 2" descr="C:\Users\tdominguez\AppData\Local\Microsoft\Windows\Temporary Internet Files\Content.IE5\J1VD1HHH\MC900440035[1].png">
            <a:extLst>
              <a:ext uri="{FF2B5EF4-FFF2-40B4-BE49-F238E27FC236}">
                <a16:creationId xmlns:a16="http://schemas.microsoft.com/office/drawing/2014/main" id="{E533AC6E-22DD-475F-88CB-0A7B710233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0386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6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E97D-6484-4439-9AE1-7174621CDF20}"/>
              </a:ext>
            </a:extLst>
          </p:cNvPr>
          <p:cNvSpPr>
            <a:spLocks noGrp="1"/>
          </p:cNvSpPr>
          <p:nvPr>
            <p:ph type="title"/>
          </p:nvPr>
        </p:nvSpPr>
        <p:spPr/>
        <p:txBody>
          <a:bodyPr/>
          <a:lstStyle/>
          <a:p>
            <a:r>
              <a:rPr lang="en-US" dirty="0"/>
              <a:t>PowerSchool Improvements</a:t>
            </a:r>
          </a:p>
        </p:txBody>
      </p:sp>
      <p:sp>
        <p:nvSpPr>
          <p:cNvPr id="3" name="Text Placeholder 2">
            <a:extLst>
              <a:ext uri="{FF2B5EF4-FFF2-40B4-BE49-F238E27FC236}">
                <a16:creationId xmlns:a16="http://schemas.microsoft.com/office/drawing/2014/main" id="{073DA386-4D93-4B46-A83A-A2A1CFB91935}"/>
              </a:ext>
            </a:extLst>
          </p:cNvPr>
          <p:cNvSpPr>
            <a:spLocks noGrp="1"/>
          </p:cNvSpPr>
          <p:nvPr>
            <p:ph type="body" sz="quarter" idx="11"/>
          </p:nvPr>
        </p:nvSpPr>
        <p:spPr/>
        <p:txBody>
          <a:bodyPr>
            <a:normAutofit fontScale="92500" lnSpcReduction="20000"/>
          </a:bodyPr>
          <a:lstStyle/>
          <a:p>
            <a:r>
              <a:rPr lang="en-US" dirty="0"/>
              <a:t>Consolidated ‘CRDC Part 1’ and ‘CRDC Part 2’</a:t>
            </a:r>
          </a:p>
          <a:p>
            <a:endParaRPr lang="en-US" dirty="0"/>
          </a:p>
          <a:p>
            <a:r>
              <a:rPr lang="en-US" dirty="0"/>
              <a:t>Added LEA Office level validation views</a:t>
            </a:r>
          </a:p>
          <a:p>
            <a:endParaRPr lang="en-US" dirty="0"/>
          </a:p>
          <a:p>
            <a:r>
              <a:rPr lang="en-US" dirty="0"/>
              <a:t>Enhanced School level validation views</a:t>
            </a:r>
          </a:p>
          <a:p>
            <a:endParaRPr lang="en-US" dirty="0"/>
          </a:p>
          <a:p>
            <a:r>
              <a:rPr lang="en-US" dirty="0"/>
              <a:t>Students cross enrolled for courses collected for the CRDC will count at the Homeschool</a:t>
            </a:r>
          </a:p>
          <a:p>
            <a:endParaRPr lang="en-US" dirty="0"/>
          </a:p>
          <a:p>
            <a:r>
              <a:rPr lang="en-US" dirty="0"/>
              <a:t>Updated Discipline/School Safety logic</a:t>
            </a:r>
          </a:p>
        </p:txBody>
      </p:sp>
      <p:sp>
        <p:nvSpPr>
          <p:cNvPr id="4" name="Slide Number Placeholder 3">
            <a:extLst>
              <a:ext uri="{FF2B5EF4-FFF2-40B4-BE49-F238E27FC236}">
                <a16:creationId xmlns:a16="http://schemas.microsoft.com/office/drawing/2014/main" id="{8BEFA2BA-3307-4A98-8252-1336B3A24225}"/>
              </a:ext>
            </a:extLst>
          </p:cNvPr>
          <p:cNvSpPr>
            <a:spLocks noGrp="1"/>
          </p:cNvSpPr>
          <p:nvPr>
            <p:ph type="sldNum" sz="quarter" idx="12"/>
          </p:nvPr>
        </p:nvSpPr>
        <p:spPr/>
        <p:txBody>
          <a:bodyPr/>
          <a:lstStyle/>
          <a:p>
            <a:fld id="{4944B7B2-FFA2-5148-A472-BF046BD89520}" type="slidenum">
              <a:rPr lang="en-US" smtClean="0"/>
              <a:pPr/>
              <a:t>26</a:t>
            </a:fld>
            <a:endParaRPr lang="en-US" dirty="0"/>
          </a:p>
        </p:txBody>
      </p:sp>
      <p:sp>
        <p:nvSpPr>
          <p:cNvPr id="5" name="Slide Number Placeholder 4">
            <a:extLst>
              <a:ext uri="{FF2B5EF4-FFF2-40B4-BE49-F238E27FC236}">
                <a16:creationId xmlns:a16="http://schemas.microsoft.com/office/drawing/2014/main" id="{6486E2DF-5EFB-4C02-BFF0-77D957E08A3F}"/>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777960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Completing the Collection</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dirty="0">
                <a:solidFill>
                  <a:srgbClr val="FF0000"/>
                </a:solidFill>
              </a:rPr>
              <a:t>PSUs must complete the collection by validating and Certifying the data after upload to the </a:t>
            </a:r>
            <a:r>
              <a:rPr lang="en-US" b="1" u="sng" dirty="0">
                <a:solidFill>
                  <a:srgbClr val="FF0000"/>
                </a:solidFill>
              </a:rPr>
              <a:t>Federal Submission Portal</a:t>
            </a:r>
          </a:p>
          <a:p>
            <a:pPr marL="0" indent="0" algn="ctr">
              <a:buNone/>
            </a:pPr>
            <a:endParaRPr lang="en-US" b="1" u="sng" dirty="0">
              <a:solidFill>
                <a:srgbClr val="FF0000"/>
              </a:solidFill>
            </a:endParaRPr>
          </a:p>
          <a:p>
            <a:pPr marL="0" indent="0" algn="ctr">
              <a:buNone/>
            </a:pPr>
            <a:endParaRPr lang="en-US" b="1" u="sng" dirty="0">
              <a:solidFill>
                <a:srgbClr val="FF0000"/>
              </a:solidFill>
            </a:endParaRP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27</a:t>
            </a:fld>
            <a:endParaRPr lang="en-US" dirty="0"/>
          </a:p>
        </p:txBody>
      </p:sp>
      <p:sp>
        <p:nvSpPr>
          <p:cNvPr id="6" name="Slide Number Placeholder 4">
            <a:extLst>
              <a:ext uri="{FF2B5EF4-FFF2-40B4-BE49-F238E27FC236}">
                <a16:creationId xmlns:a16="http://schemas.microsoft.com/office/drawing/2014/main" id="{CC489CA0-D29B-4B8E-8A70-138CB368211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46309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r>
              <a:rPr lang="en-US" dirty="0"/>
              <a:t>Documentation, Resources, Support, Communication</a:t>
            </a:r>
          </a:p>
        </p:txBody>
      </p:sp>
      <p:sp>
        <p:nvSpPr>
          <p:cNvPr id="6" name="Slide Number Placeholder 4">
            <a:extLst>
              <a:ext uri="{FF2B5EF4-FFF2-40B4-BE49-F238E27FC236}">
                <a16:creationId xmlns:a16="http://schemas.microsoft.com/office/drawing/2014/main" id="{E9390E55-AB70-43FB-B901-56162E48D05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57624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type="body" sz="quarter" idx="11"/>
          </p:nvPr>
        </p:nvSpPr>
        <p:spPr/>
        <p:txBody>
          <a:bodyPr>
            <a:normAutofit lnSpcReduction="10000"/>
          </a:bodyPr>
          <a:lstStyle/>
          <a:p>
            <a:r>
              <a:rPr lang="en-US" dirty="0"/>
              <a:t>Federal OCR LEA and School Forms</a:t>
            </a:r>
          </a:p>
          <a:p>
            <a:pPr lvl="1"/>
            <a:r>
              <a:rPr lang="en-US" b="1" u="sng" dirty="0"/>
              <a:t>Must be used </a:t>
            </a:r>
            <a:r>
              <a:rPr lang="en-US" dirty="0"/>
              <a:t>to understand collection dates, business rules, key definitions and to validate PowerSchool CRDC Preview Reports</a:t>
            </a:r>
          </a:p>
          <a:p>
            <a:endParaRPr lang="en-US" dirty="0"/>
          </a:p>
          <a:p>
            <a:r>
              <a:rPr lang="en-US" dirty="0"/>
              <a:t>NC Specific Documentation</a:t>
            </a:r>
          </a:p>
          <a:p>
            <a:pPr lvl="1"/>
            <a:r>
              <a:rPr lang="en-US" dirty="0"/>
              <a:t>CRDC Task List</a:t>
            </a:r>
          </a:p>
          <a:p>
            <a:pPr lvl="1"/>
            <a:r>
              <a:rPr lang="en-US" dirty="0"/>
              <a:t>Preparing for the CRDC</a:t>
            </a:r>
          </a:p>
          <a:p>
            <a:pPr lvl="1"/>
            <a:r>
              <a:rPr lang="en-US" dirty="0"/>
              <a:t>Setting up PowerSchool for the CRDC</a:t>
            </a:r>
          </a:p>
          <a:p>
            <a:pPr lvl="1"/>
            <a:r>
              <a:rPr lang="en-US" dirty="0"/>
              <a:t>Reviewing the PowerSchool CRDC Preview Report</a:t>
            </a:r>
          </a:p>
          <a:p>
            <a:pPr lvl="1"/>
            <a:r>
              <a:rPr lang="en-US" dirty="0"/>
              <a:t>CRDC NC Data Dictionary and Course Code List</a:t>
            </a:r>
          </a:p>
        </p:txBody>
      </p:sp>
      <p:sp>
        <p:nvSpPr>
          <p:cNvPr id="8" name="Slide Number Placeholder 3">
            <a:extLst>
              <a:ext uri="{FF2B5EF4-FFF2-40B4-BE49-F238E27FC236}">
                <a16:creationId xmlns:a16="http://schemas.microsoft.com/office/drawing/2014/main" id="{AB3D7C8D-D6DA-4090-A514-2B742DA4EF32}"/>
              </a:ext>
            </a:extLst>
          </p:cNvPr>
          <p:cNvSpPr txBox="1">
            <a:spLocks/>
          </p:cNvSpPr>
          <p:nvPr/>
        </p:nvSpPr>
        <p:spPr>
          <a:xfrm>
            <a:off x="8686800" y="6477000"/>
            <a:ext cx="381000" cy="320675"/>
          </a:xfrm>
          <a:prstGeom prst="rect">
            <a:avLst/>
          </a:prstGeom>
        </p:spPr>
        <p:txBody>
          <a:bodyPr/>
          <a:lstStyle>
            <a:defPPr>
              <a:defRPr lang="en-US"/>
            </a:defPPr>
            <a:lvl1pPr marL="0" algn="r" defTabSz="457200" rtl="0" eaLnBrk="1" latinLnBrk="0" hangingPunct="1">
              <a:defRPr sz="1000" kern="1200" baseline="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A11CF5-059E-4486-903A-AFB8D989E436}" type="slidenum">
              <a:rPr lang="en-US" smtClean="0"/>
              <a:pPr/>
              <a:t>29</a:t>
            </a:fld>
            <a:endParaRPr lang="en-US" dirty="0"/>
          </a:p>
        </p:txBody>
      </p:sp>
      <p:pic>
        <p:nvPicPr>
          <p:cNvPr id="6" name="Picture 2" descr="C:\Users\tdominguez\AppData\Local\Microsoft\Windows\Temporary Internet Files\Content.IE5\J1VD1HHH\MC900440035[1].png">
            <a:extLst>
              <a:ext uri="{FF2B5EF4-FFF2-40B4-BE49-F238E27FC236}">
                <a16:creationId xmlns:a16="http://schemas.microsoft.com/office/drawing/2014/main" id="{E7B09B53-EE5F-48ED-8CCD-F7CE922E79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314" y="401546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C10D8832-45CD-4F36-AEDF-845B91B39958}"/>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spTree>
    <p:extLst>
      <p:ext uri="{BB962C8B-B14F-4D97-AF65-F5344CB8AC3E}">
        <p14:creationId xmlns:p14="http://schemas.microsoft.com/office/powerpoint/2010/main" val="412679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Presentation…</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sz="3000" dirty="0"/>
              <a:t>Slides that are hidden </a:t>
            </a:r>
            <a:r>
              <a:rPr lang="en-US" sz="3000" u="sng" dirty="0"/>
              <a:t>will print</a:t>
            </a:r>
            <a:r>
              <a:rPr lang="en-US" sz="3000" dirty="0"/>
              <a:t> if your print settings are not updated.  </a:t>
            </a:r>
          </a:p>
          <a:p>
            <a:endParaRPr lang="en-US" sz="3000" dirty="0"/>
          </a:p>
          <a:p>
            <a:pPr marL="0" indent="0">
              <a:buNone/>
            </a:pPr>
            <a:r>
              <a:rPr lang="en-US" sz="3000" dirty="0"/>
              <a:t>If you are using this presentation to follow along with the Status Update, the following is recommended:</a:t>
            </a:r>
          </a:p>
          <a:p>
            <a:pPr marL="971550" lvl="1" indent="-514350">
              <a:buFont typeface="+mj-lt"/>
              <a:buAutoNum type="arabicPeriod"/>
            </a:pPr>
            <a:r>
              <a:rPr lang="en-US" dirty="0"/>
              <a:t>Click </a:t>
            </a:r>
            <a:r>
              <a:rPr lang="en-US" b="1" dirty="0"/>
              <a:t>File</a:t>
            </a:r>
          </a:p>
          <a:p>
            <a:pPr marL="971550" lvl="1" indent="-514350">
              <a:buFont typeface="+mj-lt"/>
              <a:buAutoNum type="arabicPeriod"/>
            </a:pPr>
            <a:r>
              <a:rPr lang="en-US" dirty="0"/>
              <a:t>Click </a:t>
            </a:r>
            <a:r>
              <a:rPr lang="en-US" b="1" dirty="0"/>
              <a:t>Print</a:t>
            </a:r>
          </a:p>
          <a:p>
            <a:pPr marL="971550" lvl="1" indent="-514350">
              <a:buFont typeface="+mj-lt"/>
              <a:buAutoNum type="arabicPeriod"/>
            </a:pPr>
            <a:r>
              <a:rPr lang="en-US" dirty="0"/>
              <a:t>From </a:t>
            </a:r>
            <a:r>
              <a:rPr lang="en-US" b="1" dirty="0"/>
              <a:t>Settings</a:t>
            </a:r>
            <a:r>
              <a:rPr lang="en-US" dirty="0"/>
              <a:t>, click the </a:t>
            </a:r>
            <a:r>
              <a:rPr lang="en-US" b="1" dirty="0"/>
              <a:t>Print All Slides</a:t>
            </a:r>
            <a:r>
              <a:rPr lang="en-US" dirty="0"/>
              <a:t> drop-down</a:t>
            </a:r>
          </a:p>
          <a:p>
            <a:pPr marL="971550" lvl="1" indent="-514350">
              <a:buFont typeface="+mj-lt"/>
              <a:buAutoNum type="arabicPeriod"/>
            </a:pPr>
            <a:r>
              <a:rPr lang="en-US" dirty="0"/>
              <a:t>Uncheck </a:t>
            </a:r>
            <a:r>
              <a:rPr lang="en-US" b="1" dirty="0"/>
              <a:t>Print Hidden Slides</a:t>
            </a:r>
          </a:p>
          <a:p>
            <a:endParaRPr lang="en-US" dirty="0"/>
          </a:p>
        </p:txBody>
      </p:sp>
      <p:sp>
        <p:nvSpPr>
          <p:cNvPr id="4" name="Slide Number Placeholder 3"/>
          <p:cNvSpPr>
            <a:spLocks noGrp="1"/>
          </p:cNvSpPr>
          <p:nvPr>
            <p:ph type="sldNum" sz="quarter" idx="10"/>
          </p:nvPr>
        </p:nvSpPr>
        <p:spPr/>
        <p:txBody>
          <a:bodyPr/>
          <a:lstStyle/>
          <a:p>
            <a:fld id="{43A11CF5-059E-4486-903A-AFB8D989E436}" type="slidenum">
              <a:rPr lang="en-US" smtClean="0"/>
              <a:t>3</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271" y="1752600"/>
            <a:ext cx="3782729"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Slide Number Placeholder 4">
            <a:extLst>
              <a:ext uri="{FF2B5EF4-FFF2-40B4-BE49-F238E27FC236}">
                <a16:creationId xmlns:a16="http://schemas.microsoft.com/office/drawing/2014/main" id="{014811FA-7536-436C-A4A2-BDE978BFFFA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69807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4B76-58D0-44FF-A7DC-025FFC8009F8}"/>
              </a:ext>
            </a:extLst>
          </p:cNvPr>
          <p:cNvSpPr>
            <a:spLocks noGrp="1"/>
          </p:cNvSpPr>
          <p:nvPr>
            <p:ph type="title"/>
          </p:nvPr>
        </p:nvSpPr>
        <p:spPr/>
        <p:txBody>
          <a:bodyPr/>
          <a:lstStyle/>
          <a:p>
            <a:r>
              <a:rPr lang="en-US" dirty="0"/>
              <a:t>CRDC – NCDPI Resources</a:t>
            </a:r>
          </a:p>
        </p:txBody>
      </p:sp>
      <p:sp>
        <p:nvSpPr>
          <p:cNvPr id="3" name="Text Placeholder 2">
            <a:extLst>
              <a:ext uri="{FF2B5EF4-FFF2-40B4-BE49-F238E27FC236}">
                <a16:creationId xmlns:a16="http://schemas.microsoft.com/office/drawing/2014/main" id="{CAF8DB4A-954C-47D0-B361-FA2C0D7EA227}"/>
              </a:ext>
            </a:extLst>
          </p:cNvPr>
          <p:cNvSpPr>
            <a:spLocks noGrp="1"/>
          </p:cNvSpPr>
          <p:nvPr>
            <p:ph type="body" sz="quarter" idx="11"/>
          </p:nvPr>
        </p:nvSpPr>
        <p:spPr/>
        <p:txBody>
          <a:bodyPr/>
          <a:lstStyle/>
          <a:p>
            <a:r>
              <a:rPr lang="en-US" dirty="0"/>
              <a:t>NC Public Schools </a:t>
            </a:r>
            <a:r>
              <a:rPr lang="en-US" dirty="0">
                <a:hlinkClick r:id="rId2"/>
              </a:rPr>
              <a:t>Civil Rights Data Collection</a:t>
            </a:r>
            <a:r>
              <a:rPr lang="en-US" dirty="0"/>
              <a:t> Website</a:t>
            </a:r>
          </a:p>
          <a:p>
            <a:pPr lvl="1"/>
            <a:r>
              <a:rPr lang="en-US" dirty="0"/>
              <a:t>CRDC Timeline</a:t>
            </a:r>
          </a:p>
          <a:p>
            <a:pPr lvl="1"/>
            <a:r>
              <a:rPr lang="en-US" dirty="0"/>
              <a:t>NC Specific CRDC Documentation</a:t>
            </a:r>
          </a:p>
          <a:p>
            <a:pPr lvl="1"/>
            <a:r>
              <a:rPr lang="en-US" dirty="0"/>
              <a:t>Archived Communications</a:t>
            </a:r>
          </a:p>
          <a:p>
            <a:pPr lvl="1"/>
            <a:r>
              <a:rPr lang="en-US" dirty="0"/>
              <a:t>Non-PS data files</a:t>
            </a:r>
          </a:p>
          <a:p>
            <a:pPr lvl="1"/>
            <a:r>
              <a:rPr lang="en-US" dirty="0"/>
              <a:t>LEA and School Forms</a:t>
            </a:r>
          </a:p>
          <a:p>
            <a:pPr lvl="1"/>
            <a:r>
              <a:rPr lang="en-US" dirty="0"/>
              <a:t>Link to Partner Support Resource Center</a:t>
            </a:r>
          </a:p>
          <a:p>
            <a:endParaRPr lang="en-US" dirty="0"/>
          </a:p>
          <a:p>
            <a:endParaRPr lang="en-US" dirty="0"/>
          </a:p>
        </p:txBody>
      </p:sp>
      <p:sp>
        <p:nvSpPr>
          <p:cNvPr id="4" name="Slide Number Placeholder 3">
            <a:extLst>
              <a:ext uri="{FF2B5EF4-FFF2-40B4-BE49-F238E27FC236}">
                <a16:creationId xmlns:a16="http://schemas.microsoft.com/office/drawing/2014/main" id="{3D1873FB-E8DD-4D54-BC30-E9B787285FD8}"/>
              </a:ext>
            </a:extLst>
          </p:cNvPr>
          <p:cNvSpPr>
            <a:spLocks noGrp="1"/>
          </p:cNvSpPr>
          <p:nvPr>
            <p:ph type="sldNum" sz="quarter" idx="12"/>
          </p:nvPr>
        </p:nvSpPr>
        <p:spPr/>
        <p:txBody>
          <a:bodyPr/>
          <a:lstStyle/>
          <a:p>
            <a:fld id="{4944B7B2-FFA2-5148-A472-BF046BD89520}" type="slidenum">
              <a:rPr lang="en-US" smtClean="0"/>
              <a:pPr/>
              <a:t>30</a:t>
            </a:fld>
            <a:endParaRPr lang="en-US" dirty="0"/>
          </a:p>
        </p:txBody>
      </p:sp>
      <p:sp>
        <p:nvSpPr>
          <p:cNvPr id="7" name="Slide Number Placeholder 4">
            <a:extLst>
              <a:ext uri="{FF2B5EF4-FFF2-40B4-BE49-F238E27FC236}">
                <a16:creationId xmlns:a16="http://schemas.microsoft.com/office/drawing/2014/main" id="{DA76DA26-CABB-4E89-A285-438369C604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50442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6789-B2D0-4E39-B71D-71D4003656A5}"/>
              </a:ext>
            </a:extLst>
          </p:cNvPr>
          <p:cNvSpPr>
            <a:spLocks noGrp="1"/>
          </p:cNvSpPr>
          <p:nvPr>
            <p:ph type="title"/>
          </p:nvPr>
        </p:nvSpPr>
        <p:spPr/>
        <p:txBody>
          <a:bodyPr/>
          <a:lstStyle/>
          <a:p>
            <a:r>
              <a:rPr lang="en-US" dirty="0"/>
              <a:t>CRDC – Federal Level Resources</a:t>
            </a:r>
          </a:p>
        </p:txBody>
      </p:sp>
      <p:sp>
        <p:nvSpPr>
          <p:cNvPr id="3" name="Text Placeholder 2">
            <a:extLst>
              <a:ext uri="{FF2B5EF4-FFF2-40B4-BE49-F238E27FC236}">
                <a16:creationId xmlns:a16="http://schemas.microsoft.com/office/drawing/2014/main" id="{D3CDC880-1918-494F-92C1-2D28E917575B}"/>
              </a:ext>
            </a:extLst>
          </p:cNvPr>
          <p:cNvSpPr>
            <a:spLocks noGrp="1"/>
          </p:cNvSpPr>
          <p:nvPr>
            <p:ph type="body" sz="quarter" idx="11"/>
          </p:nvPr>
        </p:nvSpPr>
        <p:spPr/>
        <p:txBody>
          <a:bodyPr/>
          <a:lstStyle/>
          <a:p>
            <a:r>
              <a:rPr lang="en-US" dirty="0"/>
              <a:t>All PSUs are required to access, validate and Certify the data in the Federal Submission Tool.</a:t>
            </a:r>
          </a:p>
          <a:p>
            <a:endParaRPr lang="en-US" dirty="0"/>
          </a:p>
          <a:p>
            <a:pPr marL="0" indent="0" algn="ctr">
              <a:buNone/>
            </a:pPr>
            <a:r>
              <a:rPr lang="en-US" dirty="0">
                <a:hlinkClick r:id="rId2"/>
              </a:rPr>
              <a:t>Civil Rights Data Collection Resource Center</a:t>
            </a:r>
            <a:endParaRPr lang="en-US" dirty="0"/>
          </a:p>
          <a:p>
            <a:pPr lvl="1"/>
            <a:r>
              <a:rPr lang="en-US" dirty="0"/>
              <a:t>Submission System access</a:t>
            </a:r>
          </a:p>
          <a:p>
            <a:pPr lvl="1"/>
            <a:r>
              <a:rPr lang="en-US" dirty="0"/>
              <a:t>Partner Support Contact Information</a:t>
            </a:r>
          </a:p>
          <a:p>
            <a:pPr lvl="1"/>
            <a:r>
              <a:rPr lang="en-US" dirty="0"/>
              <a:t>Videos and Guides</a:t>
            </a:r>
          </a:p>
        </p:txBody>
      </p:sp>
      <p:sp>
        <p:nvSpPr>
          <p:cNvPr id="4" name="Slide Number Placeholder 3">
            <a:extLst>
              <a:ext uri="{FF2B5EF4-FFF2-40B4-BE49-F238E27FC236}">
                <a16:creationId xmlns:a16="http://schemas.microsoft.com/office/drawing/2014/main" id="{2DA8B1A0-7FE1-4C41-8C43-7B2BC7A9ABDD}"/>
              </a:ext>
            </a:extLst>
          </p:cNvPr>
          <p:cNvSpPr>
            <a:spLocks noGrp="1"/>
          </p:cNvSpPr>
          <p:nvPr>
            <p:ph type="sldNum" sz="quarter" idx="12"/>
          </p:nvPr>
        </p:nvSpPr>
        <p:spPr/>
        <p:txBody>
          <a:bodyPr/>
          <a:lstStyle/>
          <a:p>
            <a:fld id="{4944B7B2-FFA2-5148-A472-BF046BD89520}" type="slidenum">
              <a:rPr lang="en-US" smtClean="0"/>
              <a:pPr/>
              <a:t>31</a:t>
            </a:fld>
            <a:endParaRPr lang="en-US" dirty="0"/>
          </a:p>
        </p:txBody>
      </p:sp>
      <p:sp>
        <p:nvSpPr>
          <p:cNvPr id="5" name="Slide Number Placeholder 4">
            <a:extLst>
              <a:ext uri="{FF2B5EF4-FFF2-40B4-BE49-F238E27FC236}">
                <a16:creationId xmlns:a16="http://schemas.microsoft.com/office/drawing/2014/main" id="{357DA6A6-2EC6-4E8B-B674-BC4374D7CEC9}"/>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522175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1D91-BF3F-46F6-BEC2-CF851A4869C8}"/>
              </a:ext>
            </a:extLst>
          </p:cNvPr>
          <p:cNvSpPr>
            <a:spLocks noGrp="1"/>
          </p:cNvSpPr>
          <p:nvPr>
            <p:ph type="title"/>
          </p:nvPr>
        </p:nvSpPr>
        <p:spPr/>
        <p:txBody>
          <a:bodyPr/>
          <a:lstStyle/>
          <a:p>
            <a:r>
              <a:rPr lang="en-US" dirty="0"/>
              <a:t>Support</a:t>
            </a:r>
          </a:p>
        </p:txBody>
      </p:sp>
      <p:sp>
        <p:nvSpPr>
          <p:cNvPr id="3" name="Text Placeholder 2">
            <a:extLst>
              <a:ext uri="{FF2B5EF4-FFF2-40B4-BE49-F238E27FC236}">
                <a16:creationId xmlns:a16="http://schemas.microsoft.com/office/drawing/2014/main" id="{380D7F64-2DBB-427E-96BA-5218B55CE3CA}"/>
              </a:ext>
            </a:extLst>
          </p:cNvPr>
          <p:cNvSpPr>
            <a:spLocks noGrp="1"/>
          </p:cNvSpPr>
          <p:nvPr>
            <p:ph type="body" sz="quarter" idx="11"/>
          </p:nvPr>
        </p:nvSpPr>
        <p:spPr/>
        <p:txBody>
          <a:bodyPr/>
          <a:lstStyle/>
          <a:p>
            <a:pPr marL="0" indent="0">
              <a:buNone/>
            </a:pPr>
            <a:r>
              <a:rPr lang="en-US" dirty="0"/>
              <a:t>Contact the SEA OCR Coordinator with questions or concerns about</a:t>
            </a:r>
          </a:p>
          <a:p>
            <a:pPr lvl="1"/>
            <a:r>
              <a:rPr lang="en-US" dirty="0"/>
              <a:t>PowerSchool</a:t>
            </a:r>
          </a:p>
          <a:p>
            <a:pPr lvl="1"/>
            <a:r>
              <a:rPr lang="en-US" dirty="0"/>
              <a:t>Timeline</a:t>
            </a:r>
          </a:p>
          <a:p>
            <a:pPr lvl="1"/>
            <a:r>
              <a:rPr lang="en-US" dirty="0"/>
              <a:t>Data</a:t>
            </a:r>
          </a:p>
          <a:p>
            <a:pPr lvl="1"/>
            <a:endParaRPr lang="en-US" dirty="0"/>
          </a:p>
          <a:p>
            <a:pPr marL="0" indent="0">
              <a:buNone/>
            </a:pPr>
            <a:r>
              <a:rPr lang="en-US" dirty="0"/>
              <a:t>Contact CRDC Partner Support for questions regarding</a:t>
            </a:r>
          </a:p>
          <a:p>
            <a:pPr lvl="1"/>
            <a:r>
              <a:rPr lang="en-US" dirty="0"/>
              <a:t>Federal Submission Tool functionality</a:t>
            </a:r>
          </a:p>
          <a:p>
            <a:pPr lvl="1"/>
            <a:r>
              <a:rPr lang="en-US" dirty="0"/>
              <a:t>User Accounts (</a:t>
            </a:r>
            <a:r>
              <a:rPr lang="en-US" i="1" dirty="0"/>
              <a:t>After December 15</a:t>
            </a:r>
            <a:r>
              <a:rPr lang="en-US" dirty="0"/>
              <a:t>)</a:t>
            </a:r>
          </a:p>
        </p:txBody>
      </p:sp>
      <p:sp>
        <p:nvSpPr>
          <p:cNvPr id="4" name="Slide Number Placeholder 3">
            <a:extLst>
              <a:ext uri="{FF2B5EF4-FFF2-40B4-BE49-F238E27FC236}">
                <a16:creationId xmlns:a16="http://schemas.microsoft.com/office/drawing/2014/main" id="{3F73867E-401D-4174-928F-56EFA7D6346C}"/>
              </a:ext>
            </a:extLst>
          </p:cNvPr>
          <p:cNvSpPr>
            <a:spLocks noGrp="1"/>
          </p:cNvSpPr>
          <p:nvPr>
            <p:ph type="sldNum" sz="quarter" idx="12"/>
          </p:nvPr>
        </p:nvSpPr>
        <p:spPr/>
        <p:txBody>
          <a:bodyPr/>
          <a:lstStyle/>
          <a:p>
            <a:fld id="{4944B7B2-FFA2-5148-A472-BF046BD89520}" type="slidenum">
              <a:rPr lang="en-US" smtClean="0"/>
              <a:pPr/>
              <a:t>32</a:t>
            </a:fld>
            <a:endParaRPr lang="en-US" dirty="0"/>
          </a:p>
        </p:txBody>
      </p:sp>
      <p:sp>
        <p:nvSpPr>
          <p:cNvPr id="5" name="Slide Number Placeholder 4">
            <a:extLst>
              <a:ext uri="{FF2B5EF4-FFF2-40B4-BE49-F238E27FC236}">
                <a16:creationId xmlns:a16="http://schemas.microsoft.com/office/drawing/2014/main" id="{742FC968-1C28-4C8F-8C35-91F92D2A9934}"/>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417069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Opportunities</a:t>
            </a:r>
          </a:p>
        </p:txBody>
      </p:sp>
      <p:sp>
        <p:nvSpPr>
          <p:cNvPr id="3" name="Content Placeholder 2"/>
          <p:cNvSpPr>
            <a:spLocks noGrp="1"/>
          </p:cNvSpPr>
          <p:nvPr>
            <p:ph type="body" sz="quarter" idx="11"/>
          </p:nvPr>
        </p:nvSpPr>
        <p:spPr/>
        <p:txBody>
          <a:bodyPr>
            <a:normAutofit/>
          </a:bodyPr>
          <a:lstStyle/>
          <a:p>
            <a:r>
              <a:rPr lang="en-US" dirty="0"/>
              <a:t>Coordinator Contacts are housed in EDDIE</a:t>
            </a:r>
          </a:p>
          <a:p>
            <a:pPr lvl="1"/>
            <a:r>
              <a:rPr lang="en-US" dirty="0"/>
              <a:t>Managed by LEA/Charter – update anytime</a:t>
            </a:r>
          </a:p>
          <a:p>
            <a:pPr lvl="1"/>
            <a:r>
              <a:rPr lang="en-US" dirty="0"/>
              <a:t>Communications directly from SEA OCR Coordinator</a:t>
            </a:r>
          </a:p>
          <a:p>
            <a:endParaRPr lang="en-US" dirty="0"/>
          </a:p>
          <a:p>
            <a:r>
              <a:rPr lang="en-US" dirty="0"/>
              <a:t>NC Workgroup</a:t>
            </a:r>
          </a:p>
          <a:p>
            <a:pPr lvl="1"/>
            <a:r>
              <a:rPr lang="en-US" dirty="0"/>
              <a:t>Peer group for coordinators throughout the state</a:t>
            </a:r>
          </a:p>
          <a:p>
            <a:pPr lvl="1"/>
            <a:r>
              <a:rPr lang="en-US" dirty="0"/>
              <a:t>EDDIE OCR Contacts automatically added</a:t>
            </a:r>
          </a:p>
          <a:p>
            <a:pPr lvl="1"/>
            <a:r>
              <a:rPr lang="en-US" dirty="0"/>
              <a:t>Access/Removal Requests:  </a:t>
            </a:r>
            <a:r>
              <a:rPr lang="en-US" u="sng" dirty="0">
                <a:hlinkClick r:id="rId2"/>
              </a:rPr>
              <a:t>molly.hash@aemcorp.com</a:t>
            </a:r>
            <a:endParaRPr lang="en-US" u="sng"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33</a:t>
            </a:fld>
            <a:endParaRPr lang="en-US" dirty="0"/>
          </a:p>
        </p:txBody>
      </p:sp>
      <p:sp>
        <p:nvSpPr>
          <p:cNvPr id="7" name="Slide Number Placeholder 4">
            <a:extLst>
              <a:ext uri="{FF2B5EF4-FFF2-40B4-BE49-F238E27FC236}">
                <a16:creationId xmlns:a16="http://schemas.microsoft.com/office/drawing/2014/main" id="{BBA58B7A-20EF-4FC3-98A1-2C4FFE98764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41695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NC Workgroup Access and Usage</a:t>
            </a:r>
          </a:p>
        </p:txBody>
      </p:sp>
      <p:sp>
        <p:nvSpPr>
          <p:cNvPr id="3" name="Content Placeholder 2"/>
          <p:cNvSpPr>
            <a:spLocks noGrp="1"/>
          </p:cNvSpPr>
          <p:nvPr>
            <p:ph type="body" sz="quarter" idx="11"/>
          </p:nvPr>
        </p:nvSpPr>
        <p:spPr/>
        <p:txBody>
          <a:bodyPr>
            <a:normAutofit lnSpcReduction="10000"/>
          </a:bodyPr>
          <a:lstStyle/>
          <a:p>
            <a:r>
              <a:rPr lang="en-US" dirty="0"/>
              <a:t>Optional </a:t>
            </a:r>
          </a:p>
          <a:p>
            <a:endParaRPr lang="en-US" dirty="0"/>
          </a:p>
          <a:p>
            <a:r>
              <a:rPr lang="en-US" dirty="0"/>
              <a:t>Site is password protected</a:t>
            </a:r>
          </a:p>
          <a:p>
            <a:pPr lvl="1"/>
            <a:r>
              <a:rPr lang="en-US" i="1" dirty="0"/>
              <a:t>Accounts have been created and will be sent to individuals Friday, November 05, 2021  </a:t>
            </a:r>
          </a:p>
          <a:p>
            <a:pPr lvl="1"/>
            <a:endParaRPr lang="en-US" dirty="0"/>
          </a:p>
          <a:p>
            <a:r>
              <a:rPr lang="en-US" dirty="0"/>
              <a:t>Adhere to all FERPA and HIPAA guidelines when participating in this workgroup</a:t>
            </a:r>
          </a:p>
          <a:p>
            <a:pPr lvl="1"/>
            <a:r>
              <a:rPr lang="en-US" dirty="0"/>
              <a:t>Posts will be distributed to ALL NC Workgroup members</a:t>
            </a:r>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34</a:t>
            </a:fld>
            <a:endParaRPr lang="en-US" dirty="0"/>
          </a:p>
        </p:txBody>
      </p:sp>
      <p:sp>
        <p:nvSpPr>
          <p:cNvPr id="7" name="Slide Number Placeholder 4">
            <a:extLst>
              <a:ext uri="{FF2B5EF4-FFF2-40B4-BE49-F238E27FC236}">
                <a16:creationId xmlns:a16="http://schemas.microsoft.com/office/drawing/2014/main" id="{F613BB43-5DB8-46A5-A895-846560D66F4F}"/>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E887264E-D285-46E3-B086-CB8D9C67B6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422401"/>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25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Non-PowerSchool Data</a:t>
            </a:r>
          </a:p>
        </p:txBody>
      </p:sp>
      <p:sp>
        <p:nvSpPr>
          <p:cNvPr id="2" name="Text Placeholder 1">
            <a:extLst>
              <a:ext uri="{FF2B5EF4-FFF2-40B4-BE49-F238E27FC236}">
                <a16:creationId xmlns:a16="http://schemas.microsoft.com/office/drawing/2014/main" id="{34AC3BF4-2F71-4DFB-B4BE-A39B6A9A2023}"/>
              </a:ext>
            </a:extLst>
          </p:cNvPr>
          <p:cNvSpPr>
            <a:spLocks noGrp="1"/>
          </p:cNvSpPr>
          <p:nvPr>
            <p:ph type="body" idx="1"/>
          </p:nvPr>
        </p:nvSpPr>
        <p:spPr/>
        <p:txBody>
          <a:bodyPr/>
          <a:lstStyle/>
          <a:p>
            <a:endParaRPr lang="en-US" dirty="0"/>
          </a:p>
        </p:txBody>
      </p:sp>
      <p:sp>
        <p:nvSpPr>
          <p:cNvPr id="6" name="Slide Number Placeholder 4">
            <a:extLst>
              <a:ext uri="{FF2B5EF4-FFF2-40B4-BE49-F238E27FC236}">
                <a16:creationId xmlns:a16="http://schemas.microsoft.com/office/drawing/2014/main" id="{B69CCDF4-8F7A-4B09-BE23-E31B9A0696C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8590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not Accessible to NCDPI</a:t>
            </a:r>
          </a:p>
        </p:txBody>
      </p:sp>
      <p:sp>
        <p:nvSpPr>
          <p:cNvPr id="3" name="Content Placeholder 2"/>
          <p:cNvSpPr>
            <a:spLocks noGrp="1"/>
          </p:cNvSpPr>
          <p:nvPr>
            <p:ph type="body" sz="quarter" idx="11"/>
          </p:nvPr>
        </p:nvSpPr>
        <p:spPr/>
        <p:txBody>
          <a:bodyPr>
            <a:normAutofit/>
          </a:bodyPr>
          <a:lstStyle/>
          <a:p>
            <a:pPr marL="0" indent="0">
              <a:buNone/>
            </a:pPr>
            <a:r>
              <a:rPr lang="en-US" sz="2400" dirty="0">
                <a:solidFill>
                  <a:srgbClr val="FF0000"/>
                </a:solidFill>
              </a:rPr>
              <a:t>PSUs which do not collect data required for the CRDC in PowerSchool </a:t>
            </a:r>
            <a:r>
              <a:rPr lang="en-US" sz="2400" b="1" dirty="0">
                <a:solidFill>
                  <a:srgbClr val="FF0000"/>
                </a:solidFill>
              </a:rPr>
              <a:t>are responsible for adding data to the Federal Submission Portal </a:t>
            </a:r>
            <a:r>
              <a:rPr lang="en-US" sz="2400" b="1" u="sng" dirty="0">
                <a:solidFill>
                  <a:srgbClr val="FF0000"/>
                </a:solidFill>
              </a:rPr>
              <a:t>after the NCDPI upload</a:t>
            </a:r>
            <a:r>
              <a:rPr lang="en-US" sz="2400" b="1" dirty="0">
                <a:solidFill>
                  <a:srgbClr val="FF0000"/>
                </a:solidFill>
              </a:rPr>
              <a:t> *</a:t>
            </a:r>
            <a:endParaRPr lang="en-US" sz="2400" u="sng" dirty="0">
              <a:solidFill>
                <a:srgbClr val="FF0000"/>
              </a:solidFill>
            </a:endParaRPr>
          </a:p>
          <a:p>
            <a:pPr marL="457200" lvl="1" indent="0">
              <a:buNone/>
            </a:pPr>
            <a:r>
              <a:rPr lang="en-US" sz="2000" dirty="0"/>
              <a:t>Examples include </a:t>
            </a:r>
          </a:p>
          <a:p>
            <a:pPr lvl="1"/>
            <a:r>
              <a:rPr lang="en-US" sz="2000" dirty="0"/>
              <a:t>Section 504</a:t>
            </a:r>
          </a:p>
          <a:p>
            <a:pPr lvl="1"/>
            <a:r>
              <a:rPr lang="en-US" sz="2000" dirty="0"/>
              <a:t>Interscholastic sports</a:t>
            </a:r>
          </a:p>
          <a:p>
            <a:pPr lvl="1"/>
            <a:r>
              <a:rPr lang="en-US" sz="2000" dirty="0"/>
              <a:t>Discipline and Safety data </a:t>
            </a:r>
          </a:p>
          <a:p>
            <a:pPr marL="457200" lvl="1" indent="0">
              <a:buNone/>
            </a:pPr>
            <a:endParaRPr lang="en-US" sz="2000" dirty="0"/>
          </a:p>
          <a:p>
            <a:pPr lvl="1"/>
            <a:endParaRPr lang="en-US" sz="2000" i="1" dirty="0"/>
          </a:p>
          <a:p>
            <a:pPr lvl="1"/>
            <a:endParaRPr lang="en-US" sz="2000" i="1" dirty="0"/>
          </a:p>
          <a:p>
            <a:pPr marL="457200" lvl="1" indent="0" algn="ctr">
              <a:buNone/>
            </a:pPr>
            <a:r>
              <a:rPr lang="en-US" sz="1800" i="1" dirty="0"/>
              <a:t>*Data updated prior to the NCDPI upload will be overwritten</a:t>
            </a:r>
          </a:p>
          <a:p>
            <a:endParaRPr lang="en-US" sz="2400" dirty="0"/>
          </a:p>
          <a:p>
            <a:endParaRPr lang="en-US" sz="2400" dirty="0"/>
          </a:p>
          <a:p>
            <a:endParaRPr lang="en-US" sz="2400" dirty="0"/>
          </a:p>
          <a:p>
            <a:pPr marL="0"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36</a:t>
            </a:fld>
            <a:endParaRPr lang="en-US" dirty="0"/>
          </a:p>
        </p:txBody>
      </p:sp>
      <p:sp>
        <p:nvSpPr>
          <p:cNvPr id="7" name="Slide Number Placeholder 4">
            <a:extLst>
              <a:ext uri="{FF2B5EF4-FFF2-40B4-BE49-F238E27FC236}">
                <a16:creationId xmlns:a16="http://schemas.microsoft.com/office/drawing/2014/main" id="{6CF9D5E4-F4D3-4132-9C2B-0F34146B9D8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015036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Non-PowerSchool Data Files</a:t>
            </a:r>
          </a:p>
        </p:txBody>
      </p:sp>
      <p:sp>
        <p:nvSpPr>
          <p:cNvPr id="3" name="Content Placeholder 2"/>
          <p:cNvSpPr>
            <a:spLocks noGrp="1"/>
          </p:cNvSpPr>
          <p:nvPr>
            <p:ph type="body" sz="quarter" idx="11"/>
          </p:nvPr>
        </p:nvSpPr>
        <p:spPr/>
        <p:txBody>
          <a:bodyPr>
            <a:normAutofit fontScale="55000" lnSpcReduction="20000"/>
          </a:bodyPr>
          <a:lstStyle/>
          <a:p>
            <a:pPr marL="57150" indent="0">
              <a:buNone/>
            </a:pPr>
            <a:r>
              <a:rPr lang="en-US" sz="3800" dirty="0"/>
              <a:t>Non-PowerSchool Data files are published on the NCDPI website to provide a review period like the PowerSchool process.</a:t>
            </a:r>
          </a:p>
          <a:p>
            <a:pPr marL="57150" indent="0">
              <a:buNone/>
            </a:pPr>
            <a:endParaRPr lang="en-US" sz="3800" dirty="0"/>
          </a:p>
          <a:p>
            <a:pPr marL="57150" indent="0">
              <a:buNone/>
            </a:pPr>
            <a:r>
              <a:rPr lang="en-US" sz="3800" dirty="0"/>
              <a:t>PSUs are encouraged to review these files to prepare for any updates needed in the Federal Submission Portal.</a:t>
            </a:r>
          </a:p>
          <a:p>
            <a:pPr marL="57150" indent="0">
              <a:buNone/>
            </a:pPr>
            <a:endParaRPr lang="en-US" sz="3800" dirty="0"/>
          </a:p>
          <a:p>
            <a:pPr marL="57150" indent="0">
              <a:buNone/>
            </a:pPr>
            <a:r>
              <a:rPr lang="en-US" sz="3800" dirty="0">
                <a:solidFill>
                  <a:srgbClr val="FF0000"/>
                </a:solidFill>
              </a:rPr>
              <a:t>If your PSU did not contribute data as specified by state requirements, or there is more information at the local level, update the Federal Submission Tool after upload.</a:t>
            </a:r>
          </a:p>
          <a:p>
            <a:pPr marL="57150" indent="0">
              <a:buNone/>
            </a:pPr>
            <a:endParaRPr lang="en-US" dirty="0"/>
          </a:p>
          <a:p>
            <a:pPr marL="57150" indent="0">
              <a:buNone/>
            </a:pPr>
            <a:endParaRPr lang="en-US" sz="2800" dirty="0"/>
          </a:p>
          <a:p>
            <a:pPr marL="0" indent="0" algn="ctr">
              <a:buNone/>
            </a:pPr>
            <a:r>
              <a:rPr lang="en-US" sz="2800" i="1" dirty="0">
                <a:hlinkClick r:id="rId2"/>
              </a:rPr>
              <a:t>Click here to view Non-PowerSchool Data Files</a:t>
            </a:r>
            <a:endParaRPr lang="en-US" sz="2800" i="1" dirty="0"/>
          </a:p>
          <a:p>
            <a:pPr marL="57150" indent="0">
              <a:buNone/>
            </a:pPr>
            <a:endParaRPr lang="en-US" sz="2800" dirty="0"/>
          </a:p>
        </p:txBody>
      </p:sp>
      <p:sp>
        <p:nvSpPr>
          <p:cNvPr id="4" name="Slide Number Placeholder 3"/>
          <p:cNvSpPr>
            <a:spLocks noGrp="1"/>
          </p:cNvSpPr>
          <p:nvPr>
            <p:ph type="sldNum" sz="quarter" idx="12"/>
          </p:nvPr>
        </p:nvSpPr>
        <p:spPr/>
        <p:txBody>
          <a:bodyPr/>
          <a:lstStyle/>
          <a:p>
            <a:fld id="{43A11CF5-059E-4486-903A-AFB8D989E436}" type="slidenum">
              <a:rPr lang="en-US" smtClean="0"/>
              <a:t>37</a:t>
            </a:fld>
            <a:endParaRPr lang="en-US" dirty="0"/>
          </a:p>
        </p:txBody>
      </p:sp>
      <p:sp>
        <p:nvSpPr>
          <p:cNvPr id="7" name="Slide Number Placeholder 4">
            <a:extLst>
              <a:ext uri="{FF2B5EF4-FFF2-40B4-BE49-F238E27FC236}">
                <a16:creationId xmlns:a16="http://schemas.microsoft.com/office/drawing/2014/main" id="{2B62EE17-433A-429E-813D-299F0935B959}"/>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899606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Non-PowerSchool Data Files</a:t>
            </a:r>
          </a:p>
        </p:txBody>
      </p:sp>
      <p:sp>
        <p:nvSpPr>
          <p:cNvPr id="3" name="Content Placeholder 2"/>
          <p:cNvSpPr>
            <a:spLocks noGrp="1"/>
          </p:cNvSpPr>
          <p:nvPr>
            <p:ph type="body" sz="quarter" idx="11"/>
          </p:nvPr>
        </p:nvSpPr>
        <p:spPr/>
        <p:txBody>
          <a:bodyPr>
            <a:normAutofit fontScale="92500" lnSpcReduction="20000"/>
          </a:bodyPr>
          <a:lstStyle/>
          <a:p>
            <a:pPr marL="0" indent="0" algn="ctr">
              <a:buNone/>
            </a:pPr>
            <a:r>
              <a:rPr lang="en-US" sz="2800" dirty="0"/>
              <a:t>All Non-PowerSchoo</a:t>
            </a:r>
            <a:r>
              <a:rPr lang="en-US" dirty="0"/>
              <a:t>l data files are school level</a:t>
            </a:r>
          </a:p>
          <a:p>
            <a:endParaRPr lang="en-US" sz="2800" dirty="0"/>
          </a:p>
          <a:p>
            <a:r>
              <a:rPr lang="en-US" sz="2800" dirty="0"/>
              <a:t>Staff </a:t>
            </a:r>
          </a:p>
          <a:p>
            <a:pPr lvl="1"/>
            <a:r>
              <a:rPr lang="en-US" dirty="0"/>
              <a:t>Data provided by NCDPI Financial Business Services.  The data comes from Payroll.  Work with the Finance Officer, or if applicable, the Charter Management Company.</a:t>
            </a:r>
          </a:p>
          <a:p>
            <a:pPr lvl="1"/>
            <a:endParaRPr lang="en-US" dirty="0"/>
          </a:p>
          <a:p>
            <a:pPr marL="457200" lvl="1" indent="0" algn="ctr">
              <a:buNone/>
            </a:pPr>
            <a:r>
              <a:rPr lang="en-US" b="1" dirty="0"/>
              <a:t>Excerpt from the School Form:  </a:t>
            </a:r>
            <a:r>
              <a:rPr lang="en-US" dirty="0"/>
              <a:t>Include staff regardless of how staff were funded (i.e., federal, state, and/or local funds or funds from another entity).</a:t>
            </a:r>
          </a:p>
          <a:p>
            <a:pPr marL="457200" lvl="1" indent="0" algn="ctr">
              <a:buNone/>
            </a:pPr>
            <a:endParaRPr lang="en-US" dirty="0"/>
          </a:p>
          <a:p>
            <a:pPr marL="457200" lvl="1" indent="0" algn="ctr">
              <a:buNone/>
            </a:pPr>
            <a:r>
              <a:rPr lang="en-US" dirty="0"/>
              <a:t>The file provided by NCDPI will only contain what was reported to the state. </a:t>
            </a:r>
          </a:p>
          <a:p>
            <a:endParaRPr lang="en-US" sz="2800" dirty="0"/>
          </a:p>
          <a:p>
            <a:pPr lvl="1"/>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38</a:t>
            </a:fld>
            <a:endParaRPr lang="en-US" dirty="0"/>
          </a:p>
        </p:txBody>
      </p:sp>
      <p:sp>
        <p:nvSpPr>
          <p:cNvPr id="7" name="Slide Number Placeholder 4">
            <a:extLst>
              <a:ext uri="{FF2B5EF4-FFF2-40B4-BE49-F238E27FC236}">
                <a16:creationId xmlns:a16="http://schemas.microsoft.com/office/drawing/2014/main" id="{FEE5FCD0-6CC1-4364-AE20-50D22D575F2F}"/>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spTree>
    <p:extLst>
      <p:ext uri="{BB962C8B-B14F-4D97-AF65-F5344CB8AC3E}">
        <p14:creationId xmlns:p14="http://schemas.microsoft.com/office/powerpoint/2010/main" val="1216015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Non-PowerSchool Data Files</a:t>
            </a:r>
          </a:p>
        </p:txBody>
      </p:sp>
      <p:sp>
        <p:nvSpPr>
          <p:cNvPr id="3" name="Content Placeholder 2"/>
          <p:cNvSpPr>
            <a:spLocks noGrp="1"/>
          </p:cNvSpPr>
          <p:nvPr>
            <p:ph type="body" sz="quarter" idx="11"/>
          </p:nvPr>
        </p:nvSpPr>
        <p:spPr/>
        <p:txBody>
          <a:bodyPr>
            <a:normAutofit/>
          </a:bodyPr>
          <a:lstStyle/>
          <a:p>
            <a:r>
              <a:rPr lang="en-US" sz="2800" dirty="0"/>
              <a:t>Internet Access </a:t>
            </a:r>
          </a:p>
          <a:p>
            <a:pPr lvl="1"/>
            <a:r>
              <a:rPr lang="en-US" dirty="0"/>
              <a:t>Data provided by NCDPI DLMI. The most recent collection period was December 2020-Jan 2021.</a:t>
            </a:r>
          </a:p>
          <a:p>
            <a:endParaRPr lang="en-US" sz="2400" dirty="0"/>
          </a:p>
          <a:p>
            <a:r>
              <a:rPr lang="en-US" sz="2800" dirty="0"/>
              <a:t>Clas</a:t>
            </a:r>
            <a:r>
              <a:rPr lang="en-US" dirty="0"/>
              <a:t>s count by Teacher Certification</a:t>
            </a:r>
          </a:p>
          <a:p>
            <a:pPr lvl="1"/>
            <a:r>
              <a:rPr lang="en-US" dirty="0"/>
              <a:t>Data in this file is a cross walked from Licensure codes, Staff UID, and CRDC specific course codes.</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39</a:t>
            </a:fld>
            <a:endParaRPr lang="en-US" dirty="0"/>
          </a:p>
        </p:txBody>
      </p:sp>
      <p:sp>
        <p:nvSpPr>
          <p:cNvPr id="7" name="Slide Number Placeholder 4">
            <a:extLst>
              <a:ext uri="{FF2B5EF4-FFF2-40B4-BE49-F238E27FC236}">
                <a16:creationId xmlns:a16="http://schemas.microsoft.com/office/drawing/2014/main" id="{FEE5FCD0-6CC1-4364-AE20-50D22D575F2F}"/>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spTree>
    <p:extLst>
      <p:ext uri="{BB962C8B-B14F-4D97-AF65-F5344CB8AC3E}">
        <p14:creationId xmlns:p14="http://schemas.microsoft.com/office/powerpoint/2010/main" val="230958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About this Presentation…</a:t>
            </a:r>
          </a:p>
        </p:txBody>
      </p:sp>
      <p:sp>
        <p:nvSpPr>
          <p:cNvPr id="3" name="Content Placeholder 2"/>
          <p:cNvSpPr>
            <a:spLocks noGrp="1"/>
          </p:cNvSpPr>
          <p:nvPr>
            <p:ph sz="half" idx="1"/>
          </p:nvPr>
        </p:nvSpPr>
        <p:spPr>
          <a:xfrm>
            <a:off x="628650" y="1825625"/>
            <a:ext cx="5010150" cy="4351338"/>
          </a:xfrm>
        </p:spPr>
        <p:txBody>
          <a:bodyPr>
            <a:normAutofit/>
          </a:bodyPr>
          <a:lstStyle/>
          <a:p>
            <a:pPr marL="0" indent="0">
              <a:buNone/>
            </a:pPr>
            <a:r>
              <a:rPr lang="en-US" dirty="0"/>
              <a:t>To display hidden slides:</a:t>
            </a:r>
          </a:p>
          <a:p>
            <a:pPr marL="0" indent="0">
              <a:buNone/>
            </a:pPr>
            <a:endParaRPr lang="en-US" sz="3000" dirty="0"/>
          </a:p>
          <a:p>
            <a:pPr marL="971550" lvl="1" indent="-514350">
              <a:buFont typeface="+mj-lt"/>
              <a:buAutoNum type="arabicPeriod"/>
            </a:pPr>
            <a:r>
              <a:rPr lang="en-US" sz="2400" dirty="0"/>
              <a:t> </a:t>
            </a:r>
            <a:r>
              <a:rPr lang="en-US" sz="2400" b="1" dirty="0"/>
              <a:t>Download</a:t>
            </a:r>
            <a:r>
              <a:rPr lang="en-US" sz="2400" dirty="0"/>
              <a:t> and </a:t>
            </a:r>
            <a:r>
              <a:rPr lang="en-US" sz="2400" b="1" dirty="0"/>
              <a:t>open</a:t>
            </a:r>
            <a:r>
              <a:rPr lang="en-US" sz="2400" dirty="0"/>
              <a:t> the original PowerPoint file</a:t>
            </a:r>
          </a:p>
          <a:p>
            <a:pPr marL="971550" lvl="1" indent="-514350">
              <a:buFont typeface="+mj-lt"/>
              <a:buAutoNum type="arabicPeriod"/>
            </a:pPr>
            <a:endParaRPr lang="en-US" sz="2400" dirty="0"/>
          </a:p>
          <a:p>
            <a:pPr marL="971550" lvl="1" indent="-514350">
              <a:buFont typeface="+mj-lt"/>
              <a:buAutoNum type="arabicPeriod"/>
            </a:pPr>
            <a:r>
              <a:rPr lang="en-US" sz="2400" dirty="0"/>
              <a:t>From the left pane, </a:t>
            </a:r>
            <a:r>
              <a:rPr lang="en-US" sz="2400" b="1" dirty="0"/>
              <a:t>right click slide</a:t>
            </a:r>
          </a:p>
          <a:p>
            <a:pPr marL="971550" lvl="1" indent="-514350">
              <a:buFont typeface="+mj-lt"/>
              <a:buAutoNum type="arabicPeriod"/>
            </a:pPr>
            <a:endParaRPr lang="en-US" sz="2400" b="1" dirty="0"/>
          </a:p>
          <a:p>
            <a:pPr marL="971550" lvl="1" indent="-514350">
              <a:buFont typeface="+mj-lt"/>
              <a:buAutoNum type="arabicPeriod"/>
            </a:pPr>
            <a:r>
              <a:rPr lang="en-US" sz="2400" dirty="0"/>
              <a:t>Click ‘</a:t>
            </a:r>
            <a:r>
              <a:rPr lang="en-US" sz="2400" b="1" dirty="0"/>
              <a:t>Hide Slide</a:t>
            </a:r>
            <a:r>
              <a:rPr lang="en-US" sz="2400" dirty="0"/>
              <a:t>’</a:t>
            </a:r>
          </a:p>
          <a:p>
            <a:endParaRPr lang="en-US" dirty="0"/>
          </a:p>
        </p:txBody>
      </p:sp>
      <p:sp>
        <p:nvSpPr>
          <p:cNvPr id="4" name="Slide Number Placeholder 3"/>
          <p:cNvSpPr>
            <a:spLocks noGrp="1"/>
          </p:cNvSpPr>
          <p:nvPr>
            <p:ph type="sldNum" sz="quarter" idx="10"/>
          </p:nvPr>
        </p:nvSpPr>
        <p:spPr/>
        <p:txBody>
          <a:bodyPr/>
          <a:lstStyle/>
          <a:p>
            <a:fld id="{43A11CF5-059E-4486-903A-AFB8D989E436}" type="slidenum">
              <a:rPr lang="en-US" smtClean="0"/>
              <a:t>4</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2943225" cy="3714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4">
            <a:extLst>
              <a:ext uri="{FF2B5EF4-FFF2-40B4-BE49-F238E27FC236}">
                <a16:creationId xmlns:a16="http://schemas.microsoft.com/office/drawing/2014/main" id="{A36F1F03-40D2-4AB8-AC8F-F7822EDA45E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32763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Non-PowerSchool Data Files</a:t>
            </a:r>
          </a:p>
        </p:txBody>
      </p:sp>
      <p:sp>
        <p:nvSpPr>
          <p:cNvPr id="3" name="Content Placeholder 2"/>
          <p:cNvSpPr>
            <a:spLocks noGrp="1"/>
          </p:cNvSpPr>
          <p:nvPr>
            <p:ph type="body" sz="quarter" idx="11"/>
          </p:nvPr>
        </p:nvSpPr>
        <p:spPr/>
        <p:txBody>
          <a:bodyPr>
            <a:normAutofit/>
          </a:bodyPr>
          <a:lstStyle/>
          <a:p>
            <a:r>
              <a:rPr lang="en-US" sz="2800" dirty="0"/>
              <a:t>Internet Access </a:t>
            </a:r>
          </a:p>
          <a:p>
            <a:pPr lvl="1"/>
            <a:r>
              <a:rPr lang="en-US" dirty="0"/>
              <a:t>Data provided by NCDPI DLMI. The most recent collection period was December 2020-Jan 2021.</a:t>
            </a:r>
          </a:p>
          <a:p>
            <a:endParaRPr lang="en-US" sz="2400" dirty="0"/>
          </a:p>
          <a:p>
            <a:r>
              <a:rPr lang="en-US" sz="2800" dirty="0"/>
              <a:t>Clas</a:t>
            </a:r>
            <a:r>
              <a:rPr lang="en-US" dirty="0"/>
              <a:t>s count by Teacher Certification</a:t>
            </a:r>
          </a:p>
          <a:p>
            <a:pPr lvl="1"/>
            <a:r>
              <a:rPr lang="en-US" dirty="0"/>
              <a:t>Data in this file is a cross walked from Licensure codes, Staff UID, and CRDC specific course codes.</a:t>
            </a:r>
          </a:p>
          <a:p>
            <a:pPr lvl="1"/>
            <a:r>
              <a:rPr lang="en-US" dirty="0">
                <a:solidFill>
                  <a:srgbClr val="FF0000"/>
                </a:solidFill>
              </a:rPr>
              <a:t>File is still in review – pending update week of November 22, 2021  </a:t>
            </a:r>
          </a:p>
          <a:p>
            <a:pPr marL="457200" lvl="1" indent="0">
              <a:buNone/>
            </a:pP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40</a:t>
            </a:fld>
            <a:endParaRPr lang="en-US" dirty="0"/>
          </a:p>
        </p:txBody>
      </p:sp>
      <p:sp>
        <p:nvSpPr>
          <p:cNvPr id="7" name="Slide Number Placeholder 4">
            <a:extLst>
              <a:ext uri="{FF2B5EF4-FFF2-40B4-BE49-F238E27FC236}">
                <a16:creationId xmlns:a16="http://schemas.microsoft.com/office/drawing/2014/main" id="{FEE5FCD0-6CC1-4364-AE20-50D22D575F2F}"/>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pic>
        <p:nvPicPr>
          <p:cNvPr id="6" name="Picture 2" descr="C:\Users\tdominguez\AppData\Local\Microsoft\Windows\Temporary Internet Files\Content.IE5\J1VD1HHH\MC900440035[1].png">
            <a:extLst>
              <a:ext uri="{FF2B5EF4-FFF2-40B4-BE49-F238E27FC236}">
                <a16:creationId xmlns:a16="http://schemas.microsoft.com/office/drawing/2014/main" id="{97E7DBD4-1E85-4CEF-95B2-6B6AE0CE8E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48006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66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Non-PowerSchool Data Files</a:t>
            </a:r>
          </a:p>
        </p:txBody>
      </p:sp>
      <p:sp>
        <p:nvSpPr>
          <p:cNvPr id="3" name="Content Placeholder 2"/>
          <p:cNvSpPr>
            <a:spLocks noGrp="1"/>
          </p:cNvSpPr>
          <p:nvPr>
            <p:ph type="body" sz="quarter" idx="11"/>
          </p:nvPr>
        </p:nvSpPr>
        <p:spPr/>
        <p:txBody>
          <a:bodyPr>
            <a:normAutofit/>
          </a:bodyPr>
          <a:lstStyle/>
          <a:p>
            <a:r>
              <a:rPr lang="en-US" sz="2800" dirty="0"/>
              <a:t>Internet Access </a:t>
            </a:r>
          </a:p>
          <a:p>
            <a:pPr lvl="1"/>
            <a:r>
              <a:rPr lang="en-US" dirty="0"/>
              <a:t>Data provided by NCDPI DLMI. The most recent collection period was December 2020-Jan 2021.</a:t>
            </a:r>
          </a:p>
          <a:p>
            <a:endParaRPr lang="en-US" sz="2400" dirty="0"/>
          </a:p>
          <a:p>
            <a:r>
              <a:rPr lang="en-US" sz="2800" dirty="0"/>
              <a:t>Clas</a:t>
            </a:r>
            <a:r>
              <a:rPr lang="en-US" dirty="0"/>
              <a:t>s count by Teacher Certification</a:t>
            </a:r>
          </a:p>
          <a:p>
            <a:pPr lvl="1"/>
            <a:r>
              <a:rPr lang="en-US" dirty="0"/>
              <a:t>Data in this file is a cross walked from Licensure codes, Staff UID, and CRDC specific course codes.</a:t>
            </a:r>
          </a:p>
          <a:p>
            <a:pPr marL="457200" lvl="1" indent="0">
              <a:buNone/>
            </a:pP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41</a:t>
            </a:fld>
            <a:endParaRPr lang="en-US" dirty="0"/>
          </a:p>
        </p:txBody>
      </p:sp>
      <p:sp>
        <p:nvSpPr>
          <p:cNvPr id="7" name="Slide Number Placeholder 4">
            <a:extLst>
              <a:ext uri="{FF2B5EF4-FFF2-40B4-BE49-F238E27FC236}">
                <a16:creationId xmlns:a16="http://schemas.microsoft.com/office/drawing/2014/main" id="{FEE5FCD0-6CC1-4364-AE20-50D22D575F2F}"/>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12/03/2021</a:t>
            </a:r>
          </a:p>
        </p:txBody>
      </p:sp>
    </p:spTree>
    <p:extLst>
      <p:ext uri="{BB962C8B-B14F-4D97-AF65-F5344CB8AC3E}">
        <p14:creationId xmlns:p14="http://schemas.microsoft.com/office/powerpoint/2010/main" val="263413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8024-62D0-4A72-8661-2580EED4E11C}"/>
              </a:ext>
            </a:extLst>
          </p:cNvPr>
          <p:cNvSpPr>
            <a:spLocks noGrp="1"/>
          </p:cNvSpPr>
          <p:nvPr>
            <p:ph type="title"/>
          </p:nvPr>
        </p:nvSpPr>
        <p:spPr/>
        <p:txBody>
          <a:bodyPr/>
          <a:lstStyle/>
          <a:p>
            <a:r>
              <a:rPr lang="en-US" dirty="0"/>
              <a:t>About Non-PS Data Files	</a:t>
            </a:r>
          </a:p>
        </p:txBody>
      </p:sp>
      <p:sp>
        <p:nvSpPr>
          <p:cNvPr id="3" name="Text Placeholder 2">
            <a:extLst>
              <a:ext uri="{FF2B5EF4-FFF2-40B4-BE49-F238E27FC236}">
                <a16:creationId xmlns:a16="http://schemas.microsoft.com/office/drawing/2014/main" id="{F025BC91-EF21-4A5E-93BA-48883DDFC587}"/>
              </a:ext>
            </a:extLst>
          </p:cNvPr>
          <p:cNvSpPr>
            <a:spLocks noGrp="1"/>
          </p:cNvSpPr>
          <p:nvPr>
            <p:ph type="body" sz="quarter" idx="11"/>
          </p:nvPr>
        </p:nvSpPr>
        <p:spPr/>
        <p:txBody>
          <a:bodyPr>
            <a:normAutofit/>
          </a:bodyPr>
          <a:lstStyle/>
          <a:p>
            <a:r>
              <a:rPr lang="en-US" dirty="0"/>
              <a:t>Download the files from the NCDPI website</a:t>
            </a:r>
          </a:p>
          <a:p>
            <a:endParaRPr lang="en-US" dirty="0"/>
          </a:p>
          <a:p>
            <a:r>
              <a:rPr lang="en-US" dirty="0"/>
              <a:t>Each file can be filtered by Federal ID, LEA Number, School Number and School Name</a:t>
            </a:r>
          </a:p>
          <a:p>
            <a:endParaRPr lang="en-US" dirty="0"/>
          </a:p>
          <a:p>
            <a:r>
              <a:rPr lang="en-US" dirty="0"/>
              <a:t>Additional column headers are based on CRDC survey number</a:t>
            </a:r>
          </a:p>
          <a:p>
            <a:endParaRPr lang="en-US" dirty="0"/>
          </a:p>
        </p:txBody>
      </p:sp>
      <p:sp>
        <p:nvSpPr>
          <p:cNvPr id="4" name="Slide Number Placeholder 3">
            <a:extLst>
              <a:ext uri="{FF2B5EF4-FFF2-40B4-BE49-F238E27FC236}">
                <a16:creationId xmlns:a16="http://schemas.microsoft.com/office/drawing/2014/main" id="{77EA3815-21CC-45A7-B249-8CC1F5D42FFE}"/>
              </a:ext>
            </a:extLst>
          </p:cNvPr>
          <p:cNvSpPr>
            <a:spLocks noGrp="1"/>
          </p:cNvSpPr>
          <p:nvPr>
            <p:ph type="sldNum" sz="quarter" idx="12"/>
          </p:nvPr>
        </p:nvSpPr>
        <p:spPr/>
        <p:txBody>
          <a:bodyPr/>
          <a:lstStyle/>
          <a:p>
            <a:fld id="{4944B7B2-FFA2-5148-A472-BF046BD89520}" type="slidenum">
              <a:rPr lang="en-US" smtClean="0"/>
              <a:pPr/>
              <a:t>42</a:t>
            </a:fld>
            <a:endParaRPr lang="en-US" dirty="0"/>
          </a:p>
        </p:txBody>
      </p:sp>
      <p:sp>
        <p:nvSpPr>
          <p:cNvPr id="5" name="Slide Number Placeholder 4">
            <a:extLst>
              <a:ext uri="{FF2B5EF4-FFF2-40B4-BE49-F238E27FC236}">
                <a16:creationId xmlns:a16="http://schemas.microsoft.com/office/drawing/2014/main" id="{C80D430A-A48E-46BE-8519-8ACF055583ED}"/>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60282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CRDC and PowerSchool</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r>
              <a:rPr lang="en-US" dirty="0"/>
              <a:t>Screen Setup, Report Generation, Submission and Validation Views</a:t>
            </a:r>
          </a:p>
        </p:txBody>
      </p:sp>
      <p:sp>
        <p:nvSpPr>
          <p:cNvPr id="6" name="Slide Number Placeholder 4">
            <a:extLst>
              <a:ext uri="{FF2B5EF4-FFF2-40B4-BE49-F238E27FC236}">
                <a16:creationId xmlns:a16="http://schemas.microsoft.com/office/drawing/2014/main" id="{0404A225-A84E-4238-94C2-D09C43E590EA}"/>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007166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496-65DC-4D78-ABA1-D65E303A4727}"/>
              </a:ext>
            </a:extLst>
          </p:cNvPr>
          <p:cNvSpPr>
            <a:spLocks noGrp="1"/>
          </p:cNvSpPr>
          <p:nvPr>
            <p:ph type="title"/>
          </p:nvPr>
        </p:nvSpPr>
        <p:spPr/>
        <p:txBody>
          <a:bodyPr>
            <a:normAutofit/>
          </a:bodyPr>
          <a:lstStyle/>
          <a:p>
            <a:r>
              <a:rPr lang="en-US" dirty="0"/>
              <a:t>PowerSchool Steps</a:t>
            </a:r>
          </a:p>
        </p:txBody>
      </p:sp>
      <p:sp>
        <p:nvSpPr>
          <p:cNvPr id="3" name="Content Placeholder 2">
            <a:extLst>
              <a:ext uri="{FF2B5EF4-FFF2-40B4-BE49-F238E27FC236}">
                <a16:creationId xmlns:a16="http://schemas.microsoft.com/office/drawing/2014/main" id="{59566BE5-1BE9-43EE-BD51-C95E1E3BB849}"/>
              </a:ext>
            </a:extLst>
          </p:cNvPr>
          <p:cNvSpPr>
            <a:spLocks noGrp="1"/>
          </p:cNvSpPr>
          <p:nvPr>
            <p:ph type="body" sz="quarter" idx="11"/>
          </p:nvPr>
        </p:nvSpPr>
        <p:spPr>
          <a:xfrm>
            <a:off x="628650" y="1828800"/>
            <a:ext cx="7886700" cy="4224337"/>
          </a:xfrm>
        </p:spPr>
        <p:txBody>
          <a:bodyPr>
            <a:normAutofit fontScale="77500" lnSpcReduction="20000"/>
          </a:bodyPr>
          <a:lstStyle/>
          <a:p>
            <a:pPr marL="514350" indent="-514350">
              <a:buFont typeface="+mj-lt"/>
              <a:buAutoNum type="arabicPeriod"/>
            </a:pPr>
            <a:r>
              <a:rPr lang="en-US" dirty="0"/>
              <a:t>Complete set up for the CRDC</a:t>
            </a:r>
          </a:p>
          <a:p>
            <a:pPr lvl="1"/>
            <a:r>
              <a:rPr lang="en-US" dirty="0"/>
              <a:t>Download ‘Setting up PowerSchool for the CRDC’</a:t>
            </a:r>
            <a:endParaRPr lang="en-US" sz="1600" dirty="0"/>
          </a:p>
          <a:p>
            <a:pPr marL="342900" indent="-342900">
              <a:buFont typeface="+mj-lt"/>
              <a:buAutoNum type="arabicPeriod"/>
            </a:pPr>
            <a:endParaRPr lang="en-US" sz="1400" dirty="0"/>
          </a:p>
          <a:p>
            <a:pPr marL="514350" indent="-514350">
              <a:buFont typeface="+mj-lt"/>
              <a:buAutoNum type="arabicPeriod"/>
            </a:pPr>
            <a:r>
              <a:rPr lang="en-US" dirty="0"/>
              <a:t>Run and review the report</a:t>
            </a:r>
          </a:p>
          <a:p>
            <a:pPr lvl="1"/>
            <a:r>
              <a:rPr lang="en-US" dirty="0"/>
              <a:t>This report must be run at the LEA level. School level reports are optional</a:t>
            </a:r>
          </a:p>
          <a:p>
            <a:pPr lvl="1"/>
            <a:r>
              <a:rPr lang="en-US" dirty="0"/>
              <a:t>Download ‘Reviewing the PowerSchool CRDC Preview Report’</a:t>
            </a:r>
          </a:p>
          <a:p>
            <a:pPr marL="342900" indent="-342900">
              <a:buFont typeface="+mj-lt"/>
              <a:buAutoNum type="arabicPeriod"/>
            </a:pPr>
            <a:endParaRPr lang="en-US" sz="1600" dirty="0"/>
          </a:p>
          <a:p>
            <a:pPr marL="342900" indent="-342900">
              <a:buFont typeface="+mj-lt"/>
              <a:buAutoNum type="arabicPeriod"/>
            </a:pPr>
            <a:endParaRPr lang="en-US" sz="1500" dirty="0"/>
          </a:p>
          <a:p>
            <a:pPr marL="514350" indent="-514350">
              <a:buFont typeface="+mj-lt"/>
              <a:buAutoNum type="arabicPeriod"/>
            </a:pPr>
            <a:r>
              <a:rPr lang="en-US" dirty="0"/>
              <a:t>Do not Approve report until notified by NCDPI</a:t>
            </a:r>
          </a:p>
          <a:p>
            <a:pPr lvl="1"/>
            <a:r>
              <a:rPr lang="en-US" dirty="0"/>
              <a:t>Data will be extracted after December 3.</a:t>
            </a:r>
          </a:p>
          <a:p>
            <a:pPr marL="514350" indent="-514350">
              <a:buFont typeface="+mj-lt"/>
              <a:buAutoNum type="arabicPeriod"/>
            </a:pPr>
            <a:endParaRPr lang="en-US" dirty="0"/>
          </a:p>
          <a:p>
            <a:pPr marL="0" indent="0" algn="ctr">
              <a:buNone/>
            </a:pPr>
            <a:r>
              <a:rPr lang="en-US" dirty="0"/>
              <a:t>PowerSchool Setup and Report Generation are performed in the Current Year in PowerSchool  </a:t>
            </a:r>
          </a:p>
        </p:txBody>
      </p:sp>
      <p:sp>
        <p:nvSpPr>
          <p:cNvPr id="4" name="Slide Number Placeholder 3">
            <a:extLst>
              <a:ext uri="{FF2B5EF4-FFF2-40B4-BE49-F238E27FC236}">
                <a16:creationId xmlns:a16="http://schemas.microsoft.com/office/drawing/2014/main" id="{16D0F85E-DAA6-4131-90DE-9F48DB0D2DE1}"/>
              </a:ext>
            </a:extLst>
          </p:cNvPr>
          <p:cNvSpPr>
            <a:spLocks noGrp="1"/>
          </p:cNvSpPr>
          <p:nvPr>
            <p:ph type="sldNum" sz="quarter" idx="12"/>
          </p:nvPr>
        </p:nvSpPr>
        <p:spPr/>
        <p:txBody>
          <a:bodyPr/>
          <a:lstStyle/>
          <a:p>
            <a:fld id="{43A11CF5-059E-4486-903A-AFB8D989E436}" type="slidenum">
              <a:rPr lang="en-US" smtClean="0"/>
              <a:t>44</a:t>
            </a:fld>
            <a:endParaRPr lang="en-US" dirty="0"/>
          </a:p>
        </p:txBody>
      </p:sp>
      <p:pic>
        <p:nvPicPr>
          <p:cNvPr id="7" name="Picture 2" descr="C:\Users\tdominguez\AppData\Local\Microsoft\Windows\Temporary Internet Files\Content.IE5\J1VD1HHH\MC900440035[1].png">
            <a:extLst>
              <a:ext uri="{FF2B5EF4-FFF2-40B4-BE49-F238E27FC236}">
                <a16:creationId xmlns:a16="http://schemas.microsoft.com/office/drawing/2014/main" id="{970C5A8F-C2D6-445F-96AE-D135DADDC9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6400"/>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B303F1C0-B297-4E7A-8516-E7F7E3E55808}"/>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spTree>
    <p:extLst>
      <p:ext uri="{BB962C8B-B14F-4D97-AF65-F5344CB8AC3E}">
        <p14:creationId xmlns:p14="http://schemas.microsoft.com/office/powerpoint/2010/main" val="3142683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496-65DC-4D78-ABA1-D65E303A4727}"/>
              </a:ext>
            </a:extLst>
          </p:cNvPr>
          <p:cNvSpPr>
            <a:spLocks noGrp="1"/>
          </p:cNvSpPr>
          <p:nvPr>
            <p:ph type="title"/>
          </p:nvPr>
        </p:nvSpPr>
        <p:spPr/>
        <p:txBody>
          <a:bodyPr>
            <a:normAutofit/>
          </a:bodyPr>
          <a:lstStyle/>
          <a:p>
            <a:r>
              <a:rPr lang="en-US" dirty="0"/>
              <a:t>PowerSchool Steps</a:t>
            </a:r>
          </a:p>
        </p:txBody>
      </p:sp>
      <p:sp>
        <p:nvSpPr>
          <p:cNvPr id="3" name="Content Placeholder 2">
            <a:extLst>
              <a:ext uri="{FF2B5EF4-FFF2-40B4-BE49-F238E27FC236}">
                <a16:creationId xmlns:a16="http://schemas.microsoft.com/office/drawing/2014/main" id="{59566BE5-1BE9-43EE-BD51-C95E1E3BB849}"/>
              </a:ext>
            </a:extLst>
          </p:cNvPr>
          <p:cNvSpPr>
            <a:spLocks noGrp="1"/>
          </p:cNvSpPr>
          <p:nvPr>
            <p:ph type="body" sz="quarter" idx="11"/>
          </p:nvPr>
        </p:nvSpPr>
        <p:spPr>
          <a:xfrm>
            <a:off x="628650" y="1828800"/>
            <a:ext cx="7886700" cy="4224337"/>
          </a:xfrm>
        </p:spPr>
        <p:txBody>
          <a:bodyPr>
            <a:normAutofit fontScale="77500" lnSpcReduction="20000"/>
          </a:bodyPr>
          <a:lstStyle/>
          <a:p>
            <a:pPr marL="514350" indent="-514350">
              <a:buFont typeface="+mj-lt"/>
              <a:buAutoNum type="arabicPeriod"/>
            </a:pPr>
            <a:r>
              <a:rPr lang="en-US" dirty="0"/>
              <a:t>Complete set up for the CRDC</a:t>
            </a:r>
          </a:p>
          <a:p>
            <a:pPr lvl="1"/>
            <a:r>
              <a:rPr lang="en-US" dirty="0"/>
              <a:t>Download ‘Setting up PowerSchool for the CRDC’</a:t>
            </a:r>
            <a:endParaRPr lang="en-US" sz="1600" dirty="0"/>
          </a:p>
          <a:p>
            <a:pPr marL="342900" indent="-342900">
              <a:buFont typeface="+mj-lt"/>
              <a:buAutoNum type="arabicPeriod"/>
            </a:pPr>
            <a:endParaRPr lang="en-US" sz="1400" dirty="0"/>
          </a:p>
          <a:p>
            <a:pPr marL="514350" indent="-514350">
              <a:buFont typeface="+mj-lt"/>
              <a:buAutoNum type="arabicPeriod"/>
            </a:pPr>
            <a:r>
              <a:rPr lang="en-US" dirty="0"/>
              <a:t>Run and review the report</a:t>
            </a:r>
          </a:p>
          <a:p>
            <a:pPr lvl="1"/>
            <a:r>
              <a:rPr lang="en-US" dirty="0"/>
              <a:t>This report must be run at the LEA level. School level reports are optional</a:t>
            </a:r>
          </a:p>
          <a:p>
            <a:pPr lvl="1"/>
            <a:r>
              <a:rPr lang="en-US" dirty="0"/>
              <a:t>Download ‘Reviewing the PowerSchool CRDC Preview Report’</a:t>
            </a:r>
          </a:p>
          <a:p>
            <a:pPr marL="342900" indent="-342900">
              <a:buFont typeface="+mj-lt"/>
              <a:buAutoNum type="arabicPeriod"/>
            </a:pPr>
            <a:endParaRPr lang="en-US" sz="1600" dirty="0"/>
          </a:p>
          <a:p>
            <a:pPr marL="342900" indent="-342900">
              <a:buFont typeface="+mj-lt"/>
              <a:buAutoNum type="arabicPeriod"/>
            </a:pPr>
            <a:endParaRPr lang="en-US" sz="1500" dirty="0"/>
          </a:p>
          <a:p>
            <a:pPr marL="514350" indent="-514350">
              <a:buFont typeface="+mj-lt"/>
              <a:buAutoNum type="arabicPeriod"/>
            </a:pPr>
            <a:r>
              <a:rPr lang="en-US" dirty="0">
                <a:solidFill>
                  <a:srgbClr val="FF0000"/>
                </a:solidFill>
              </a:rPr>
              <a:t>Do not Approve report until notified by NCDPI</a:t>
            </a:r>
          </a:p>
          <a:p>
            <a:pPr lvl="1"/>
            <a:r>
              <a:rPr lang="en-US" dirty="0"/>
              <a:t>Data will be extracted after December 17. </a:t>
            </a:r>
          </a:p>
          <a:p>
            <a:pPr marL="514350" indent="-514350">
              <a:buFont typeface="+mj-lt"/>
              <a:buAutoNum type="arabicPeriod"/>
            </a:pPr>
            <a:endParaRPr lang="en-US" dirty="0"/>
          </a:p>
          <a:p>
            <a:pPr marL="0" indent="0" algn="ctr">
              <a:buNone/>
            </a:pPr>
            <a:r>
              <a:rPr lang="en-US" dirty="0"/>
              <a:t>PowerSchool Setup and Report Generation are performed in the Current Year in PowerSchool  </a:t>
            </a:r>
          </a:p>
        </p:txBody>
      </p:sp>
      <p:sp>
        <p:nvSpPr>
          <p:cNvPr id="4" name="Slide Number Placeholder 3">
            <a:extLst>
              <a:ext uri="{FF2B5EF4-FFF2-40B4-BE49-F238E27FC236}">
                <a16:creationId xmlns:a16="http://schemas.microsoft.com/office/drawing/2014/main" id="{16D0F85E-DAA6-4131-90DE-9F48DB0D2DE1}"/>
              </a:ext>
            </a:extLst>
          </p:cNvPr>
          <p:cNvSpPr>
            <a:spLocks noGrp="1"/>
          </p:cNvSpPr>
          <p:nvPr>
            <p:ph type="sldNum" sz="quarter" idx="12"/>
          </p:nvPr>
        </p:nvSpPr>
        <p:spPr/>
        <p:txBody>
          <a:bodyPr/>
          <a:lstStyle/>
          <a:p>
            <a:fld id="{43A11CF5-059E-4486-903A-AFB8D989E436}" type="slidenum">
              <a:rPr lang="en-US" smtClean="0"/>
              <a:t>45</a:t>
            </a:fld>
            <a:endParaRPr lang="en-US" dirty="0"/>
          </a:p>
        </p:txBody>
      </p:sp>
      <p:pic>
        <p:nvPicPr>
          <p:cNvPr id="7" name="Picture 2" descr="C:\Users\tdominguez\AppData\Local\Microsoft\Windows\Temporary Internet Files\Content.IE5\J1VD1HHH\MC900440035[1].png">
            <a:extLst>
              <a:ext uri="{FF2B5EF4-FFF2-40B4-BE49-F238E27FC236}">
                <a16:creationId xmlns:a16="http://schemas.microsoft.com/office/drawing/2014/main" id="{970C5A8F-C2D6-445F-96AE-D135DADDC9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6400"/>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B303F1C0-B297-4E7A-8516-E7F7E3E55808}"/>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pic>
        <p:nvPicPr>
          <p:cNvPr id="9" name="Picture 2" descr="C:\Users\tdominguez\AppData\Local\Microsoft\Windows\Temporary Internet Files\Content.IE5\J1VD1HHH\MC900440035[1].png">
            <a:extLst>
              <a:ext uri="{FF2B5EF4-FFF2-40B4-BE49-F238E27FC236}">
                <a16:creationId xmlns:a16="http://schemas.microsoft.com/office/drawing/2014/main" id="{48E2933D-8F15-4D04-9808-86E833BF6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847" y="42672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E8F6-03DE-44CD-8CF4-63C070315E0C}"/>
              </a:ext>
            </a:extLst>
          </p:cNvPr>
          <p:cNvSpPr>
            <a:spLocks noGrp="1"/>
          </p:cNvSpPr>
          <p:nvPr>
            <p:ph type="title"/>
          </p:nvPr>
        </p:nvSpPr>
        <p:spPr/>
        <p:txBody>
          <a:bodyPr/>
          <a:lstStyle/>
          <a:p>
            <a:r>
              <a:rPr lang="en-US" dirty="0"/>
              <a:t>PowerSchool Setup</a:t>
            </a:r>
          </a:p>
        </p:txBody>
      </p:sp>
      <p:sp>
        <p:nvSpPr>
          <p:cNvPr id="3" name="Text Placeholder 2">
            <a:extLst>
              <a:ext uri="{FF2B5EF4-FFF2-40B4-BE49-F238E27FC236}">
                <a16:creationId xmlns:a16="http://schemas.microsoft.com/office/drawing/2014/main" id="{D8B1259A-CC5F-4645-8C57-1DD6AAE6593B}"/>
              </a:ext>
            </a:extLst>
          </p:cNvPr>
          <p:cNvSpPr>
            <a:spLocks noGrp="1"/>
          </p:cNvSpPr>
          <p:nvPr>
            <p:ph type="body" sz="quarter" idx="11"/>
          </p:nvPr>
        </p:nvSpPr>
        <p:spPr/>
        <p:txBody>
          <a:bodyPr/>
          <a:lstStyle/>
          <a:p>
            <a:r>
              <a:rPr lang="en-US" dirty="0"/>
              <a:t>CRDC setup screens are critical to the PS CRDC Preview report</a:t>
            </a:r>
          </a:p>
          <a:p>
            <a:r>
              <a:rPr lang="en-US" dirty="0"/>
              <a:t>Some tasks may be delegated to school level personnel</a:t>
            </a:r>
          </a:p>
          <a:p>
            <a:r>
              <a:rPr lang="en-US" dirty="0"/>
              <a:t>LEA Office Level users performing setup tasks should have access to all schools created in the PS instance</a:t>
            </a:r>
          </a:p>
          <a:p>
            <a:pPr lvl="1"/>
            <a:r>
              <a:rPr lang="en-US" dirty="0"/>
              <a:t>Lottery schools</a:t>
            </a:r>
          </a:p>
          <a:p>
            <a:pPr lvl="1"/>
            <a:r>
              <a:rPr lang="en-US" dirty="0"/>
              <a:t>Program schools</a:t>
            </a:r>
          </a:p>
          <a:p>
            <a:pPr lvl="1"/>
            <a:r>
              <a:rPr lang="en-US" dirty="0"/>
              <a:t>Schools created for local level needs</a:t>
            </a:r>
          </a:p>
        </p:txBody>
      </p:sp>
      <p:sp>
        <p:nvSpPr>
          <p:cNvPr id="4" name="Slide Number Placeholder 3">
            <a:extLst>
              <a:ext uri="{FF2B5EF4-FFF2-40B4-BE49-F238E27FC236}">
                <a16:creationId xmlns:a16="http://schemas.microsoft.com/office/drawing/2014/main" id="{982BF95C-7EC3-434E-BE6D-00CE4E90B1A6}"/>
              </a:ext>
            </a:extLst>
          </p:cNvPr>
          <p:cNvSpPr>
            <a:spLocks noGrp="1"/>
          </p:cNvSpPr>
          <p:nvPr>
            <p:ph type="sldNum" sz="quarter" idx="12"/>
          </p:nvPr>
        </p:nvSpPr>
        <p:spPr/>
        <p:txBody>
          <a:bodyPr/>
          <a:lstStyle/>
          <a:p>
            <a:fld id="{4944B7B2-FFA2-5148-A472-BF046BD89520}" type="slidenum">
              <a:rPr lang="en-US" smtClean="0"/>
              <a:pPr/>
              <a:t>46</a:t>
            </a:fld>
            <a:endParaRPr lang="en-US" dirty="0"/>
          </a:p>
        </p:txBody>
      </p:sp>
      <p:sp>
        <p:nvSpPr>
          <p:cNvPr id="5" name="Slide Number Placeholder 4">
            <a:extLst>
              <a:ext uri="{FF2B5EF4-FFF2-40B4-BE49-F238E27FC236}">
                <a16:creationId xmlns:a16="http://schemas.microsoft.com/office/drawing/2014/main" id="{B7FB5D17-18CB-4CED-95B3-294C7CCB2E15}"/>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6438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lvl="0"/>
            <a:r>
              <a:rPr lang="en-US" sz="3200" b="1" dirty="0"/>
              <a:t>Start Screen &gt; Select LEA Office &gt; Setup &gt; LEA &gt; </a:t>
            </a:r>
            <a:r>
              <a:rPr lang="en-US" sz="3200" dirty="0"/>
              <a:t>Civil Rights Data Collection (CRDC)</a:t>
            </a:r>
          </a:p>
        </p:txBody>
      </p:sp>
      <p:sp>
        <p:nvSpPr>
          <p:cNvPr id="4" name="Slide Number Placeholder 3"/>
          <p:cNvSpPr>
            <a:spLocks noGrp="1"/>
          </p:cNvSpPr>
          <p:nvPr>
            <p:ph type="sldNum" sz="quarter" idx="12"/>
          </p:nvPr>
        </p:nvSpPr>
        <p:spPr/>
        <p:txBody>
          <a:bodyPr/>
          <a:lstStyle/>
          <a:p>
            <a:fld id="{43A11CF5-059E-4486-903A-AFB8D989E436}" type="slidenum">
              <a:rPr lang="en-US" smtClean="0"/>
              <a:t>47</a:t>
            </a:fld>
            <a:endParaRPr lang="en-US" dirty="0"/>
          </a:p>
        </p:txBody>
      </p:sp>
      <p:pic>
        <p:nvPicPr>
          <p:cNvPr id="1026" name="Picture 2">
            <a:extLst>
              <a:ext uri="{FF2B5EF4-FFF2-40B4-BE49-F238E27FC236}">
                <a16:creationId xmlns:a16="http://schemas.microsoft.com/office/drawing/2014/main" id="{6A412507-5211-40E3-AD11-65551602D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316" y="1447800"/>
            <a:ext cx="7403084"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id="{845906D5-5020-4AF6-976A-36C1AFCBA665}"/>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554976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Start Screen &gt; Select school &gt; Setup &gt; School &gt; </a:t>
            </a:r>
            <a:r>
              <a:rPr lang="en-US" sz="3600" dirty="0"/>
              <a:t>Civil Rights Data Collection (CRDC)</a:t>
            </a:r>
          </a:p>
        </p:txBody>
      </p:sp>
      <p:sp>
        <p:nvSpPr>
          <p:cNvPr id="4" name="Slide Number Placeholder 3"/>
          <p:cNvSpPr>
            <a:spLocks noGrp="1"/>
          </p:cNvSpPr>
          <p:nvPr>
            <p:ph type="sldNum" sz="quarter" idx="12"/>
          </p:nvPr>
        </p:nvSpPr>
        <p:spPr/>
        <p:txBody>
          <a:bodyPr/>
          <a:lstStyle/>
          <a:p>
            <a:fld id="{43A11CF5-059E-4486-903A-AFB8D989E436}" type="slidenum">
              <a:rPr lang="en-US" smtClean="0"/>
              <a:t>48</a:t>
            </a:fld>
            <a:endParaRPr lang="en-US" dirty="0"/>
          </a:p>
        </p:txBody>
      </p:sp>
      <p:sp>
        <p:nvSpPr>
          <p:cNvPr id="9" name="Slide Number Placeholder 4">
            <a:extLst>
              <a:ext uri="{FF2B5EF4-FFF2-40B4-BE49-F238E27FC236}">
                <a16:creationId xmlns:a16="http://schemas.microsoft.com/office/drawing/2014/main" id="{E5924896-3149-4187-A4CE-BA7C1CD01A5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pic>
        <p:nvPicPr>
          <p:cNvPr id="2051" name="Picture 3">
            <a:extLst>
              <a:ext uri="{FF2B5EF4-FFF2-40B4-BE49-F238E27FC236}">
                <a16:creationId xmlns:a16="http://schemas.microsoft.com/office/drawing/2014/main" id="{85555D9B-1B27-4879-A47E-B743DB9A9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2" y="1752600"/>
            <a:ext cx="8814918"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49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School Level CRDC Screen Tips</a:t>
            </a:r>
          </a:p>
        </p:txBody>
      </p:sp>
      <p:sp>
        <p:nvSpPr>
          <p:cNvPr id="3" name="Content Placeholder 2"/>
          <p:cNvSpPr>
            <a:spLocks noGrp="1"/>
          </p:cNvSpPr>
          <p:nvPr>
            <p:ph type="body" sz="quarter" idx="11"/>
          </p:nvPr>
        </p:nvSpPr>
        <p:spPr>
          <a:xfrm>
            <a:off x="628650" y="1600201"/>
            <a:ext cx="7886700" cy="4413250"/>
          </a:xfrm>
        </p:spPr>
        <p:txBody>
          <a:bodyPr>
            <a:normAutofit fontScale="70000" lnSpcReduction="20000"/>
          </a:bodyPr>
          <a:lstStyle/>
          <a:p>
            <a:pPr marL="0" indent="0">
              <a:buNone/>
            </a:pPr>
            <a:r>
              <a:rPr lang="en-US" sz="3000" b="1" dirty="0"/>
              <a:t>‘Is this school excluded from CRDC reporting?’</a:t>
            </a:r>
          </a:p>
          <a:p>
            <a:r>
              <a:rPr lang="en-US" sz="3000" dirty="0"/>
              <a:t>Select </a:t>
            </a:r>
            <a:r>
              <a:rPr lang="en-US" sz="2800" dirty="0"/>
              <a:t>‘</a:t>
            </a:r>
            <a:r>
              <a:rPr lang="en-US" sz="2800" b="1" dirty="0"/>
              <a:t>No’ </a:t>
            </a:r>
            <a:r>
              <a:rPr lang="en-US" sz="2800" dirty="0"/>
              <a:t>if</a:t>
            </a:r>
            <a:r>
              <a:rPr lang="en-US" sz="2800" b="1" dirty="0"/>
              <a:t> </a:t>
            </a:r>
            <a:r>
              <a:rPr lang="en-US" dirty="0"/>
              <a:t>the entity is</a:t>
            </a:r>
          </a:p>
          <a:p>
            <a:pPr lvl="1"/>
            <a:r>
              <a:rPr lang="en-US" dirty="0"/>
              <a:t>A </a:t>
            </a:r>
            <a:r>
              <a:rPr lang="en-US" u="sng" dirty="0"/>
              <a:t>public</a:t>
            </a:r>
            <a:r>
              <a:rPr lang="en-US" dirty="0"/>
              <a:t> school with student enrollment during the collection year</a:t>
            </a:r>
          </a:p>
          <a:p>
            <a:pPr lvl="1"/>
            <a:r>
              <a:rPr lang="en-US" dirty="0"/>
              <a:t>A </a:t>
            </a:r>
            <a:r>
              <a:rPr lang="en-US" u="sng" dirty="0"/>
              <a:t>program</a:t>
            </a:r>
            <a:r>
              <a:rPr lang="en-US" dirty="0"/>
              <a:t> school with student enrollment during the collection year</a:t>
            </a:r>
          </a:p>
          <a:p>
            <a:endParaRPr lang="en-US" sz="1600" dirty="0"/>
          </a:p>
          <a:p>
            <a:pPr marL="0" indent="0">
              <a:buNone/>
            </a:pPr>
            <a:r>
              <a:rPr lang="en-US" sz="3000" b="1" dirty="0"/>
              <a:t>‘Is this school a Non-LEA facility?’</a:t>
            </a:r>
          </a:p>
          <a:p>
            <a:r>
              <a:rPr lang="en-US" sz="3000" dirty="0"/>
              <a:t>Select </a:t>
            </a:r>
            <a:r>
              <a:rPr lang="en-US" sz="2800" dirty="0"/>
              <a:t>‘</a:t>
            </a:r>
            <a:r>
              <a:rPr lang="en-US" sz="2800" b="1" dirty="0"/>
              <a:t>Yes’ </a:t>
            </a:r>
            <a:r>
              <a:rPr lang="en-US" sz="2800" dirty="0"/>
              <a:t>if </a:t>
            </a:r>
            <a:r>
              <a:rPr lang="en-US" dirty="0"/>
              <a:t>the entity is</a:t>
            </a:r>
          </a:p>
          <a:p>
            <a:pPr lvl="1"/>
            <a:r>
              <a:rPr lang="en-US" dirty="0"/>
              <a:t>A program school with student enrollment during the collection year</a:t>
            </a:r>
          </a:p>
          <a:p>
            <a:pPr lvl="2"/>
            <a:r>
              <a:rPr lang="en-US" sz="1600" dirty="0"/>
              <a:t>CECAS</a:t>
            </a:r>
          </a:p>
          <a:p>
            <a:pPr lvl="2"/>
            <a:r>
              <a:rPr lang="en-US" sz="1600" dirty="0"/>
              <a:t>Homeless</a:t>
            </a:r>
          </a:p>
          <a:p>
            <a:pPr lvl="2"/>
            <a:r>
              <a:rPr lang="en-US" sz="1600" dirty="0"/>
              <a:t>Migrant</a:t>
            </a:r>
          </a:p>
          <a:p>
            <a:pPr lvl="2"/>
            <a:r>
              <a:rPr lang="en-US" sz="1600" dirty="0"/>
              <a:t>Immigrant</a:t>
            </a:r>
          </a:p>
          <a:p>
            <a:pPr lvl="2"/>
            <a:r>
              <a:rPr lang="en-US" sz="1600" dirty="0"/>
              <a:t>More at four and PK centers, if applicable</a:t>
            </a:r>
          </a:p>
          <a:p>
            <a:pPr marL="0" indent="0">
              <a:buNone/>
            </a:pPr>
            <a:endParaRPr lang="en-US" sz="1600" b="1" dirty="0"/>
          </a:p>
          <a:p>
            <a:pPr marL="0" indent="0">
              <a:buNone/>
            </a:pPr>
            <a:endParaRPr lang="en-US" sz="3000" b="1" dirty="0"/>
          </a:p>
          <a:p>
            <a:pPr marL="0" indent="0">
              <a:buNone/>
            </a:pPr>
            <a:r>
              <a:rPr lang="en-US" sz="3000" b="1" dirty="0"/>
              <a:t>For Program Schools, only answer the above two questions</a:t>
            </a:r>
          </a:p>
          <a:p>
            <a:endParaRPr lang="en-US" sz="3000" u="sng" dirty="0"/>
          </a:p>
          <a:p>
            <a:endParaRPr lang="en-US" sz="3000" u="sng"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49</a:t>
            </a:fld>
            <a:endParaRPr lang="en-US" dirty="0"/>
          </a:p>
        </p:txBody>
      </p:sp>
      <p:sp>
        <p:nvSpPr>
          <p:cNvPr id="7" name="Slide Number Placeholder 4">
            <a:extLst>
              <a:ext uri="{FF2B5EF4-FFF2-40B4-BE49-F238E27FC236}">
                <a16:creationId xmlns:a16="http://schemas.microsoft.com/office/drawing/2014/main" id="{7654949D-B868-41D2-BD80-0D6803DD840C}"/>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05060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About this Presentation</a:t>
            </a:r>
          </a:p>
        </p:txBody>
      </p:sp>
      <p:sp>
        <p:nvSpPr>
          <p:cNvPr id="3" name="Content Placeholder 2"/>
          <p:cNvSpPr>
            <a:spLocks noGrp="1"/>
          </p:cNvSpPr>
          <p:nvPr>
            <p:ph sz="half" idx="1"/>
          </p:nvPr>
        </p:nvSpPr>
        <p:spPr>
          <a:xfrm>
            <a:off x="419100" y="2147455"/>
            <a:ext cx="4038600" cy="4021962"/>
          </a:xfrm>
        </p:spPr>
        <p:txBody>
          <a:bodyPr>
            <a:normAutofit/>
          </a:bodyPr>
          <a:lstStyle/>
          <a:p>
            <a:pPr lvl="1"/>
            <a:r>
              <a:rPr lang="en-US" dirty="0"/>
              <a:t>Page numbers</a:t>
            </a:r>
          </a:p>
          <a:p>
            <a:pPr lvl="2"/>
            <a:r>
              <a:rPr lang="en-US" dirty="0"/>
              <a:t>Page numbers do not update if a slide is hidden</a:t>
            </a:r>
          </a:p>
          <a:p>
            <a:pPr lvl="1"/>
            <a:endParaRPr lang="en-US" dirty="0"/>
          </a:p>
          <a:p>
            <a:pPr lvl="1"/>
            <a:r>
              <a:rPr lang="en-US" dirty="0"/>
              <a:t>‘Originally Presented’ and ‘Updated’ date are located on the footer</a:t>
            </a:r>
          </a:p>
          <a:p>
            <a:pPr lvl="1"/>
            <a:endParaRPr lang="en-US" dirty="0"/>
          </a:p>
        </p:txBody>
      </p:sp>
      <p:sp>
        <p:nvSpPr>
          <p:cNvPr id="7" name="Content Placeholder 6"/>
          <p:cNvSpPr>
            <a:spLocks noGrp="1"/>
          </p:cNvSpPr>
          <p:nvPr>
            <p:ph sz="half" idx="2"/>
          </p:nvPr>
        </p:nvSpPr>
        <p:spPr>
          <a:xfrm>
            <a:off x="4572000" y="2133600"/>
            <a:ext cx="4038600" cy="4021962"/>
          </a:xfrm>
        </p:spPr>
        <p:txBody>
          <a:bodyPr>
            <a:normAutofit/>
          </a:bodyPr>
          <a:lstStyle/>
          <a:p>
            <a:pPr lvl="1"/>
            <a:r>
              <a:rPr lang="en-US" dirty="0"/>
              <a:t>Slides may be re-used with each webinar </a:t>
            </a:r>
          </a:p>
          <a:p>
            <a:pPr lvl="1"/>
            <a:endParaRPr lang="en-US" dirty="0"/>
          </a:p>
          <a:p>
            <a:pPr lvl="1"/>
            <a:r>
              <a:rPr lang="en-US" dirty="0"/>
              <a:t>Latest ‘Known Issues’ stamped with </a:t>
            </a:r>
          </a:p>
          <a:p>
            <a:pPr lvl="1"/>
            <a:endParaRPr lang="en-US" dirty="0"/>
          </a:p>
          <a:p>
            <a:pPr lvl="1"/>
            <a:r>
              <a:rPr lang="en-US" dirty="0"/>
              <a:t>‘Known Issues’ that are resolved stamped with </a:t>
            </a:r>
          </a:p>
        </p:txBody>
      </p:sp>
      <p:sp>
        <p:nvSpPr>
          <p:cNvPr id="4" name="Slide Number Placeholder 3"/>
          <p:cNvSpPr>
            <a:spLocks noGrp="1"/>
          </p:cNvSpPr>
          <p:nvPr>
            <p:ph type="sldNum" sz="quarter" idx="10"/>
          </p:nvPr>
        </p:nvSpPr>
        <p:spPr/>
        <p:txBody>
          <a:bodyPr/>
          <a:lstStyle/>
          <a:p>
            <a:fld id="{43A11CF5-059E-4486-903A-AFB8D989E436}" type="slidenum">
              <a:rPr lang="en-US" smtClean="0"/>
              <a:t>5</a:t>
            </a:fld>
            <a:endParaRPr lang="en-US" dirty="0"/>
          </a:p>
        </p:txBody>
      </p:sp>
      <p:pic>
        <p:nvPicPr>
          <p:cNvPr id="6"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754304"/>
            <a:ext cx="571286" cy="404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029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a:extLst>
              <a:ext uri="{FF2B5EF4-FFF2-40B4-BE49-F238E27FC236}">
                <a16:creationId xmlns:a16="http://schemas.microsoft.com/office/drawing/2014/main" id="{15ECCCD7-1186-4355-B06A-EDFFC8668905}"/>
              </a:ext>
            </a:extLst>
          </p:cNvPr>
          <p:cNvSpPr txBox="1">
            <a:spLocks/>
          </p:cNvSpPr>
          <p:nvPr/>
        </p:nvSpPr>
        <p:spPr>
          <a:xfrm>
            <a:off x="3505200" y="64770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773656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School CRDC Screens Tips …</a:t>
            </a:r>
          </a:p>
        </p:txBody>
      </p:sp>
      <p:sp>
        <p:nvSpPr>
          <p:cNvPr id="3" name="Content Placeholder 2"/>
          <p:cNvSpPr>
            <a:spLocks noGrp="1"/>
          </p:cNvSpPr>
          <p:nvPr>
            <p:ph type="body" sz="quarter" idx="11"/>
          </p:nvPr>
        </p:nvSpPr>
        <p:spPr/>
        <p:txBody>
          <a:bodyPr>
            <a:normAutofit/>
          </a:bodyPr>
          <a:lstStyle/>
          <a:p>
            <a:r>
              <a:rPr lang="en-US" sz="2800" dirty="0"/>
              <a:t>Some data on page is auto-populated</a:t>
            </a:r>
          </a:p>
          <a:p>
            <a:pPr lvl="1"/>
            <a:r>
              <a:rPr lang="en-US" sz="2400" dirty="0"/>
              <a:t>Magnet Program</a:t>
            </a:r>
          </a:p>
          <a:p>
            <a:pPr lvl="1"/>
            <a:r>
              <a:rPr lang="en-US" sz="2400" dirty="0"/>
              <a:t>Alternative Program</a:t>
            </a:r>
          </a:p>
          <a:p>
            <a:pPr lvl="1"/>
            <a:r>
              <a:rPr lang="en-US" sz="2400" dirty="0"/>
              <a:t>Special Education</a:t>
            </a:r>
          </a:p>
          <a:p>
            <a:pPr lvl="2"/>
            <a:endParaRPr lang="en-US" sz="2000" dirty="0"/>
          </a:p>
          <a:p>
            <a:pPr marL="457200" lvl="1" indent="0">
              <a:buNone/>
            </a:pPr>
            <a:r>
              <a:rPr lang="en-US" dirty="0"/>
              <a:t>If these data are incorrect, make the correction in the Federal Submission Tool</a:t>
            </a:r>
          </a:p>
          <a:p>
            <a:endParaRPr lang="en-US" sz="2800" dirty="0"/>
          </a:p>
          <a:p>
            <a:r>
              <a:rPr lang="en-US" sz="2800" dirty="0"/>
              <a:t>Athletic Eligibility data will generate on the CRDC report, if populated in PowerSchool</a:t>
            </a:r>
          </a:p>
          <a:p>
            <a:endParaRPr lang="en-US" sz="2400" dirty="0"/>
          </a:p>
          <a:p>
            <a:pPr lvl="1"/>
            <a:endParaRPr lang="en-US" sz="2600" dirty="0"/>
          </a:p>
          <a:p>
            <a:pPr marL="514350" indent="-514350">
              <a:buFont typeface="+mj-lt"/>
              <a:buAutoNum type="arabicPeriod"/>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50</a:t>
            </a:fld>
            <a:endParaRPr lang="en-US" dirty="0"/>
          </a:p>
        </p:txBody>
      </p:sp>
      <p:sp>
        <p:nvSpPr>
          <p:cNvPr id="7" name="TextBox 6"/>
          <p:cNvSpPr txBox="1"/>
          <p:nvPr/>
        </p:nvSpPr>
        <p:spPr>
          <a:xfrm>
            <a:off x="4918705" y="2353270"/>
            <a:ext cx="3387095" cy="923330"/>
          </a:xfrm>
          <a:prstGeom prst="rect">
            <a:avLst/>
          </a:prstGeom>
          <a:noFill/>
          <a:ln w="28575">
            <a:solidFill>
              <a:srgbClr val="FF0000"/>
            </a:solidFill>
          </a:ln>
        </p:spPr>
        <p:txBody>
          <a:bodyPr wrap="square" rtlCol="0">
            <a:spAutoFit/>
          </a:bodyPr>
          <a:lstStyle/>
          <a:p>
            <a:r>
              <a:rPr lang="en-US" dirty="0"/>
              <a:t>*Magnet, Alternative and Special Education indicators are in the EDDIE application</a:t>
            </a:r>
          </a:p>
        </p:txBody>
      </p:sp>
      <p:sp>
        <p:nvSpPr>
          <p:cNvPr id="8" name="Slide Number Placeholder 4">
            <a:extLst>
              <a:ext uri="{FF2B5EF4-FFF2-40B4-BE49-F238E27FC236}">
                <a16:creationId xmlns:a16="http://schemas.microsoft.com/office/drawing/2014/main" id="{A93C343E-6128-41CA-A497-A3399C732CFD}"/>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102343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b="1" dirty="0"/>
              <a:t>Start Screen &gt; Select school &gt; Setup &gt; School </a:t>
            </a:r>
            <a:r>
              <a:rPr lang="en-US" sz="3200" dirty="0"/>
              <a:t>&gt; CRDC EDDIE Grade Levels</a:t>
            </a:r>
          </a:p>
        </p:txBody>
      </p:sp>
      <p:sp>
        <p:nvSpPr>
          <p:cNvPr id="11" name="Text Placeholder 10">
            <a:extLst>
              <a:ext uri="{FF2B5EF4-FFF2-40B4-BE49-F238E27FC236}">
                <a16:creationId xmlns:a16="http://schemas.microsoft.com/office/drawing/2014/main" id="{287E5A48-E95A-4ADB-B50D-27214A94B624}"/>
              </a:ext>
            </a:extLst>
          </p:cNvPr>
          <p:cNvSpPr>
            <a:spLocks noGrp="1"/>
          </p:cNvSpPr>
          <p:nvPr>
            <p:ph type="body" sz="quarter" idx="11"/>
          </p:nvPr>
        </p:nvSpPr>
        <p:spPr>
          <a:xfrm>
            <a:off x="642366" y="1828800"/>
            <a:ext cx="7886700" cy="4224337"/>
          </a:xfrm>
        </p:spPr>
        <p:txBody>
          <a:bodyPr/>
          <a:lstStyle/>
          <a:p>
            <a:endParaRPr lang="en-US" dirty="0"/>
          </a:p>
          <a:p>
            <a:endParaRPr lang="en-US" dirty="0"/>
          </a:p>
          <a:p>
            <a:endParaRPr lang="en-US" dirty="0"/>
          </a:p>
          <a:p>
            <a:endParaRPr lang="en-US" dirty="0"/>
          </a:p>
          <a:p>
            <a:endParaRPr lang="en-US" dirty="0"/>
          </a:p>
          <a:p>
            <a:r>
              <a:rPr lang="en-US" dirty="0"/>
              <a:t>Add Grade levels on the left as seen in EDDIE</a:t>
            </a:r>
          </a:p>
          <a:p>
            <a:r>
              <a:rPr lang="en-US" dirty="0"/>
              <a:t>Add all grade levels to Program Schools</a:t>
            </a:r>
          </a:p>
          <a:p>
            <a:r>
              <a:rPr lang="en-US" dirty="0"/>
              <a:t>Low and High Grade – no impact on reporting</a:t>
            </a:r>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51</a:t>
            </a:fld>
            <a:endParaRPr lang="en-US" dirty="0"/>
          </a:p>
        </p:txBody>
      </p:sp>
      <p:sp>
        <p:nvSpPr>
          <p:cNvPr id="10" name="Slide Number Placeholder 4">
            <a:extLst>
              <a:ext uri="{FF2B5EF4-FFF2-40B4-BE49-F238E27FC236}">
                <a16:creationId xmlns:a16="http://schemas.microsoft.com/office/drawing/2014/main" id="{D276E94E-A737-4EDA-85C8-165DE920EDC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pic>
        <p:nvPicPr>
          <p:cNvPr id="3074" name="Picture 2">
            <a:extLst>
              <a:ext uri="{FF2B5EF4-FFF2-40B4-BE49-F238E27FC236}">
                <a16:creationId xmlns:a16="http://schemas.microsoft.com/office/drawing/2014/main" id="{3ADC5DB3-B52F-4711-8210-2413E00F8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2133600"/>
            <a:ext cx="820216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F94DC7D4-7C6D-4640-BF8E-2FDD1F3B338D}"/>
              </a:ext>
            </a:extLst>
          </p:cNvPr>
          <p:cNvCxnSpPr>
            <a:cxnSpLocks/>
          </p:cNvCxnSpPr>
          <p:nvPr/>
        </p:nvCxnSpPr>
        <p:spPr>
          <a:xfrm flipH="1">
            <a:off x="2819400" y="2333857"/>
            <a:ext cx="889932" cy="7903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14980A-9BC9-42D8-BBDC-66DE431BB481}"/>
              </a:ext>
            </a:extLst>
          </p:cNvPr>
          <p:cNvSpPr txBox="1"/>
          <p:nvPr/>
        </p:nvSpPr>
        <p:spPr>
          <a:xfrm>
            <a:off x="3709332" y="1964525"/>
            <a:ext cx="2819400" cy="369332"/>
          </a:xfrm>
          <a:prstGeom prst="rect">
            <a:avLst/>
          </a:prstGeom>
          <a:noFill/>
          <a:ln w="19050">
            <a:solidFill>
              <a:srgbClr val="FF0000"/>
            </a:solidFill>
          </a:ln>
        </p:spPr>
        <p:txBody>
          <a:bodyPr wrap="square" rtlCol="0">
            <a:spAutoFit/>
          </a:bodyPr>
          <a:lstStyle/>
          <a:p>
            <a:r>
              <a:rPr lang="en-US" dirty="0"/>
              <a:t>As seen in EDDIE</a:t>
            </a:r>
          </a:p>
        </p:txBody>
      </p:sp>
    </p:spTree>
    <p:extLst>
      <p:ext uri="{BB962C8B-B14F-4D97-AF65-F5344CB8AC3E}">
        <p14:creationId xmlns:p14="http://schemas.microsoft.com/office/powerpoint/2010/main" val="3223583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CRDC EDDIE Grade Levels Screen Tips</a:t>
            </a:r>
          </a:p>
        </p:txBody>
      </p:sp>
      <p:sp>
        <p:nvSpPr>
          <p:cNvPr id="3" name="Content Placeholder 2"/>
          <p:cNvSpPr>
            <a:spLocks noGrp="1"/>
          </p:cNvSpPr>
          <p:nvPr>
            <p:ph type="body" sz="quarter" idx="11"/>
          </p:nvPr>
        </p:nvSpPr>
        <p:spPr/>
        <p:txBody>
          <a:bodyPr>
            <a:normAutofit fontScale="62500" lnSpcReduction="20000"/>
          </a:bodyPr>
          <a:lstStyle/>
          <a:p>
            <a:r>
              <a:rPr lang="en-US" dirty="0"/>
              <a:t>Year ID </a:t>
            </a:r>
            <a:r>
              <a:rPr lang="en-US" b="1" dirty="0"/>
              <a:t>30</a:t>
            </a:r>
            <a:r>
              <a:rPr lang="en-US" dirty="0"/>
              <a:t> is required SY20-21 collection</a:t>
            </a:r>
          </a:p>
          <a:p>
            <a:endParaRPr lang="en-US" dirty="0"/>
          </a:p>
          <a:p>
            <a:r>
              <a:rPr lang="en-US" dirty="0"/>
              <a:t>Can be edited as needed</a:t>
            </a:r>
          </a:p>
          <a:p>
            <a:pPr lvl="1"/>
            <a:r>
              <a:rPr lang="en-US" dirty="0"/>
              <a:t>Public schools </a:t>
            </a:r>
            <a:r>
              <a:rPr lang="en-US" i="1" dirty="0"/>
              <a:t>should</a:t>
            </a:r>
            <a:r>
              <a:rPr lang="en-US" dirty="0"/>
              <a:t> be auto populated</a:t>
            </a:r>
          </a:p>
          <a:p>
            <a:pPr lvl="1"/>
            <a:endParaRPr lang="en-US" dirty="0"/>
          </a:p>
          <a:p>
            <a:r>
              <a:rPr lang="en-US" dirty="0"/>
              <a:t>Must add a record for each program school</a:t>
            </a:r>
          </a:p>
          <a:p>
            <a:pPr lvl="1"/>
            <a:r>
              <a:rPr lang="en-US" dirty="0"/>
              <a:t>Program Schools should have all grade levels</a:t>
            </a:r>
          </a:p>
          <a:p>
            <a:endParaRPr lang="en-US" dirty="0"/>
          </a:p>
          <a:p>
            <a:r>
              <a:rPr lang="en-US" dirty="0"/>
              <a:t>Grade levels do not need to be consecutive</a:t>
            </a:r>
          </a:p>
          <a:p>
            <a:endParaRPr lang="en-US" dirty="0"/>
          </a:p>
          <a:p>
            <a:r>
              <a:rPr lang="en-US" dirty="0"/>
              <a:t>Grade levels must be separated by a colon</a:t>
            </a:r>
          </a:p>
          <a:p>
            <a:endParaRPr lang="en-US" dirty="0"/>
          </a:p>
          <a:p>
            <a:r>
              <a:rPr lang="en-US" dirty="0"/>
              <a:t>LOW_GRADE and HIGH_GRADE columns are not used by the CRDC reports</a:t>
            </a:r>
          </a:p>
          <a:p>
            <a:endParaRPr lang="en-US" sz="2200" dirty="0"/>
          </a:p>
          <a:p>
            <a:pPr lvl="1"/>
            <a:endParaRPr lang="en-US" sz="2600" dirty="0"/>
          </a:p>
          <a:p>
            <a:pPr marL="514350" indent="-514350">
              <a:buFont typeface="+mj-lt"/>
              <a:buAutoNum type="arabicPeriod"/>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52</a:t>
            </a:fld>
            <a:endParaRPr lang="en-US" dirty="0"/>
          </a:p>
        </p:txBody>
      </p:sp>
      <p:sp>
        <p:nvSpPr>
          <p:cNvPr id="7" name="Slide Number Placeholder 4">
            <a:extLst>
              <a:ext uri="{FF2B5EF4-FFF2-40B4-BE49-F238E27FC236}">
                <a16:creationId xmlns:a16="http://schemas.microsoft.com/office/drawing/2014/main" id="{B8D6C02B-991F-4CA5-8274-5F2E4CB157A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477254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PowerSchool Update</a:t>
            </a:r>
          </a:p>
        </p:txBody>
      </p:sp>
      <p:sp>
        <p:nvSpPr>
          <p:cNvPr id="3" name="Content Placeholder 2"/>
          <p:cNvSpPr>
            <a:spLocks noGrp="1"/>
          </p:cNvSpPr>
          <p:nvPr>
            <p:ph type="body" sz="quarter" idx="11"/>
          </p:nvPr>
        </p:nvSpPr>
        <p:spPr/>
        <p:txBody>
          <a:bodyPr>
            <a:normAutofit/>
          </a:bodyPr>
          <a:lstStyle/>
          <a:p>
            <a:r>
              <a:rPr lang="en-US" sz="2400" dirty="0"/>
              <a:t>The November 05, 2021 Maintenance weekend corrected two known issues in the PS CRDC Preview Report:</a:t>
            </a:r>
          </a:p>
          <a:p>
            <a:pPr lvl="1"/>
            <a:r>
              <a:rPr lang="en-US" sz="2000" dirty="0"/>
              <a:t> Cross Enrollment Passing Algebra counts</a:t>
            </a:r>
          </a:p>
          <a:p>
            <a:pPr lvl="1"/>
            <a:r>
              <a:rPr lang="en-US" sz="2000" dirty="0"/>
              <a:t>Cross Enrollment AP/IB student aggregate counts</a:t>
            </a:r>
          </a:p>
          <a:p>
            <a:pPr marL="0" indent="0">
              <a:buNone/>
            </a:pPr>
            <a:endParaRPr lang="en-US" dirty="0"/>
          </a:p>
          <a:p>
            <a:pPr marL="0" indent="0">
              <a:buNone/>
            </a:pPr>
            <a:endParaRPr lang="en-US" dirty="0"/>
          </a:p>
          <a:p>
            <a:r>
              <a:rPr lang="en-US" sz="2400" dirty="0"/>
              <a:t>Coordinators can Approve the </a:t>
            </a:r>
            <a:r>
              <a:rPr lang="en-US" sz="2400" u="sng" dirty="0"/>
              <a:t>LEA Level </a:t>
            </a:r>
            <a:r>
              <a:rPr lang="en-US" sz="2400" dirty="0"/>
              <a:t>PowerSchool CRDC Preview report after </a:t>
            </a:r>
            <a:r>
              <a:rPr lang="en-US" sz="2400" b="1" dirty="0"/>
              <a:t>November 15, 2021 </a:t>
            </a:r>
            <a:r>
              <a:rPr lang="en-US" sz="2400" dirty="0"/>
              <a:t>– unless notified by NCDPI</a:t>
            </a:r>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53</a:t>
            </a:fld>
            <a:endParaRPr lang="en-US" dirty="0"/>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A3948C48-6DB6-4331-AA73-8881D74B9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064" y="44041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2F5BEB94-1AFE-40D2-9DC5-BAE9A8DBEE94}"/>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11/05/2021</a:t>
            </a:r>
          </a:p>
        </p:txBody>
      </p:sp>
    </p:spTree>
    <p:extLst>
      <p:ext uri="{BB962C8B-B14F-4D97-AF65-F5344CB8AC3E}">
        <p14:creationId xmlns:p14="http://schemas.microsoft.com/office/powerpoint/2010/main" val="2942044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PowerSchool Update</a:t>
            </a:r>
          </a:p>
        </p:txBody>
      </p:sp>
      <p:sp>
        <p:nvSpPr>
          <p:cNvPr id="3" name="Content Placeholder 2"/>
          <p:cNvSpPr>
            <a:spLocks noGrp="1"/>
          </p:cNvSpPr>
          <p:nvPr>
            <p:ph type="body" sz="quarter" idx="11"/>
          </p:nvPr>
        </p:nvSpPr>
        <p:spPr/>
        <p:txBody>
          <a:bodyPr>
            <a:normAutofit/>
          </a:bodyPr>
          <a:lstStyle/>
          <a:p>
            <a:r>
              <a:rPr lang="en-US" sz="2400" dirty="0"/>
              <a:t>The November 05, 2021 Maintenance weekend corrected the only two known issues in the PS CRDC Preview Report:</a:t>
            </a:r>
          </a:p>
          <a:p>
            <a:pPr lvl="1"/>
            <a:r>
              <a:rPr lang="en-US" sz="2000" dirty="0"/>
              <a:t> Cross Enrollment Passing Algebra counts</a:t>
            </a:r>
          </a:p>
          <a:p>
            <a:pPr lvl="1"/>
            <a:r>
              <a:rPr lang="en-US" sz="2000" dirty="0"/>
              <a:t>Cross Enrollment AP/IB student aggregate counts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54</a:t>
            </a:fld>
            <a:endParaRPr lang="en-US" dirty="0"/>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A3948C48-6DB6-4331-AA73-8881D74B9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064" y="44041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2F5BEB94-1AFE-40D2-9DC5-BAE9A8DBEE94}"/>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11/05/2021</a:t>
            </a:r>
          </a:p>
          <a:p>
            <a:pPr algn="ctr"/>
            <a:r>
              <a:rPr lang="en-US" dirty="0">
                <a:solidFill>
                  <a:schemeClr val="bg1"/>
                </a:solidFill>
              </a:rPr>
              <a:t>Updated:   11/19/2021</a:t>
            </a:r>
          </a:p>
        </p:txBody>
      </p:sp>
    </p:spTree>
    <p:extLst>
      <p:ext uri="{BB962C8B-B14F-4D97-AF65-F5344CB8AC3E}">
        <p14:creationId xmlns:p14="http://schemas.microsoft.com/office/powerpoint/2010/main" val="362499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Issues</a:t>
            </a:r>
          </a:p>
        </p:txBody>
      </p:sp>
      <p:sp>
        <p:nvSpPr>
          <p:cNvPr id="3" name="Content Placeholder 2"/>
          <p:cNvSpPr>
            <a:spLocks noGrp="1"/>
          </p:cNvSpPr>
          <p:nvPr>
            <p:ph type="body" sz="quarter" idx="11"/>
          </p:nvPr>
        </p:nvSpPr>
        <p:spPr/>
        <p:txBody>
          <a:bodyPr>
            <a:normAutofit/>
          </a:bodyPr>
          <a:lstStyle/>
          <a:p>
            <a:r>
              <a:rPr lang="en-US" dirty="0"/>
              <a:t>Out of School Suspension  (DISC)</a:t>
            </a:r>
          </a:p>
          <a:p>
            <a:pPr lvl="1"/>
            <a:r>
              <a:rPr lang="en-US" dirty="0"/>
              <a:t>Reported November 10, 2021</a:t>
            </a:r>
          </a:p>
          <a:p>
            <a:pPr lvl="1"/>
            <a:r>
              <a:rPr lang="en-US" dirty="0"/>
              <a:t>Official communication sent to state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School detail – DISC-2, DISC -11</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School Aggregate – DISC-1A DISC-7c, DISC-7d, DISC-9c, DISC-9d, DISC-12</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55</a:t>
            </a:fld>
            <a:endParaRPr lang="en-US" dirty="0"/>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A3948C48-6DB6-4331-AA73-8881D74B9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064" y="44041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2F5BEB94-1AFE-40D2-9DC5-BAE9A8DBEE94}"/>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11/19/2021</a:t>
            </a:r>
          </a:p>
        </p:txBody>
      </p:sp>
    </p:spTree>
    <p:extLst>
      <p:ext uri="{BB962C8B-B14F-4D97-AF65-F5344CB8AC3E}">
        <p14:creationId xmlns:p14="http://schemas.microsoft.com/office/powerpoint/2010/main" val="3949465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Issues</a:t>
            </a:r>
          </a:p>
        </p:txBody>
      </p:sp>
      <p:sp>
        <p:nvSpPr>
          <p:cNvPr id="3" name="Content Placeholder 2"/>
          <p:cNvSpPr>
            <a:spLocks noGrp="1"/>
          </p:cNvSpPr>
          <p:nvPr>
            <p:ph type="body" sz="quarter" idx="11"/>
          </p:nvPr>
        </p:nvSpPr>
        <p:spPr/>
        <p:txBody>
          <a:bodyPr>
            <a:normAutofit fontScale="92500" lnSpcReduction="10000"/>
          </a:bodyPr>
          <a:lstStyle/>
          <a:p>
            <a:r>
              <a:rPr lang="en-US" dirty="0"/>
              <a:t>Out of School Suspension  (DISC)</a:t>
            </a:r>
          </a:p>
          <a:p>
            <a:pPr lvl="1"/>
            <a:r>
              <a:rPr lang="en-US" dirty="0"/>
              <a:t>Reported November 10, 2021</a:t>
            </a:r>
          </a:p>
          <a:p>
            <a:pPr lvl="1"/>
            <a:r>
              <a:rPr lang="en-US" dirty="0"/>
              <a:t>Official communication sent November 19, 2021</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School detail – DISC-2, DISC -11</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School Aggregate – DISC-1A DISC-7c, DISC-7d, DISC-9c, DISC-9d, DISC-12</a:t>
            </a: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_____________________________________________________________________</a:t>
            </a: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r>
              <a:rPr lang="en-US" sz="2600" dirty="0"/>
              <a:t>Fix will be implanted into production close of business Friday December 03, 2021</a:t>
            </a:r>
          </a:p>
          <a:p>
            <a:pPr marL="0" indent="0">
              <a:buNone/>
            </a:pPr>
            <a:r>
              <a:rPr lang="en-US" sz="2600" dirty="0"/>
              <a:t>No downtime required for state</a:t>
            </a:r>
          </a:p>
          <a:p>
            <a:pPr marL="0" indent="0">
              <a:buNone/>
            </a:pPr>
            <a:r>
              <a:rPr lang="en-US" sz="2600" dirty="0"/>
              <a:t>Official communication sent to state Thursday December 02, 2021</a:t>
            </a:r>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56</a:t>
            </a:fld>
            <a:endParaRPr lang="en-US" dirty="0"/>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A3948C48-6DB6-4331-AA73-8881D74B9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2640" y="4724400"/>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a:extLst>
              <a:ext uri="{FF2B5EF4-FFF2-40B4-BE49-F238E27FC236}">
                <a16:creationId xmlns:a16="http://schemas.microsoft.com/office/drawing/2014/main" id="{2BA9D5EF-64B6-43C2-AC88-B54E6140A946}"/>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11/019/2021</a:t>
            </a:r>
          </a:p>
          <a:p>
            <a:pPr algn="ctr"/>
            <a:r>
              <a:rPr lang="en-US" dirty="0">
                <a:solidFill>
                  <a:schemeClr val="bg1"/>
                </a:solidFill>
              </a:rPr>
              <a:t>Updated:   12/03/2021</a:t>
            </a:r>
          </a:p>
        </p:txBody>
      </p:sp>
    </p:spTree>
    <p:extLst>
      <p:ext uri="{BB962C8B-B14F-4D97-AF65-F5344CB8AC3E}">
        <p14:creationId xmlns:p14="http://schemas.microsoft.com/office/powerpoint/2010/main" val="1995165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Issues …</a:t>
            </a:r>
          </a:p>
        </p:txBody>
      </p:sp>
      <p:sp>
        <p:nvSpPr>
          <p:cNvPr id="3" name="Content Placeholder 2"/>
          <p:cNvSpPr>
            <a:spLocks noGrp="1"/>
          </p:cNvSpPr>
          <p:nvPr>
            <p:ph type="body" sz="quarter" idx="11"/>
          </p:nvPr>
        </p:nvSpPr>
        <p:spPr/>
        <p:txBody>
          <a:bodyPr>
            <a:normAutofit/>
          </a:bodyPr>
          <a:lstStyle/>
          <a:p>
            <a:r>
              <a:rPr lang="en-US" dirty="0"/>
              <a:t>Course Data (COUR)</a:t>
            </a:r>
          </a:p>
          <a:p>
            <a:pPr lvl="1"/>
            <a:r>
              <a:rPr lang="en-US" dirty="0"/>
              <a:t>Reported November 16, 2021</a:t>
            </a:r>
          </a:p>
          <a:p>
            <a:pPr lvl="1"/>
            <a:r>
              <a:rPr lang="en-US" dirty="0"/>
              <a:t>Communication to NC </a:t>
            </a:r>
            <a:r>
              <a:rPr lang="en-US" dirty="0" err="1"/>
              <a:t>WorkGroup</a:t>
            </a:r>
            <a:r>
              <a:rPr lang="en-US" dirty="0"/>
              <a:t> </a:t>
            </a:r>
          </a:p>
          <a:p>
            <a:pPr lvl="1"/>
            <a:r>
              <a:rPr lang="en-US" dirty="0"/>
              <a:t>Official communication sent November 19, 2021</a:t>
            </a:r>
          </a:p>
          <a:p>
            <a:pPr marL="457200" lvl="1" indent="0">
              <a:buNone/>
            </a:pPr>
            <a:r>
              <a:rPr lang="en-US" dirty="0"/>
              <a:t>__________________________________________</a:t>
            </a:r>
          </a:p>
          <a:p>
            <a:pPr marL="0" indent="0">
              <a:buNone/>
            </a:pPr>
            <a:r>
              <a:rPr lang="en-US" sz="2600" dirty="0"/>
              <a:t>Fix to be implanted into production close of business Friday December 03, 2021</a:t>
            </a:r>
          </a:p>
          <a:p>
            <a:pPr marL="0" indent="0">
              <a:buNone/>
            </a:pPr>
            <a:r>
              <a:rPr lang="en-US" sz="2600" dirty="0"/>
              <a:t>No downtime required for state</a:t>
            </a:r>
          </a:p>
          <a:p>
            <a:pPr marL="0" indent="0">
              <a:buNone/>
            </a:pPr>
            <a:r>
              <a:rPr lang="en-US" sz="2600" dirty="0"/>
              <a:t>Official communication sent to state Thursday December 02, 2021</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57</a:t>
            </a:fld>
            <a:endParaRPr lang="en-US" dirty="0"/>
          </a:p>
        </p:txBody>
      </p:sp>
      <p:sp>
        <p:nvSpPr>
          <p:cNvPr id="7" name="Slide Number Placeholder 4">
            <a:extLst>
              <a:ext uri="{FF2B5EF4-FFF2-40B4-BE49-F238E27FC236}">
                <a16:creationId xmlns:a16="http://schemas.microsoft.com/office/drawing/2014/main" id="{DF202172-5CCB-464D-AF49-6FD83234B223}"/>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11/019/2021</a:t>
            </a:r>
          </a:p>
          <a:p>
            <a:pPr algn="ctr"/>
            <a:r>
              <a:rPr lang="en-US" dirty="0">
                <a:solidFill>
                  <a:schemeClr val="bg1"/>
                </a:solidFill>
              </a:rPr>
              <a:t>Updated:   12/03/2021</a:t>
            </a:r>
          </a:p>
        </p:txBody>
      </p:sp>
      <p:pic>
        <p:nvPicPr>
          <p:cNvPr id="11" name="Picture 2" descr="C:\Users\tdominguez\AppData\Local\Microsoft\Windows\Temporary Internet Files\Content.IE5\J1VD1HHH\MC900440035[1].png">
            <a:extLst>
              <a:ext uri="{FF2B5EF4-FFF2-40B4-BE49-F238E27FC236}">
                <a16:creationId xmlns:a16="http://schemas.microsoft.com/office/drawing/2014/main" id="{06A1A111-C479-4FA5-A074-1D0F484C9C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363" y="48006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11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F35E-1EED-43B7-8EB3-657214FDB995}"/>
              </a:ext>
            </a:extLst>
          </p:cNvPr>
          <p:cNvSpPr>
            <a:spLocks noGrp="1"/>
          </p:cNvSpPr>
          <p:nvPr>
            <p:ph type="title"/>
          </p:nvPr>
        </p:nvSpPr>
        <p:spPr/>
        <p:txBody>
          <a:bodyPr/>
          <a:lstStyle/>
          <a:p>
            <a:r>
              <a:rPr lang="en-US" dirty="0"/>
              <a:t>CRDC Preview Report</a:t>
            </a:r>
          </a:p>
        </p:txBody>
      </p:sp>
      <p:sp>
        <p:nvSpPr>
          <p:cNvPr id="3" name="Text Placeholder 2">
            <a:extLst>
              <a:ext uri="{FF2B5EF4-FFF2-40B4-BE49-F238E27FC236}">
                <a16:creationId xmlns:a16="http://schemas.microsoft.com/office/drawing/2014/main" id="{434C24ED-EC9E-4C42-8764-718C40FA9EF6}"/>
              </a:ext>
            </a:extLst>
          </p:cNvPr>
          <p:cNvSpPr>
            <a:spLocks noGrp="1"/>
          </p:cNvSpPr>
          <p:nvPr>
            <p:ph type="body" sz="quarter" idx="11"/>
          </p:nvPr>
        </p:nvSpPr>
        <p:spPr/>
        <p:txBody>
          <a:bodyPr>
            <a:normAutofit/>
          </a:bodyPr>
          <a:lstStyle/>
          <a:p>
            <a:pPr marL="0" marR="0" indent="0" algn="ctr">
              <a:spcBef>
                <a:spcPts val="0"/>
              </a:spcBef>
              <a:spcAft>
                <a:spcPts val="600"/>
              </a:spcAft>
              <a:buNone/>
            </a:pPr>
            <a:r>
              <a:rPr lang="en-US" sz="3200" u="sng" dirty="0">
                <a:latin typeface="Arial" panose="020B0604020202020204" pitchFamily="34" charset="0"/>
                <a:ea typeface="Times New Roman" panose="02020603050405020304" pitchFamily="18" charset="0"/>
                <a:cs typeface="Times New Roman" panose="02020603050405020304" pitchFamily="18" charset="0"/>
              </a:rPr>
              <a:t>The PowerSchool CRDC Preview</a:t>
            </a:r>
            <a:r>
              <a:rPr lang="en-US" sz="3200" u="sng" dirty="0">
                <a:effectLst/>
                <a:latin typeface="Arial" panose="020B0604020202020204" pitchFamily="34" charset="0"/>
                <a:ea typeface="Times New Roman" panose="02020603050405020304" pitchFamily="18" charset="0"/>
                <a:cs typeface="Times New Roman" panose="02020603050405020304" pitchFamily="18" charset="0"/>
              </a:rPr>
              <a:t> report </a:t>
            </a:r>
            <a:r>
              <a:rPr lang="en-US" sz="3200" b="1" u="sng" dirty="0">
                <a:effectLst/>
                <a:latin typeface="Arial" panose="020B0604020202020204" pitchFamily="34" charset="0"/>
                <a:ea typeface="Times New Roman" panose="02020603050405020304" pitchFamily="18" charset="0"/>
                <a:cs typeface="Times New Roman" panose="02020603050405020304" pitchFamily="18" charset="0"/>
              </a:rPr>
              <a:t>DOES NOT</a:t>
            </a:r>
            <a:r>
              <a:rPr lang="en-US" sz="3200" u="sng" dirty="0">
                <a:effectLst/>
                <a:latin typeface="Arial" panose="020B0604020202020204" pitchFamily="34" charset="0"/>
                <a:ea typeface="Times New Roman" panose="02020603050405020304" pitchFamily="18" charset="0"/>
                <a:cs typeface="Times New Roman" panose="02020603050405020304" pitchFamily="18" charset="0"/>
              </a:rPr>
              <a:t>  flag errors or warnings</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07F2EA-E243-410F-92D3-A688ED88F883}"/>
              </a:ext>
            </a:extLst>
          </p:cNvPr>
          <p:cNvSpPr>
            <a:spLocks noGrp="1"/>
          </p:cNvSpPr>
          <p:nvPr>
            <p:ph type="sldNum" sz="quarter" idx="12"/>
          </p:nvPr>
        </p:nvSpPr>
        <p:spPr/>
        <p:txBody>
          <a:bodyPr/>
          <a:lstStyle/>
          <a:p>
            <a:fld id="{4944B7B2-FFA2-5148-A472-BF046BD89520}" type="slidenum">
              <a:rPr lang="en-US" smtClean="0"/>
              <a:pPr/>
              <a:t>58</a:t>
            </a:fld>
            <a:endParaRPr lang="en-US" dirty="0"/>
          </a:p>
        </p:txBody>
      </p:sp>
      <p:sp>
        <p:nvSpPr>
          <p:cNvPr id="5" name="Slide Number Placeholder 4">
            <a:extLst>
              <a:ext uri="{FF2B5EF4-FFF2-40B4-BE49-F238E27FC236}">
                <a16:creationId xmlns:a16="http://schemas.microsoft.com/office/drawing/2014/main" id="{66D168BD-A1CF-46BD-9061-97B3EF4839F5}"/>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pic>
        <p:nvPicPr>
          <p:cNvPr id="5122" name="Picture 2">
            <a:extLst>
              <a:ext uri="{FF2B5EF4-FFF2-40B4-BE49-F238E27FC236}">
                <a16:creationId xmlns:a16="http://schemas.microsoft.com/office/drawing/2014/main" id="{B012F974-B1D4-4DC3-8B80-A59FDAB3C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8460956"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618B4F8-C5D7-44E4-84E4-6ECA3464F293}"/>
              </a:ext>
            </a:extLst>
          </p:cNvPr>
          <p:cNvSpPr/>
          <p:nvPr/>
        </p:nvSpPr>
        <p:spPr>
          <a:xfrm>
            <a:off x="5562600" y="3362587"/>
            <a:ext cx="1676400" cy="16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620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BC40-1523-4C79-A89E-50761DFD95CB}"/>
              </a:ext>
            </a:extLst>
          </p:cNvPr>
          <p:cNvSpPr>
            <a:spLocks noGrp="1"/>
          </p:cNvSpPr>
          <p:nvPr>
            <p:ph type="title"/>
          </p:nvPr>
        </p:nvSpPr>
        <p:spPr/>
        <p:txBody>
          <a:bodyPr/>
          <a:lstStyle/>
          <a:p>
            <a:r>
              <a:rPr lang="en-US" dirty="0"/>
              <a:t>CRDC Submission Views</a:t>
            </a:r>
          </a:p>
        </p:txBody>
      </p:sp>
      <p:sp>
        <p:nvSpPr>
          <p:cNvPr id="3" name="Text Placeholder 2">
            <a:extLst>
              <a:ext uri="{FF2B5EF4-FFF2-40B4-BE49-F238E27FC236}">
                <a16:creationId xmlns:a16="http://schemas.microsoft.com/office/drawing/2014/main" id="{5EAD4272-1B59-4F53-A459-E0BE92DA4ACD}"/>
              </a:ext>
            </a:extLst>
          </p:cNvPr>
          <p:cNvSpPr>
            <a:spLocks noGrp="1"/>
          </p:cNvSpPr>
          <p:nvPr>
            <p:ph type="body" sz="quarter" idx="11"/>
          </p:nvPr>
        </p:nvSpPr>
        <p:spPr/>
        <p:txBody>
          <a:bodyPr>
            <a:normAutofit/>
          </a:bodyPr>
          <a:lstStyle/>
          <a:p>
            <a:r>
              <a:rPr lang="en-US" sz="1800" dirty="0">
                <a:solidFill>
                  <a:srgbClr val="FF0000"/>
                </a:solidFill>
                <a:latin typeface="Arial" panose="020B0604020202020204" pitchFamily="34" charset="0"/>
                <a:cs typeface="Times New Roman" panose="02020603050405020304" pitchFamily="18" charset="0"/>
              </a:rPr>
              <a:t>LEA Level Submission reports are critical to NCDPI extracting data and must be run</a:t>
            </a:r>
          </a:p>
          <a:p>
            <a:r>
              <a:rPr lang="en-US" sz="1800" dirty="0">
                <a:latin typeface="Arial" panose="020B0604020202020204" pitchFamily="34" charset="0"/>
                <a:cs typeface="Times New Roman" panose="02020603050405020304" pitchFamily="18" charset="0"/>
              </a:rPr>
              <a:t>Submission Reports exist at the LEA and School level</a:t>
            </a:r>
          </a:p>
          <a:p>
            <a:r>
              <a:rPr lang="en-US" sz="1800" dirty="0">
                <a:latin typeface="Arial" panose="020B0604020202020204" pitchFamily="34" charset="0"/>
                <a:cs typeface="Times New Roman" panose="02020603050405020304" pitchFamily="18" charset="0"/>
              </a:rPr>
              <a:t>School level Submission reports allow the ability to drill to the student ID level if needed and do not impact the data collection if they are not run</a:t>
            </a:r>
          </a:p>
          <a:p>
            <a:pPr marL="57150" marR="0">
              <a:spcBef>
                <a:spcPts val="0"/>
              </a:spcBef>
              <a:spcAft>
                <a:spcPts val="600"/>
              </a:spcAft>
            </a:pPr>
            <a:endParaRPr lang="en-US" sz="1800" dirty="0">
              <a:latin typeface="Arial" panose="020B0604020202020204" pitchFamily="34" charset="0"/>
              <a:cs typeface="Times New Roman" panose="02020603050405020304" pitchFamily="18" charset="0"/>
            </a:endParaRPr>
          </a:p>
          <a:p>
            <a:pPr marL="0" marR="0" indent="0">
              <a:spcBef>
                <a:spcPts val="0"/>
              </a:spcBef>
              <a:spcAft>
                <a:spcPts val="600"/>
              </a:spcAft>
              <a:buNone/>
            </a:pPr>
            <a:r>
              <a:rPr lang="en-US" sz="1800" dirty="0">
                <a:latin typeface="Arial" panose="020B0604020202020204" pitchFamily="34" charset="0"/>
                <a:cs typeface="Times New Roman" panose="02020603050405020304" pitchFamily="18" charset="0"/>
              </a:rPr>
              <a:t>There are four Submission report views*</a:t>
            </a:r>
          </a:p>
          <a:p>
            <a:pPr lvl="1">
              <a:spcBef>
                <a:spcPts val="0"/>
              </a:spcBef>
              <a:spcAft>
                <a:spcPts val="300"/>
              </a:spcAft>
              <a:tabLst>
                <a:tab pos="457200" algn="l"/>
              </a:tabLst>
            </a:pPr>
            <a:r>
              <a:rPr lang="en-US" sz="1800" dirty="0">
                <a:latin typeface="Arial" panose="020B0604020202020204" pitchFamily="34" charset="0"/>
                <a:cs typeface="Times New Roman" panose="02020603050405020304" pitchFamily="18" charset="0"/>
              </a:rPr>
              <a:t>CRDC LEA Detail</a:t>
            </a:r>
          </a:p>
          <a:p>
            <a:pPr lvl="1">
              <a:spcBef>
                <a:spcPts val="0"/>
              </a:spcBef>
              <a:spcAft>
                <a:spcPts val="300"/>
              </a:spcAft>
              <a:tabLst>
                <a:tab pos="457200" algn="l"/>
              </a:tabLst>
            </a:pPr>
            <a:r>
              <a:rPr lang="en-US" sz="1800" dirty="0">
                <a:latin typeface="Arial" panose="020B0604020202020204" pitchFamily="34" charset="0"/>
                <a:cs typeface="Times New Roman" panose="02020603050405020304" pitchFamily="18" charset="0"/>
              </a:rPr>
              <a:t>CRDC LEA Aggregate</a:t>
            </a:r>
          </a:p>
          <a:p>
            <a:pPr lvl="1">
              <a:spcBef>
                <a:spcPts val="0"/>
              </a:spcBef>
              <a:spcAft>
                <a:spcPts val="300"/>
              </a:spcAft>
              <a:tabLst>
                <a:tab pos="457200" algn="l"/>
              </a:tabLst>
            </a:pPr>
            <a:r>
              <a:rPr lang="en-US" sz="1800" dirty="0">
                <a:latin typeface="Arial" panose="020B0604020202020204" pitchFamily="34" charset="0"/>
                <a:cs typeface="Times New Roman" panose="02020603050405020304" pitchFamily="18" charset="0"/>
              </a:rPr>
              <a:t>CRDC School Detail</a:t>
            </a:r>
          </a:p>
          <a:p>
            <a:pPr lvl="1">
              <a:spcBef>
                <a:spcPts val="0"/>
              </a:spcBef>
              <a:spcAft>
                <a:spcPts val="300"/>
              </a:spcAft>
              <a:tabLst>
                <a:tab pos="457200" algn="l"/>
              </a:tabLst>
            </a:pPr>
            <a:r>
              <a:rPr lang="en-US" sz="1800" dirty="0">
                <a:latin typeface="Arial" panose="020B0604020202020204" pitchFamily="34" charset="0"/>
                <a:cs typeface="Times New Roman" panose="02020603050405020304" pitchFamily="18" charset="0"/>
              </a:rPr>
              <a:t>CRDC School Aggregate</a:t>
            </a:r>
          </a:p>
          <a:p>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n-US" sz="1400" i="1" dirty="0">
                <a:latin typeface="Arial" panose="020B0604020202020204" pitchFamily="34" charset="0"/>
                <a:cs typeface="Times New Roman" panose="02020603050405020304" pitchFamily="18" charset="0"/>
              </a:rPr>
              <a:t>*When at the School level, only data applicable to the school will be display</a:t>
            </a:r>
          </a:p>
          <a:p>
            <a:endParaRPr lang="en-US" dirty="0"/>
          </a:p>
        </p:txBody>
      </p:sp>
      <p:sp>
        <p:nvSpPr>
          <p:cNvPr id="4" name="Slide Number Placeholder 3">
            <a:extLst>
              <a:ext uri="{FF2B5EF4-FFF2-40B4-BE49-F238E27FC236}">
                <a16:creationId xmlns:a16="http://schemas.microsoft.com/office/drawing/2014/main" id="{61A5DB77-A585-43FF-A2E2-5BA2B5152BF3}"/>
              </a:ext>
            </a:extLst>
          </p:cNvPr>
          <p:cNvSpPr>
            <a:spLocks noGrp="1"/>
          </p:cNvSpPr>
          <p:nvPr>
            <p:ph type="sldNum" sz="quarter" idx="12"/>
          </p:nvPr>
        </p:nvSpPr>
        <p:spPr/>
        <p:txBody>
          <a:bodyPr/>
          <a:lstStyle/>
          <a:p>
            <a:fld id="{4944B7B2-FFA2-5148-A472-BF046BD89520}" type="slidenum">
              <a:rPr lang="en-US" smtClean="0"/>
              <a:pPr/>
              <a:t>59</a:t>
            </a:fld>
            <a:endParaRPr lang="en-US" dirty="0"/>
          </a:p>
        </p:txBody>
      </p:sp>
      <p:sp>
        <p:nvSpPr>
          <p:cNvPr id="5" name="Slide Number Placeholder 4">
            <a:extLst>
              <a:ext uri="{FF2B5EF4-FFF2-40B4-BE49-F238E27FC236}">
                <a16:creationId xmlns:a16="http://schemas.microsoft.com/office/drawing/2014/main" id="{C9A452A1-398F-402B-A8FB-7B4F6FF624A8}"/>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70098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type="body" sz="quarter" idx="11"/>
          </p:nvPr>
        </p:nvSpPr>
        <p:spPr/>
        <p:txBody>
          <a:bodyPr>
            <a:normAutofit/>
          </a:bodyPr>
          <a:lstStyle/>
          <a:p>
            <a:r>
              <a:rPr lang="en-US" sz="3000" dirty="0"/>
              <a:t>Overview</a:t>
            </a:r>
          </a:p>
          <a:p>
            <a:r>
              <a:rPr lang="en-US" sz="3000" dirty="0"/>
              <a:t>Resources</a:t>
            </a:r>
          </a:p>
          <a:p>
            <a:r>
              <a:rPr lang="en-US" sz="3000" dirty="0"/>
              <a:t>Non-PowerSchool Data</a:t>
            </a:r>
          </a:p>
          <a:p>
            <a:r>
              <a:rPr lang="en-US" sz="3000" dirty="0"/>
              <a:t>CRDC and PowerSchool</a:t>
            </a:r>
          </a:p>
          <a:p>
            <a:r>
              <a:rPr lang="en-US" sz="3000" dirty="0"/>
              <a:t>Federal Submission Tool</a:t>
            </a:r>
          </a:p>
          <a:p>
            <a:r>
              <a:rPr lang="en-US" sz="3000" dirty="0"/>
              <a:t>Closing</a:t>
            </a:r>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6</a:t>
            </a:fld>
            <a:endParaRPr lang="en-US" dirty="0"/>
          </a:p>
        </p:txBody>
      </p:sp>
      <p:sp>
        <p:nvSpPr>
          <p:cNvPr id="9" name="Slide Number Placeholder 4">
            <a:extLst>
              <a:ext uri="{FF2B5EF4-FFF2-40B4-BE49-F238E27FC236}">
                <a16:creationId xmlns:a16="http://schemas.microsoft.com/office/drawing/2014/main" id="{6F5D316F-A1B9-4FFA-8198-9E017E9F4C2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868745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39AB-410C-471D-82D0-976C53FD6627}"/>
              </a:ext>
            </a:extLst>
          </p:cNvPr>
          <p:cNvSpPr>
            <a:spLocks noGrp="1"/>
          </p:cNvSpPr>
          <p:nvPr>
            <p:ph type="title"/>
          </p:nvPr>
        </p:nvSpPr>
        <p:spPr/>
        <p:txBody>
          <a:bodyPr/>
          <a:lstStyle/>
          <a:p>
            <a:r>
              <a:rPr lang="en-US" dirty="0"/>
              <a:t>CRDC Submission Views …</a:t>
            </a:r>
          </a:p>
        </p:txBody>
      </p:sp>
      <p:sp>
        <p:nvSpPr>
          <p:cNvPr id="3" name="Text Placeholder 2">
            <a:extLst>
              <a:ext uri="{FF2B5EF4-FFF2-40B4-BE49-F238E27FC236}">
                <a16:creationId xmlns:a16="http://schemas.microsoft.com/office/drawing/2014/main" id="{CD24A03B-BA04-4F88-A782-EFB15ECD4150}"/>
              </a:ext>
            </a:extLst>
          </p:cNvPr>
          <p:cNvSpPr>
            <a:spLocks noGrp="1"/>
          </p:cNvSpPr>
          <p:nvPr>
            <p:ph type="body" sz="quarter" idx="11"/>
          </p:nvPr>
        </p:nvSpPr>
        <p:spPr/>
        <p:txBody>
          <a:bodyPr>
            <a:normAutofit/>
          </a:bodyPr>
          <a:lstStyle/>
          <a:p>
            <a:r>
              <a:rPr lang="en-US" dirty="0"/>
              <a:t>Detail views contain counts, Yes/No indicators or strings of text</a:t>
            </a:r>
          </a:p>
          <a:p>
            <a:endParaRPr lang="en-US" dirty="0"/>
          </a:p>
          <a:p>
            <a:r>
              <a:rPr lang="en-US" dirty="0"/>
              <a:t>Aggregate views are student counts by Sex, Race/Ethnicity and Subgroup*</a:t>
            </a:r>
          </a:p>
          <a:p>
            <a:pPr marL="0" indent="0" algn="ctr">
              <a:buNone/>
            </a:pPr>
            <a:endParaRPr lang="en-US" dirty="0"/>
          </a:p>
          <a:p>
            <a:pPr marL="0" indent="0" algn="ctr">
              <a:buNone/>
            </a:pPr>
            <a:endParaRPr lang="en-US" sz="2000" i="1" dirty="0"/>
          </a:p>
          <a:p>
            <a:pPr marL="0" indent="0" algn="ctr">
              <a:buNone/>
            </a:pPr>
            <a:endParaRPr lang="en-US" sz="2000" i="1" dirty="0"/>
          </a:p>
          <a:p>
            <a:pPr marL="0" indent="0" algn="ctr">
              <a:buNone/>
            </a:pPr>
            <a:r>
              <a:rPr lang="en-US" sz="1400" i="1" dirty="0"/>
              <a:t>*EL, IDEA, Section504</a:t>
            </a:r>
          </a:p>
        </p:txBody>
      </p:sp>
      <p:sp>
        <p:nvSpPr>
          <p:cNvPr id="4" name="Slide Number Placeholder 3">
            <a:extLst>
              <a:ext uri="{FF2B5EF4-FFF2-40B4-BE49-F238E27FC236}">
                <a16:creationId xmlns:a16="http://schemas.microsoft.com/office/drawing/2014/main" id="{D0ADA9BD-C0C5-44E5-8605-252E653F6CBD}"/>
              </a:ext>
            </a:extLst>
          </p:cNvPr>
          <p:cNvSpPr>
            <a:spLocks noGrp="1"/>
          </p:cNvSpPr>
          <p:nvPr>
            <p:ph type="sldNum" sz="quarter" idx="12"/>
          </p:nvPr>
        </p:nvSpPr>
        <p:spPr/>
        <p:txBody>
          <a:bodyPr/>
          <a:lstStyle/>
          <a:p>
            <a:fld id="{4944B7B2-FFA2-5148-A472-BF046BD89520}" type="slidenum">
              <a:rPr lang="en-US" smtClean="0"/>
              <a:pPr/>
              <a:t>60</a:t>
            </a:fld>
            <a:endParaRPr lang="en-US" dirty="0"/>
          </a:p>
        </p:txBody>
      </p:sp>
      <p:sp>
        <p:nvSpPr>
          <p:cNvPr id="5" name="Slide Number Placeholder 4">
            <a:extLst>
              <a:ext uri="{FF2B5EF4-FFF2-40B4-BE49-F238E27FC236}">
                <a16:creationId xmlns:a16="http://schemas.microsoft.com/office/drawing/2014/main" id="{F479ECD8-259A-48BD-A1C1-52EAF22389D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075427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DECA14D-71C8-4114-890F-A73018215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31" y="1402080"/>
            <a:ext cx="8880313"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BB25AC-6129-4758-9B8F-4E4B186E7CA4}"/>
              </a:ext>
            </a:extLst>
          </p:cNvPr>
          <p:cNvSpPr>
            <a:spLocks noGrp="1"/>
          </p:cNvSpPr>
          <p:nvPr>
            <p:ph type="title"/>
          </p:nvPr>
        </p:nvSpPr>
        <p:spPr/>
        <p:txBody>
          <a:bodyPr/>
          <a:lstStyle/>
          <a:p>
            <a:r>
              <a:rPr lang="en-US" dirty="0"/>
              <a:t>CRDC Submission Views …</a:t>
            </a:r>
          </a:p>
        </p:txBody>
      </p:sp>
      <p:sp>
        <p:nvSpPr>
          <p:cNvPr id="4" name="Slide Number Placeholder 3">
            <a:extLst>
              <a:ext uri="{FF2B5EF4-FFF2-40B4-BE49-F238E27FC236}">
                <a16:creationId xmlns:a16="http://schemas.microsoft.com/office/drawing/2014/main" id="{D2AE8FCB-075D-4140-80F2-46B4236CA0AC}"/>
              </a:ext>
            </a:extLst>
          </p:cNvPr>
          <p:cNvSpPr>
            <a:spLocks noGrp="1"/>
          </p:cNvSpPr>
          <p:nvPr>
            <p:ph type="sldNum" sz="quarter" idx="12"/>
          </p:nvPr>
        </p:nvSpPr>
        <p:spPr/>
        <p:txBody>
          <a:bodyPr/>
          <a:lstStyle/>
          <a:p>
            <a:fld id="{4944B7B2-FFA2-5148-A472-BF046BD89520}" type="slidenum">
              <a:rPr lang="en-US" smtClean="0"/>
              <a:pPr/>
              <a:t>61</a:t>
            </a:fld>
            <a:endParaRPr lang="en-US" dirty="0"/>
          </a:p>
        </p:txBody>
      </p:sp>
      <p:sp>
        <p:nvSpPr>
          <p:cNvPr id="5" name="Slide Number Placeholder 4">
            <a:extLst>
              <a:ext uri="{FF2B5EF4-FFF2-40B4-BE49-F238E27FC236}">
                <a16:creationId xmlns:a16="http://schemas.microsoft.com/office/drawing/2014/main" id="{64BA02F0-8D31-4D4C-B21C-69877C4FD42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
        <p:nvSpPr>
          <p:cNvPr id="8" name="TextBox 7">
            <a:extLst>
              <a:ext uri="{FF2B5EF4-FFF2-40B4-BE49-F238E27FC236}">
                <a16:creationId xmlns:a16="http://schemas.microsoft.com/office/drawing/2014/main" id="{CEFA4091-445E-44B3-BEFB-F41F71089F15}"/>
              </a:ext>
            </a:extLst>
          </p:cNvPr>
          <p:cNvSpPr txBox="1"/>
          <p:nvPr/>
        </p:nvSpPr>
        <p:spPr>
          <a:xfrm>
            <a:off x="3581400" y="1447800"/>
            <a:ext cx="4933950" cy="1200329"/>
          </a:xfrm>
          <a:prstGeom prst="rect">
            <a:avLst/>
          </a:prstGeom>
          <a:noFill/>
        </p:spPr>
        <p:txBody>
          <a:bodyPr wrap="square" rtlCol="0">
            <a:spAutoFit/>
          </a:bodyPr>
          <a:lstStyle/>
          <a:p>
            <a:r>
              <a:rPr lang="en-US"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Use the Federal CRDC forms to understand definitions and instructions for the data required for reporting.  </a:t>
            </a:r>
          </a:p>
          <a:p>
            <a:endParaRPr lang="en-US" dirty="0"/>
          </a:p>
        </p:txBody>
      </p:sp>
      <p:sp>
        <p:nvSpPr>
          <p:cNvPr id="11" name="TextBox 10">
            <a:extLst>
              <a:ext uri="{FF2B5EF4-FFF2-40B4-BE49-F238E27FC236}">
                <a16:creationId xmlns:a16="http://schemas.microsoft.com/office/drawing/2014/main" id="{7C9A41C5-347D-4B99-8260-0269B792ACDA}"/>
              </a:ext>
            </a:extLst>
          </p:cNvPr>
          <p:cNvSpPr txBox="1"/>
          <p:nvPr/>
        </p:nvSpPr>
        <p:spPr>
          <a:xfrm>
            <a:off x="4491954" y="2538303"/>
            <a:ext cx="3890045" cy="646331"/>
          </a:xfrm>
          <a:prstGeom prst="rect">
            <a:avLst/>
          </a:prstGeom>
          <a:solidFill>
            <a:schemeClr val="bg1"/>
          </a:solidFill>
          <a:ln>
            <a:solidFill>
              <a:srgbClr val="002060"/>
            </a:solidFill>
          </a:ln>
        </p:spPr>
        <p:txBody>
          <a:bodyPr wrap="square" rtlCol="0">
            <a:spAutoFit/>
          </a:bodyPr>
          <a:lstStyle/>
          <a:p>
            <a:r>
              <a:rPr lang="en-US" b="1" dirty="0">
                <a:solidFill>
                  <a:srgbClr val="002060"/>
                </a:solidFill>
                <a:latin typeface="Arial" panose="020B0604020202020204" pitchFamily="34" charset="0"/>
                <a:cs typeface="Times New Roman" panose="02020603050405020304" pitchFamily="18" charset="0"/>
              </a:rPr>
              <a:t>Category 1 reflects the Table of Contents of the Federal forms</a:t>
            </a:r>
          </a:p>
        </p:txBody>
      </p:sp>
      <p:cxnSp>
        <p:nvCxnSpPr>
          <p:cNvPr id="13" name="Straight Arrow Connector 12">
            <a:extLst>
              <a:ext uri="{FF2B5EF4-FFF2-40B4-BE49-F238E27FC236}">
                <a16:creationId xmlns:a16="http://schemas.microsoft.com/office/drawing/2014/main" id="{FE0DDA8E-D61A-42F0-9006-4A431D46BF1D}"/>
              </a:ext>
            </a:extLst>
          </p:cNvPr>
          <p:cNvCxnSpPr>
            <a:cxnSpLocks/>
          </p:cNvCxnSpPr>
          <p:nvPr/>
        </p:nvCxnSpPr>
        <p:spPr>
          <a:xfrm flipH="1">
            <a:off x="2286000" y="2538303"/>
            <a:ext cx="2205956" cy="1195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460B10-DC1D-4068-BE31-10E66FFD7321}"/>
              </a:ext>
            </a:extLst>
          </p:cNvPr>
          <p:cNvCxnSpPr>
            <a:cxnSpLocks/>
          </p:cNvCxnSpPr>
          <p:nvPr/>
        </p:nvCxnSpPr>
        <p:spPr>
          <a:xfrm flipH="1" flipV="1">
            <a:off x="914400" y="1981200"/>
            <a:ext cx="3577554" cy="557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893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3CB-0521-41E8-AE89-4736A0CB278B}"/>
              </a:ext>
            </a:extLst>
          </p:cNvPr>
          <p:cNvSpPr>
            <a:spLocks noGrp="1"/>
          </p:cNvSpPr>
          <p:nvPr>
            <p:ph type="title"/>
          </p:nvPr>
        </p:nvSpPr>
        <p:spPr/>
        <p:txBody>
          <a:bodyPr/>
          <a:lstStyle/>
          <a:p>
            <a:r>
              <a:rPr lang="en-US" dirty="0"/>
              <a:t>CRDC Validation Views</a:t>
            </a:r>
          </a:p>
        </p:txBody>
      </p:sp>
      <p:sp>
        <p:nvSpPr>
          <p:cNvPr id="3" name="Text Placeholder 2">
            <a:extLst>
              <a:ext uri="{FF2B5EF4-FFF2-40B4-BE49-F238E27FC236}">
                <a16:creationId xmlns:a16="http://schemas.microsoft.com/office/drawing/2014/main" id="{66D62C02-078F-44CF-984D-FACC4FB3CB55}"/>
              </a:ext>
            </a:extLst>
          </p:cNvPr>
          <p:cNvSpPr>
            <a:spLocks noGrp="1"/>
          </p:cNvSpPr>
          <p:nvPr>
            <p:ph type="body" sz="quarter" idx="11"/>
          </p:nvPr>
        </p:nvSpPr>
        <p:spPr>
          <a:xfrm>
            <a:off x="628650" y="1828800"/>
            <a:ext cx="7886700" cy="4224337"/>
          </a:xfrm>
        </p:spPr>
        <p:txBody>
          <a:bodyPr>
            <a:normAutofit/>
          </a:bodyPr>
          <a:lstStyle/>
          <a:p>
            <a:pPr>
              <a:spcBef>
                <a:spcPts val="0"/>
              </a:spcBef>
              <a:spcAft>
                <a:spcPts val="300"/>
              </a:spcAft>
              <a:tabLst>
                <a:tab pos="4572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LEA Level</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School Setup Validation</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School Last Run Date</a:t>
            </a:r>
          </a:p>
          <a:p>
            <a:pPr>
              <a:spcBef>
                <a:spcPts val="0"/>
              </a:spcBef>
              <a:spcAft>
                <a:spcPts val="300"/>
              </a:spcAft>
              <a:tabLst>
                <a:tab pos="45720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300"/>
              </a:spcAft>
              <a:tabLst>
                <a:tab pos="457200" algn="l"/>
              </a:tabLst>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300"/>
              </a:spcAft>
              <a:tabLst>
                <a:tab pos="4572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School Level</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Student Detail – Admission and Withdraw</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Student Detail – School Enrollment, Program Enrollment, Retention</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Student Detail – Course Enrollment, Exams, Athletics</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Student Detail – Discipline</a:t>
            </a:r>
          </a:p>
          <a:p>
            <a:pPr lvl="1">
              <a:spcBef>
                <a:spcPts val="0"/>
              </a:spcBef>
              <a:tabLst>
                <a:tab pos="9144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Student Detail – Preschool Discipline</a:t>
            </a:r>
          </a:p>
          <a:p>
            <a:pPr lvl="1"/>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Class Detail by School </a:t>
            </a:r>
            <a:endParaRPr lang="en-US" sz="1800" dirty="0"/>
          </a:p>
          <a:p>
            <a:endParaRPr lang="en-US" dirty="0"/>
          </a:p>
        </p:txBody>
      </p:sp>
      <p:sp>
        <p:nvSpPr>
          <p:cNvPr id="4" name="Slide Number Placeholder 3">
            <a:extLst>
              <a:ext uri="{FF2B5EF4-FFF2-40B4-BE49-F238E27FC236}">
                <a16:creationId xmlns:a16="http://schemas.microsoft.com/office/drawing/2014/main" id="{1A65E5D7-32B3-4817-AFE2-04BA65696BC5}"/>
              </a:ext>
            </a:extLst>
          </p:cNvPr>
          <p:cNvSpPr>
            <a:spLocks noGrp="1"/>
          </p:cNvSpPr>
          <p:nvPr>
            <p:ph type="sldNum" sz="quarter" idx="12"/>
          </p:nvPr>
        </p:nvSpPr>
        <p:spPr/>
        <p:txBody>
          <a:bodyPr/>
          <a:lstStyle/>
          <a:p>
            <a:fld id="{4944B7B2-FFA2-5148-A472-BF046BD89520}" type="slidenum">
              <a:rPr lang="en-US" smtClean="0"/>
              <a:pPr/>
              <a:t>62</a:t>
            </a:fld>
            <a:endParaRPr lang="en-US" dirty="0"/>
          </a:p>
        </p:txBody>
      </p:sp>
      <p:sp>
        <p:nvSpPr>
          <p:cNvPr id="5" name="Slide Number Placeholder 4">
            <a:extLst>
              <a:ext uri="{FF2B5EF4-FFF2-40B4-BE49-F238E27FC236}">
                <a16:creationId xmlns:a16="http://schemas.microsoft.com/office/drawing/2014/main" id="{9FD3F196-3801-432D-9150-07D95634E25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240354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99F3-B25E-49FB-98DD-B2E4D96F26D2}"/>
              </a:ext>
            </a:extLst>
          </p:cNvPr>
          <p:cNvSpPr>
            <a:spLocks noGrp="1"/>
          </p:cNvSpPr>
          <p:nvPr>
            <p:ph type="title"/>
          </p:nvPr>
        </p:nvSpPr>
        <p:spPr/>
        <p:txBody>
          <a:bodyPr/>
          <a:lstStyle/>
          <a:p>
            <a:r>
              <a:rPr lang="en-US" dirty="0"/>
              <a:t>CRDC School Setup Validation</a:t>
            </a:r>
          </a:p>
        </p:txBody>
      </p:sp>
      <p:sp>
        <p:nvSpPr>
          <p:cNvPr id="3" name="Text Placeholder 2">
            <a:extLst>
              <a:ext uri="{FF2B5EF4-FFF2-40B4-BE49-F238E27FC236}">
                <a16:creationId xmlns:a16="http://schemas.microsoft.com/office/drawing/2014/main" id="{BD50F1CC-BA1C-496E-8980-B62A087D4C66}"/>
              </a:ext>
            </a:extLst>
          </p:cNvPr>
          <p:cNvSpPr>
            <a:spLocks noGrp="1"/>
          </p:cNvSpPr>
          <p:nvPr>
            <p:ph type="body" sz="quarter" idx="1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Setup information about each school for the CRDC in one report</a:t>
            </a:r>
          </a:p>
          <a:p>
            <a:r>
              <a:rPr lang="en-US" sz="1800" dirty="0">
                <a:latin typeface="Arial" panose="020B0604020202020204" pitchFamily="34" charset="0"/>
                <a:ea typeface="Times New Roman" panose="02020603050405020304" pitchFamily="18" charset="0"/>
                <a:cs typeface="Times New Roman" panose="02020603050405020304" pitchFamily="18" charset="0"/>
              </a:rPr>
              <a: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lements from the Civil Rights Data Collection (CRDC), CRDC EDDIE Grade Levels and School Info screens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 this view to help determine if selections are correct for each school </a:t>
            </a:r>
            <a:endParaRPr lang="en-US" dirty="0"/>
          </a:p>
        </p:txBody>
      </p:sp>
      <p:sp>
        <p:nvSpPr>
          <p:cNvPr id="4" name="Slide Number Placeholder 3">
            <a:extLst>
              <a:ext uri="{FF2B5EF4-FFF2-40B4-BE49-F238E27FC236}">
                <a16:creationId xmlns:a16="http://schemas.microsoft.com/office/drawing/2014/main" id="{D7C46B3C-8292-4FE8-AAEC-4B7889A36F3A}"/>
              </a:ext>
            </a:extLst>
          </p:cNvPr>
          <p:cNvSpPr>
            <a:spLocks noGrp="1"/>
          </p:cNvSpPr>
          <p:nvPr>
            <p:ph type="sldNum" sz="quarter" idx="12"/>
          </p:nvPr>
        </p:nvSpPr>
        <p:spPr/>
        <p:txBody>
          <a:bodyPr/>
          <a:lstStyle/>
          <a:p>
            <a:fld id="{4944B7B2-FFA2-5148-A472-BF046BD89520}" type="slidenum">
              <a:rPr lang="en-US" smtClean="0"/>
              <a:pPr/>
              <a:t>63</a:t>
            </a:fld>
            <a:endParaRPr lang="en-US" dirty="0"/>
          </a:p>
        </p:txBody>
      </p:sp>
      <p:pic>
        <p:nvPicPr>
          <p:cNvPr id="18434" name="Picture 2">
            <a:extLst>
              <a:ext uri="{FF2B5EF4-FFF2-40B4-BE49-F238E27FC236}">
                <a16:creationId xmlns:a16="http://schemas.microsoft.com/office/drawing/2014/main" id="{A94BD2D0-A229-4805-98E6-4EE82198F9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75761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a:extLst>
              <a:ext uri="{FF2B5EF4-FFF2-40B4-BE49-F238E27FC236}">
                <a16:creationId xmlns:a16="http://schemas.microsoft.com/office/drawing/2014/main" id="{57094229-2F9A-4450-A2E5-1881CE21E9D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793643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AB25-E484-4C4A-8732-23AF103B362D}"/>
              </a:ext>
            </a:extLst>
          </p:cNvPr>
          <p:cNvSpPr>
            <a:spLocks noGrp="1"/>
          </p:cNvSpPr>
          <p:nvPr>
            <p:ph type="title"/>
          </p:nvPr>
        </p:nvSpPr>
        <p:spPr/>
        <p:txBody>
          <a:bodyPr/>
          <a:lstStyle/>
          <a:p>
            <a:r>
              <a:rPr lang="en-US" dirty="0"/>
              <a:t>CRDC School Last Date Run</a:t>
            </a:r>
          </a:p>
        </p:txBody>
      </p:sp>
      <p:sp>
        <p:nvSpPr>
          <p:cNvPr id="3" name="Text Placeholder 2">
            <a:extLst>
              <a:ext uri="{FF2B5EF4-FFF2-40B4-BE49-F238E27FC236}">
                <a16:creationId xmlns:a16="http://schemas.microsoft.com/office/drawing/2014/main" id="{56B211C8-4F35-4C1F-8FF6-A31EAD4125C0}"/>
              </a:ext>
            </a:extLst>
          </p:cNvPr>
          <p:cNvSpPr>
            <a:spLocks noGrp="1"/>
          </p:cNvSpPr>
          <p:nvPr>
            <p:ph type="body" sz="quarter" idx="11"/>
          </p:nvPr>
        </p:nvSpPr>
        <p:spPr/>
        <p:txBody>
          <a:bodyPr>
            <a:normAutofit/>
          </a:bodyPr>
          <a:lstStyle/>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See when a School level report was last run and by whom</a:t>
            </a:r>
          </a:p>
          <a:p>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This may be important if updates are made to the report before submission ends</a:t>
            </a:r>
          </a:p>
          <a:p>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The LEA Office level report and School level reports are asynchronous</a:t>
            </a:r>
          </a:p>
          <a:p>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Users at the School level will not see updates if the School level report is not re-run</a:t>
            </a:r>
            <a:endParaRPr lang="en-US" sz="2400" dirty="0"/>
          </a:p>
        </p:txBody>
      </p:sp>
      <p:sp>
        <p:nvSpPr>
          <p:cNvPr id="4" name="Slide Number Placeholder 3">
            <a:extLst>
              <a:ext uri="{FF2B5EF4-FFF2-40B4-BE49-F238E27FC236}">
                <a16:creationId xmlns:a16="http://schemas.microsoft.com/office/drawing/2014/main" id="{700E49CE-006C-4871-92D4-852E73478766}"/>
              </a:ext>
            </a:extLst>
          </p:cNvPr>
          <p:cNvSpPr>
            <a:spLocks noGrp="1"/>
          </p:cNvSpPr>
          <p:nvPr>
            <p:ph type="sldNum" sz="quarter" idx="12"/>
          </p:nvPr>
        </p:nvSpPr>
        <p:spPr/>
        <p:txBody>
          <a:bodyPr/>
          <a:lstStyle/>
          <a:p>
            <a:fld id="{4944B7B2-FFA2-5148-A472-BF046BD89520}" type="slidenum">
              <a:rPr lang="en-US" smtClean="0"/>
              <a:pPr/>
              <a:t>64</a:t>
            </a:fld>
            <a:endParaRPr lang="en-US" dirty="0"/>
          </a:p>
        </p:txBody>
      </p:sp>
      <p:sp>
        <p:nvSpPr>
          <p:cNvPr id="5" name="Slide Number Placeholder 4">
            <a:extLst>
              <a:ext uri="{FF2B5EF4-FFF2-40B4-BE49-F238E27FC236}">
                <a16:creationId xmlns:a16="http://schemas.microsoft.com/office/drawing/2014/main" id="{C8773D3B-06A5-4BD6-B972-70BAD742841C}"/>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683121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F485-7AA7-4F89-860A-D94393205F65}"/>
              </a:ext>
            </a:extLst>
          </p:cNvPr>
          <p:cNvSpPr>
            <a:spLocks noGrp="1"/>
          </p:cNvSpPr>
          <p:nvPr>
            <p:ph type="title"/>
          </p:nvPr>
        </p:nvSpPr>
        <p:spPr/>
        <p:txBody>
          <a:bodyPr/>
          <a:lstStyle/>
          <a:p>
            <a:r>
              <a:rPr lang="en-US" dirty="0"/>
              <a:t>School CRDC Validation Views</a:t>
            </a:r>
          </a:p>
        </p:txBody>
      </p:sp>
      <p:sp>
        <p:nvSpPr>
          <p:cNvPr id="3" name="Text Placeholder 2">
            <a:extLst>
              <a:ext uri="{FF2B5EF4-FFF2-40B4-BE49-F238E27FC236}">
                <a16:creationId xmlns:a16="http://schemas.microsoft.com/office/drawing/2014/main" id="{36BD4B9F-C661-4859-9E37-CDF9BB065C1B}"/>
              </a:ext>
            </a:extLst>
          </p:cNvPr>
          <p:cNvSpPr>
            <a:spLocks noGrp="1"/>
          </p:cNvSpPr>
          <p:nvPr>
            <p:ph type="body" sz="quarter" idx="11"/>
          </p:nvPr>
        </p:nvSpPr>
        <p:spPr/>
        <p:txBody>
          <a:bodyPr/>
          <a:lstStyle/>
          <a:p>
            <a:r>
              <a:rPr lang="en-US" sz="2400" dirty="0">
                <a:latin typeface="Arial" panose="020B0604020202020204" pitchFamily="34" charset="0"/>
                <a:ea typeface="Times New Roman" panose="02020603050405020304" pitchFamily="18" charset="0"/>
                <a:cs typeface="Times New Roman" panose="02020603050405020304" pitchFamily="18" charset="0"/>
              </a:rPr>
              <a:t>M</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ost views are grouped by CRDC modules</a:t>
            </a:r>
          </a:p>
          <a:p>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Each Student Detail view displays records by Student Name, Student UID, Sex, Age, Ethnicity, IDEA, Section 504, and EL Program.  </a:t>
            </a:r>
          </a:p>
          <a:p>
            <a:pPr lvl="1"/>
            <a:r>
              <a:rPr lang="en-US" sz="2000" dirty="0">
                <a:effectLst/>
                <a:latin typeface="Arial" panose="020B0604020202020204" pitchFamily="34" charset="0"/>
                <a:ea typeface="Times New Roman" panose="02020603050405020304" pitchFamily="18" charset="0"/>
                <a:cs typeface="Times New Roman" panose="02020603050405020304" pitchFamily="18" charset="0"/>
              </a:rPr>
              <a:t>Additional indicators or counts for the student display based on the category of the validation report.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DCFAEBF-79BB-4BA2-8AA2-53150A6E09F8}"/>
              </a:ext>
            </a:extLst>
          </p:cNvPr>
          <p:cNvSpPr>
            <a:spLocks noGrp="1"/>
          </p:cNvSpPr>
          <p:nvPr>
            <p:ph type="sldNum" sz="quarter" idx="12"/>
          </p:nvPr>
        </p:nvSpPr>
        <p:spPr/>
        <p:txBody>
          <a:bodyPr/>
          <a:lstStyle/>
          <a:p>
            <a:fld id="{4944B7B2-FFA2-5148-A472-BF046BD89520}" type="slidenum">
              <a:rPr lang="en-US" smtClean="0"/>
              <a:pPr/>
              <a:t>65</a:t>
            </a:fld>
            <a:endParaRPr lang="en-US" dirty="0"/>
          </a:p>
        </p:txBody>
      </p:sp>
      <p:sp>
        <p:nvSpPr>
          <p:cNvPr id="5" name="Slide Number Placeholder 4">
            <a:extLst>
              <a:ext uri="{FF2B5EF4-FFF2-40B4-BE49-F238E27FC236}">
                <a16:creationId xmlns:a16="http://schemas.microsoft.com/office/drawing/2014/main" id="{35080228-DB41-4CA5-8DBB-F6473F49AB4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4116810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843-D920-4592-88FA-551A9B11482E}"/>
              </a:ext>
            </a:extLst>
          </p:cNvPr>
          <p:cNvSpPr>
            <a:spLocks noGrp="1"/>
          </p:cNvSpPr>
          <p:nvPr>
            <p:ph type="title"/>
          </p:nvPr>
        </p:nvSpPr>
        <p:spPr/>
        <p:txBody>
          <a:bodyPr/>
          <a:lstStyle/>
          <a:p>
            <a:r>
              <a:rPr lang="en-US" dirty="0"/>
              <a:t>School CRDC Validation …	</a:t>
            </a:r>
          </a:p>
        </p:txBody>
      </p:sp>
      <p:sp>
        <p:nvSpPr>
          <p:cNvPr id="3" name="Text Placeholder 2">
            <a:extLst>
              <a:ext uri="{FF2B5EF4-FFF2-40B4-BE49-F238E27FC236}">
                <a16:creationId xmlns:a16="http://schemas.microsoft.com/office/drawing/2014/main" id="{E6C0AA70-4CC8-4A5A-A6F5-5AA96D6794CF}"/>
              </a:ext>
            </a:extLst>
          </p:cNvPr>
          <p:cNvSpPr>
            <a:spLocks noGrp="1"/>
          </p:cNvSpPr>
          <p:nvPr>
            <p:ph type="body" sz="quarter" idx="11"/>
          </p:nvPr>
        </p:nvSpPr>
        <p:spPr>
          <a:xfrm>
            <a:off x="653118" y="1752600"/>
            <a:ext cx="7886700" cy="4224337"/>
          </a:xfrm>
        </p:spPr>
        <p:txBody>
          <a:bodyPr>
            <a:normAutofit/>
          </a:bodyPr>
          <a:lstStyle/>
          <a:p>
            <a:pPr marL="0" indent="0">
              <a:spcBef>
                <a:spcPts val="0"/>
              </a:spcBef>
              <a:buNone/>
              <a:tabLst>
                <a:tab pos="9144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CRDC Student Detail – Admission and Withdraw</a:t>
            </a:r>
          </a:p>
          <a:p>
            <a:pPr lvl="1">
              <a:spcBef>
                <a:spcPts val="0"/>
              </a:spcBef>
              <a:tabLst>
                <a:tab pos="9144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Enrollment records (Entry and Exit dates) for </a:t>
            </a:r>
            <a:r>
              <a:rPr lang="en-US" sz="2000" b="1" dirty="0">
                <a:latin typeface="Arial" panose="020B0604020202020204" pitchFamily="34" charset="0"/>
                <a:ea typeface="Times New Roman" panose="02020603050405020304" pitchFamily="18" charset="0"/>
                <a:cs typeface="Times New Roman" panose="02020603050405020304" pitchFamily="18" charset="0"/>
              </a:rPr>
              <a:t>all</a:t>
            </a:r>
            <a:r>
              <a:rPr lang="en-US" sz="2000" dirty="0">
                <a:latin typeface="Arial" panose="020B0604020202020204" pitchFamily="34" charset="0"/>
                <a:ea typeface="Times New Roman" panose="02020603050405020304" pitchFamily="18" charset="0"/>
                <a:cs typeface="Times New Roman" panose="02020603050405020304" pitchFamily="18" charset="0"/>
              </a:rPr>
              <a:t> students who attended during collection year</a:t>
            </a:r>
          </a:p>
          <a:p>
            <a:pPr marL="0" indent="0">
              <a:spcBef>
                <a:spcPts val="0"/>
              </a:spcBef>
              <a:buNone/>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tabLst>
                <a:tab pos="9144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CRDC Student Detail – School Enrollment, Program Enrollment, Retention</a:t>
            </a:r>
          </a:p>
          <a:p>
            <a:pPr lvl="1">
              <a:spcBef>
                <a:spcPts val="0"/>
              </a:spcBef>
              <a:tabLst>
                <a:tab pos="9144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Single record for each student who is being calculated in overall enrollment</a:t>
            </a:r>
          </a:p>
          <a:p>
            <a:pPr lvl="1">
              <a:spcBef>
                <a:spcPts val="0"/>
              </a:spcBef>
              <a:tabLst>
                <a:tab pos="9144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Indicators for program enrollment and retention information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lvl="1">
              <a:spcBef>
                <a:spcPts val="0"/>
              </a:spcBef>
              <a:tabLst>
                <a:tab pos="914400" algn="l"/>
              </a:tabLst>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lgn="ctr">
              <a:spcBef>
                <a:spcPts val="0"/>
              </a:spcBef>
              <a:buNone/>
              <a:tabLst>
                <a:tab pos="9144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CRDC Modules:  SSPR, DSED PSCH, ENRL, PENR, RETN</a:t>
            </a:r>
          </a:p>
          <a:p>
            <a:pPr marL="457200" lvl="1" indent="0">
              <a:spcBef>
                <a:spcPts val="0"/>
              </a:spcBef>
              <a:buNone/>
              <a:tabLst>
                <a:tab pos="914400" algn="l"/>
              </a:tabLst>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A112124-C8F6-49D0-9030-F5BF05F0800B}"/>
              </a:ext>
            </a:extLst>
          </p:cNvPr>
          <p:cNvSpPr>
            <a:spLocks noGrp="1"/>
          </p:cNvSpPr>
          <p:nvPr>
            <p:ph type="sldNum" sz="quarter" idx="12"/>
          </p:nvPr>
        </p:nvSpPr>
        <p:spPr/>
        <p:txBody>
          <a:bodyPr/>
          <a:lstStyle/>
          <a:p>
            <a:fld id="{4944B7B2-FFA2-5148-A472-BF046BD89520}" type="slidenum">
              <a:rPr lang="en-US" smtClean="0"/>
              <a:pPr/>
              <a:t>66</a:t>
            </a:fld>
            <a:endParaRPr lang="en-US" dirty="0"/>
          </a:p>
        </p:txBody>
      </p:sp>
      <p:sp>
        <p:nvSpPr>
          <p:cNvPr id="5" name="Slide Number Placeholder 4">
            <a:extLst>
              <a:ext uri="{FF2B5EF4-FFF2-40B4-BE49-F238E27FC236}">
                <a16:creationId xmlns:a16="http://schemas.microsoft.com/office/drawing/2014/main" id="{76747A3D-D8A5-476C-A833-91E5365CA285}"/>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371757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843-D920-4592-88FA-551A9B11482E}"/>
              </a:ext>
            </a:extLst>
          </p:cNvPr>
          <p:cNvSpPr>
            <a:spLocks noGrp="1"/>
          </p:cNvSpPr>
          <p:nvPr>
            <p:ph type="title"/>
          </p:nvPr>
        </p:nvSpPr>
        <p:spPr/>
        <p:txBody>
          <a:bodyPr/>
          <a:lstStyle/>
          <a:p>
            <a:r>
              <a:rPr lang="en-US" dirty="0"/>
              <a:t>School CRDC Validation …</a:t>
            </a:r>
          </a:p>
        </p:txBody>
      </p:sp>
      <p:sp>
        <p:nvSpPr>
          <p:cNvPr id="3" name="Text Placeholder 2">
            <a:extLst>
              <a:ext uri="{FF2B5EF4-FFF2-40B4-BE49-F238E27FC236}">
                <a16:creationId xmlns:a16="http://schemas.microsoft.com/office/drawing/2014/main" id="{E6C0AA70-4CC8-4A5A-A6F5-5AA96D6794CF}"/>
              </a:ext>
            </a:extLst>
          </p:cNvPr>
          <p:cNvSpPr>
            <a:spLocks noGrp="1"/>
          </p:cNvSpPr>
          <p:nvPr>
            <p:ph type="body" sz="quarter" idx="11"/>
          </p:nvPr>
        </p:nvSpPr>
        <p:spPr>
          <a:xfrm>
            <a:off x="653118" y="1752600"/>
            <a:ext cx="7886700" cy="4224337"/>
          </a:xfrm>
        </p:spPr>
        <p:txBody>
          <a:bodyPr>
            <a:normAutofit/>
          </a:bodyPr>
          <a:lstStyle/>
          <a:p>
            <a:pPr marL="0" indent="0">
              <a:spcBef>
                <a:spcPts val="0"/>
              </a:spcBef>
              <a:buNone/>
              <a:tabLst>
                <a:tab pos="9144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CRDC Student Detail – Course Enrollment, Exams, Athletics</a:t>
            </a:r>
          </a:p>
          <a:p>
            <a:pPr>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Single record for each student being calculated in overall enrollment </a:t>
            </a:r>
          </a:p>
          <a:p>
            <a:pPr>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Indicators for CRDC specific courses, SAT/ACT exams and Athletic information</a:t>
            </a:r>
          </a:p>
          <a:p>
            <a:pPr>
              <a:spcBef>
                <a:spcPts val="0"/>
              </a:spcBef>
              <a:spcAft>
                <a:spcPts val="600"/>
              </a:spcAft>
            </a:pPr>
            <a:r>
              <a:rPr lang="en-US" sz="1800" b="1" dirty="0">
                <a:effectLst/>
                <a:latin typeface="Arial Narrow" panose="020B0606020202030204" pitchFamily="34" charset="0"/>
                <a:ea typeface="Times New Roman" panose="02020603050405020304" pitchFamily="18" charset="0"/>
                <a:cs typeface="Tahoma" panose="020B0604030504040204" pitchFamily="34" charset="0"/>
              </a:rPr>
              <a:t>Cross Enrolled</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b="1" dirty="0">
                <a:effectLst/>
                <a:latin typeface="Arial Narrow" panose="020B0606020202030204" pitchFamily="34" charset="0"/>
                <a:ea typeface="Times New Roman" panose="02020603050405020304" pitchFamily="18" charset="0"/>
                <a:cs typeface="Tahoma" panose="020B0604030504040204" pitchFamily="34" charset="0"/>
              </a:rPr>
              <a:t>Cross Enrolled School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columns indicate if a student is being counted in CRDC course enrollment for the given school.  </a:t>
            </a:r>
          </a:p>
          <a:p>
            <a:pPr>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Columns are specific to the CRDC and cannot be used to identify all cross enrolled students </a:t>
            </a:r>
          </a:p>
          <a:p>
            <a:pPr>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If students appear cross enrolled and should not, check to verify there are not overlapping dates in All Enrollments.</a:t>
            </a:r>
          </a:p>
          <a:p>
            <a:pPr>
              <a:spcBef>
                <a:spcPts val="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spcBef>
                <a:spcPts val="0"/>
              </a:spcBef>
              <a:spcAft>
                <a:spcPts val="6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Modules:  COUR, APIB, EXAM, ATHL</a:t>
            </a: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1A112124-C8F6-49D0-9030-F5BF05F0800B}"/>
              </a:ext>
            </a:extLst>
          </p:cNvPr>
          <p:cNvSpPr>
            <a:spLocks noGrp="1"/>
          </p:cNvSpPr>
          <p:nvPr>
            <p:ph type="sldNum" sz="quarter" idx="12"/>
          </p:nvPr>
        </p:nvSpPr>
        <p:spPr/>
        <p:txBody>
          <a:bodyPr/>
          <a:lstStyle/>
          <a:p>
            <a:fld id="{4944B7B2-FFA2-5148-A472-BF046BD89520}" type="slidenum">
              <a:rPr lang="en-US" smtClean="0"/>
              <a:pPr/>
              <a:t>67</a:t>
            </a:fld>
            <a:endParaRPr lang="en-US" dirty="0"/>
          </a:p>
        </p:txBody>
      </p:sp>
      <p:sp>
        <p:nvSpPr>
          <p:cNvPr id="5" name="Slide Number Placeholder 4">
            <a:extLst>
              <a:ext uri="{FF2B5EF4-FFF2-40B4-BE49-F238E27FC236}">
                <a16:creationId xmlns:a16="http://schemas.microsoft.com/office/drawing/2014/main" id="{A58B2683-5CF5-4D4A-917A-1C5F83CA718F}"/>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584542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1E2E58-586A-459E-B475-B41828C198FD}"/>
              </a:ext>
            </a:extLst>
          </p:cNvPr>
          <p:cNvSpPr>
            <a:spLocks noGrp="1"/>
          </p:cNvSpPr>
          <p:nvPr>
            <p:ph type="title"/>
          </p:nvPr>
        </p:nvSpPr>
        <p:spPr/>
        <p:txBody>
          <a:bodyPr/>
          <a:lstStyle/>
          <a:p>
            <a:r>
              <a:rPr lang="en-US" dirty="0"/>
              <a:t>Student Detail Validation View Example</a:t>
            </a:r>
          </a:p>
        </p:txBody>
      </p:sp>
      <p:sp>
        <p:nvSpPr>
          <p:cNvPr id="4" name="Slide Number Placeholder 3">
            <a:extLst>
              <a:ext uri="{FF2B5EF4-FFF2-40B4-BE49-F238E27FC236}">
                <a16:creationId xmlns:a16="http://schemas.microsoft.com/office/drawing/2014/main" id="{895E090C-C9A0-47D9-9DCC-B1C1D6D1F88E}"/>
              </a:ext>
            </a:extLst>
          </p:cNvPr>
          <p:cNvSpPr>
            <a:spLocks noGrp="1"/>
          </p:cNvSpPr>
          <p:nvPr>
            <p:ph type="sldNum" sz="quarter" idx="10"/>
          </p:nvPr>
        </p:nvSpPr>
        <p:spPr/>
        <p:txBody>
          <a:bodyPr/>
          <a:lstStyle/>
          <a:p>
            <a:fld id="{4944B7B2-FFA2-5148-A472-BF046BD89520}" type="slidenum">
              <a:rPr lang="en-US" smtClean="0"/>
              <a:pPr/>
              <a:t>68</a:t>
            </a:fld>
            <a:endParaRPr lang="en-US" dirty="0"/>
          </a:p>
        </p:txBody>
      </p:sp>
      <p:pic>
        <p:nvPicPr>
          <p:cNvPr id="19459" name="Picture 3">
            <a:extLst>
              <a:ext uri="{FF2B5EF4-FFF2-40B4-BE49-F238E27FC236}">
                <a16:creationId xmlns:a16="http://schemas.microsoft.com/office/drawing/2014/main" id="{DC15EC71-EAC4-4C59-BB72-3207F060B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9191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5E4DE0A8-8BD1-4ADB-A3F6-B0054A81B86C}"/>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962218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843-D920-4592-88FA-551A9B11482E}"/>
              </a:ext>
            </a:extLst>
          </p:cNvPr>
          <p:cNvSpPr>
            <a:spLocks noGrp="1"/>
          </p:cNvSpPr>
          <p:nvPr>
            <p:ph type="title"/>
          </p:nvPr>
        </p:nvSpPr>
        <p:spPr/>
        <p:txBody>
          <a:bodyPr/>
          <a:lstStyle/>
          <a:p>
            <a:r>
              <a:rPr lang="en-US" dirty="0"/>
              <a:t>School CRDC Validation …	</a:t>
            </a:r>
          </a:p>
        </p:txBody>
      </p:sp>
      <p:sp>
        <p:nvSpPr>
          <p:cNvPr id="3" name="Text Placeholder 2">
            <a:extLst>
              <a:ext uri="{FF2B5EF4-FFF2-40B4-BE49-F238E27FC236}">
                <a16:creationId xmlns:a16="http://schemas.microsoft.com/office/drawing/2014/main" id="{E6C0AA70-4CC8-4A5A-A6F5-5AA96D6794CF}"/>
              </a:ext>
            </a:extLst>
          </p:cNvPr>
          <p:cNvSpPr>
            <a:spLocks noGrp="1"/>
          </p:cNvSpPr>
          <p:nvPr>
            <p:ph type="body" sz="quarter" idx="11"/>
          </p:nvPr>
        </p:nvSpPr>
        <p:spPr>
          <a:xfrm>
            <a:off x="653118" y="1752600"/>
            <a:ext cx="7886700" cy="4224337"/>
          </a:xfrm>
        </p:spPr>
        <p:txBody>
          <a:bodyPr>
            <a:normAutofit fontScale="92500" lnSpcReduction="10000"/>
          </a:bodyPr>
          <a:lstStyle/>
          <a:p>
            <a:pPr marL="0" indent="0">
              <a:spcBef>
                <a:spcPts val="0"/>
              </a:spcBef>
              <a:buNone/>
              <a:tabLst>
                <a:tab pos="914400" algn="l"/>
              </a:tabLst>
            </a:pP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CRDC Student Detail – Discipline</a:t>
            </a:r>
          </a:p>
          <a:p>
            <a:pPr marL="0" marR="0">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Single record for each student being calculated in the overall enrollment </a:t>
            </a:r>
          </a:p>
          <a:p>
            <a:pPr marL="0" marR="0">
              <a:spcBef>
                <a:spcPts val="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I</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ndicators and counts for school safety data </a:t>
            </a:r>
          </a:p>
          <a:p>
            <a:pPr marL="0" marR="0">
              <a:spcBef>
                <a:spcPts val="0"/>
              </a:spcBef>
              <a:spcAft>
                <a:spcPts val="60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6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CRDC Modules:  DISC, ARRS, OFFN, HIBS, RSTR, </a:t>
            </a: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tabLst>
                <a:tab pos="914400" algn="l"/>
              </a:tabLst>
            </a:pP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CRDC Student Detail – Preschool Discipline</a:t>
            </a:r>
          </a:p>
          <a:p>
            <a:pPr marL="0" marR="0">
              <a:spcBef>
                <a:spcPts val="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ingle record for each Preschool student being calculated in the overall enrollment </a:t>
            </a:r>
          </a:p>
          <a:p>
            <a:pPr marL="0" marR="0">
              <a:spcBef>
                <a:spcPts val="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uspensions</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expulsions, corporal punishment indicators</a:t>
            </a:r>
          </a:p>
          <a:p>
            <a:pPr marL="0" marR="0">
              <a:spcBef>
                <a:spcPts val="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6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CRDC Modules:  DISC</a:t>
            </a:r>
          </a:p>
          <a:p>
            <a:pPr marL="0" indent="0">
              <a:spcBef>
                <a:spcPts val="0"/>
              </a:spcBef>
              <a:buNone/>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tabLst>
                <a:tab pos="914400" algn="l"/>
              </a:tabLs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1A112124-C8F6-49D0-9030-F5BF05F0800B}"/>
              </a:ext>
            </a:extLst>
          </p:cNvPr>
          <p:cNvSpPr>
            <a:spLocks noGrp="1"/>
          </p:cNvSpPr>
          <p:nvPr>
            <p:ph type="sldNum" sz="quarter" idx="12"/>
          </p:nvPr>
        </p:nvSpPr>
        <p:spPr/>
        <p:txBody>
          <a:bodyPr/>
          <a:lstStyle/>
          <a:p>
            <a:fld id="{4944B7B2-FFA2-5148-A472-BF046BD89520}" type="slidenum">
              <a:rPr lang="en-US" smtClean="0"/>
              <a:pPr/>
              <a:t>69</a:t>
            </a:fld>
            <a:endParaRPr lang="en-US" dirty="0"/>
          </a:p>
        </p:txBody>
      </p:sp>
      <p:sp>
        <p:nvSpPr>
          <p:cNvPr id="5" name="Slide Number Placeholder 4">
            <a:extLst>
              <a:ext uri="{FF2B5EF4-FFF2-40B4-BE49-F238E27FC236}">
                <a16:creationId xmlns:a16="http://schemas.microsoft.com/office/drawing/2014/main" id="{A58B2683-5CF5-4D4A-917A-1C5F83CA718F}"/>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17562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67C0-95CB-43B4-8FBC-6908F21709A5}"/>
              </a:ext>
            </a:extLst>
          </p:cNvPr>
          <p:cNvSpPr>
            <a:spLocks noGrp="1"/>
          </p:cNvSpPr>
          <p:nvPr>
            <p:ph type="title"/>
          </p:nvPr>
        </p:nvSpPr>
        <p:spPr/>
        <p:txBody>
          <a:bodyPr/>
          <a:lstStyle/>
          <a:p>
            <a:r>
              <a:rPr lang="en-US" dirty="0"/>
              <a:t>Questions in WebEx</a:t>
            </a:r>
          </a:p>
        </p:txBody>
      </p:sp>
      <p:sp>
        <p:nvSpPr>
          <p:cNvPr id="3" name="Text Placeholder 2">
            <a:extLst>
              <a:ext uri="{FF2B5EF4-FFF2-40B4-BE49-F238E27FC236}">
                <a16:creationId xmlns:a16="http://schemas.microsoft.com/office/drawing/2014/main" id="{4980F3C2-5CB5-4AB5-B2EB-1E73E7210533}"/>
              </a:ext>
            </a:extLst>
          </p:cNvPr>
          <p:cNvSpPr>
            <a:spLocks noGrp="1"/>
          </p:cNvSpPr>
          <p:nvPr>
            <p:ph type="body" sz="quarter" idx="11"/>
          </p:nvPr>
        </p:nvSpPr>
        <p:spPr>
          <a:xfrm>
            <a:off x="381000" y="1828800"/>
            <a:ext cx="2495550" cy="4224337"/>
          </a:xfrm>
        </p:spPr>
        <p:txBody>
          <a:bodyPr/>
          <a:lstStyle/>
          <a:p>
            <a:pPr marL="0" indent="0">
              <a:buNone/>
            </a:pPr>
            <a:r>
              <a:rPr lang="en-US" dirty="0"/>
              <a:t>Preface each question with the topic</a:t>
            </a:r>
          </a:p>
          <a:p>
            <a:endParaRPr lang="en-US" dirty="0"/>
          </a:p>
        </p:txBody>
      </p:sp>
      <p:sp>
        <p:nvSpPr>
          <p:cNvPr id="4" name="Slide Number Placeholder 3">
            <a:extLst>
              <a:ext uri="{FF2B5EF4-FFF2-40B4-BE49-F238E27FC236}">
                <a16:creationId xmlns:a16="http://schemas.microsoft.com/office/drawing/2014/main" id="{D54A30F4-6C07-4164-9B2E-BC2FCE8EC899}"/>
              </a:ext>
            </a:extLst>
          </p:cNvPr>
          <p:cNvSpPr>
            <a:spLocks noGrp="1"/>
          </p:cNvSpPr>
          <p:nvPr>
            <p:ph type="sldNum" sz="quarter" idx="12"/>
          </p:nvPr>
        </p:nvSpPr>
        <p:spPr/>
        <p:txBody>
          <a:bodyPr/>
          <a:lstStyle/>
          <a:p>
            <a:fld id="{4944B7B2-FFA2-5148-A472-BF046BD89520}" type="slidenum">
              <a:rPr lang="en-US" smtClean="0"/>
              <a:pPr/>
              <a:t>7</a:t>
            </a:fld>
            <a:endParaRPr lang="en-US" dirty="0"/>
          </a:p>
        </p:txBody>
      </p:sp>
      <p:pic>
        <p:nvPicPr>
          <p:cNvPr id="27650" name="Picture 2" descr="image">
            <a:extLst>
              <a:ext uri="{FF2B5EF4-FFF2-40B4-BE49-F238E27FC236}">
                <a16:creationId xmlns:a16="http://schemas.microsoft.com/office/drawing/2014/main" id="{A2EFB5D2-8B84-4410-9856-D2DCBA619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905000"/>
            <a:ext cx="60388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98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843-D920-4592-88FA-551A9B11482E}"/>
              </a:ext>
            </a:extLst>
          </p:cNvPr>
          <p:cNvSpPr>
            <a:spLocks noGrp="1"/>
          </p:cNvSpPr>
          <p:nvPr>
            <p:ph type="title"/>
          </p:nvPr>
        </p:nvSpPr>
        <p:spPr/>
        <p:txBody>
          <a:bodyPr/>
          <a:lstStyle/>
          <a:p>
            <a:r>
              <a:rPr lang="en-US" dirty="0"/>
              <a:t>School CRDC Validation …</a:t>
            </a:r>
          </a:p>
        </p:txBody>
      </p:sp>
      <p:sp>
        <p:nvSpPr>
          <p:cNvPr id="3" name="Text Placeholder 2">
            <a:extLst>
              <a:ext uri="{FF2B5EF4-FFF2-40B4-BE49-F238E27FC236}">
                <a16:creationId xmlns:a16="http://schemas.microsoft.com/office/drawing/2014/main" id="{E6C0AA70-4CC8-4A5A-A6F5-5AA96D6794CF}"/>
              </a:ext>
            </a:extLst>
          </p:cNvPr>
          <p:cNvSpPr>
            <a:spLocks noGrp="1"/>
          </p:cNvSpPr>
          <p:nvPr>
            <p:ph type="body" sz="quarter" idx="11"/>
          </p:nvPr>
        </p:nvSpPr>
        <p:spPr>
          <a:xfrm>
            <a:off x="653118" y="1752599"/>
            <a:ext cx="7886700" cy="2743200"/>
          </a:xfrm>
        </p:spPr>
        <p:txBody>
          <a:bodyPr>
            <a:normAutofit/>
          </a:bodyPr>
          <a:lstStyle/>
          <a:p>
            <a:pPr marL="0" indent="0">
              <a:buNone/>
            </a:pP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CRDC Class Detail by School </a:t>
            </a:r>
          </a:p>
          <a:p>
            <a:pPr lvl="1"/>
            <a:r>
              <a:rPr lang="en-US" sz="1700" dirty="0">
                <a:latin typeface="Arial" panose="020B0604020202020204" pitchFamily="34" charset="0"/>
                <a:ea typeface="Times New Roman" panose="02020603050405020304" pitchFamily="18" charset="0"/>
                <a:cs typeface="Times New Roman" panose="02020603050405020304" pitchFamily="18" charset="0"/>
              </a:rPr>
              <a:t>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ll course sections scheduled for the collection year </a:t>
            </a:r>
          </a:p>
          <a:p>
            <a:pPr lvl="1"/>
            <a:r>
              <a:rPr lang="en-US" sz="1700" dirty="0">
                <a:latin typeface="Arial" panose="020B0604020202020204" pitchFamily="34" charset="0"/>
                <a:ea typeface="Times New Roman" panose="02020603050405020304" pitchFamily="18" charset="0"/>
                <a:cs typeface="Times New Roman" panose="02020603050405020304" pitchFamily="18" charset="0"/>
              </a:rPr>
              <a:t>I</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ncluded in CRDC indicator</a:t>
            </a:r>
          </a:p>
          <a:p>
            <a:pPr lvl="1"/>
            <a:r>
              <a:rPr lang="en-US" sz="1700" dirty="0">
                <a:latin typeface="Arial" panose="020B0604020202020204" pitchFamily="34" charset="0"/>
                <a:cs typeface="Times New Roman" panose="02020603050405020304" pitchFamily="18" charset="0"/>
              </a:rPr>
              <a:t>Click Section Number </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link to view a previous year student roster</a:t>
            </a:r>
            <a:endParaRPr lang="en-US" sz="1700" dirty="0"/>
          </a:p>
          <a:p>
            <a:endParaRPr lang="en-US" dirty="0"/>
          </a:p>
        </p:txBody>
      </p:sp>
      <p:sp>
        <p:nvSpPr>
          <p:cNvPr id="4" name="Slide Number Placeholder 3">
            <a:extLst>
              <a:ext uri="{FF2B5EF4-FFF2-40B4-BE49-F238E27FC236}">
                <a16:creationId xmlns:a16="http://schemas.microsoft.com/office/drawing/2014/main" id="{1A112124-C8F6-49D0-9030-F5BF05F0800B}"/>
              </a:ext>
            </a:extLst>
          </p:cNvPr>
          <p:cNvSpPr>
            <a:spLocks noGrp="1"/>
          </p:cNvSpPr>
          <p:nvPr>
            <p:ph type="sldNum" sz="quarter" idx="12"/>
          </p:nvPr>
        </p:nvSpPr>
        <p:spPr/>
        <p:txBody>
          <a:bodyPr/>
          <a:lstStyle/>
          <a:p>
            <a:fld id="{4944B7B2-FFA2-5148-A472-BF046BD89520}" type="slidenum">
              <a:rPr lang="en-US" smtClean="0"/>
              <a:pPr/>
              <a:t>70</a:t>
            </a:fld>
            <a:endParaRPr lang="en-US" dirty="0"/>
          </a:p>
        </p:txBody>
      </p:sp>
      <p:sp>
        <p:nvSpPr>
          <p:cNvPr id="5" name="Slide Number Placeholder 4">
            <a:extLst>
              <a:ext uri="{FF2B5EF4-FFF2-40B4-BE49-F238E27FC236}">
                <a16:creationId xmlns:a16="http://schemas.microsoft.com/office/drawing/2014/main" id="{A58B2683-5CF5-4D4A-917A-1C5F83CA718F}"/>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pic>
        <p:nvPicPr>
          <p:cNvPr id="20482" name="Picture 2">
            <a:extLst>
              <a:ext uri="{FF2B5EF4-FFF2-40B4-BE49-F238E27FC236}">
                <a16:creationId xmlns:a16="http://schemas.microsoft.com/office/drawing/2014/main" id="{5B6A7644-F252-4544-9BCE-D38DA755C5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63" y="3206971"/>
            <a:ext cx="747801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5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31AD3-6390-47E3-97C9-6DEAFB661D62}"/>
              </a:ext>
            </a:extLst>
          </p:cNvPr>
          <p:cNvSpPr>
            <a:spLocks noGrp="1"/>
          </p:cNvSpPr>
          <p:nvPr>
            <p:ph type="title"/>
          </p:nvPr>
        </p:nvSpPr>
        <p:spPr/>
        <p:txBody>
          <a:bodyPr/>
          <a:lstStyle/>
          <a:p>
            <a:r>
              <a:rPr lang="en-US" dirty="0"/>
              <a:t>Previous Year Class Roster</a:t>
            </a:r>
          </a:p>
        </p:txBody>
      </p:sp>
      <p:sp>
        <p:nvSpPr>
          <p:cNvPr id="4" name="Slide Number Placeholder 3">
            <a:extLst>
              <a:ext uri="{FF2B5EF4-FFF2-40B4-BE49-F238E27FC236}">
                <a16:creationId xmlns:a16="http://schemas.microsoft.com/office/drawing/2014/main" id="{7F172FF4-6000-4665-89E3-432A901C5955}"/>
              </a:ext>
            </a:extLst>
          </p:cNvPr>
          <p:cNvSpPr>
            <a:spLocks noGrp="1"/>
          </p:cNvSpPr>
          <p:nvPr>
            <p:ph type="sldNum" sz="quarter" idx="10"/>
          </p:nvPr>
        </p:nvSpPr>
        <p:spPr/>
        <p:txBody>
          <a:bodyPr/>
          <a:lstStyle/>
          <a:p>
            <a:fld id="{4944B7B2-FFA2-5148-A472-BF046BD89520}" type="slidenum">
              <a:rPr lang="en-US" smtClean="0"/>
              <a:pPr/>
              <a:t>71</a:t>
            </a:fld>
            <a:endParaRPr lang="en-US" dirty="0"/>
          </a:p>
        </p:txBody>
      </p:sp>
      <p:pic>
        <p:nvPicPr>
          <p:cNvPr id="26626" name="Picture 2">
            <a:extLst>
              <a:ext uri="{FF2B5EF4-FFF2-40B4-BE49-F238E27FC236}">
                <a16:creationId xmlns:a16="http://schemas.microsoft.com/office/drawing/2014/main" id="{73A79CBD-6FCC-4F22-81A9-236471752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72" y="1600200"/>
            <a:ext cx="8787028"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3B2FC61F-6FA6-40A2-8687-667EA4273E47}"/>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31607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C7C6-DC38-49FE-A589-1A4D52E39E2D}"/>
              </a:ext>
            </a:extLst>
          </p:cNvPr>
          <p:cNvSpPr>
            <a:spLocks noGrp="1"/>
          </p:cNvSpPr>
          <p:nvPr>
            <p:ph type="title"/>
          </p:nvPr>
        </p:nvSpPr>
        <p:spPr/>
        <p:txBody>
          <a:bodyPr/>
          <a:lstStyle/>
          <a:p>
            <a:r>
              <a:rPr lang="en-US" dirty="0"/>
              <a:t>CRDC School Level Report</a:t>
            </a:r>
          </a:p>
        </p:txBody>
      </p:sp>
      <p:sp>
        <p:nvSpPr>
          <p:cNvPr id="3" name="Text Placeholder 2">
            <a:extLst>
              <a:ext uri="{FF2B5EF4-FFF2-40B4-BE49-F238E27FC236}">
                <a16:creationId xmlns:a16="http://schemas.microsoft.com/office/drawing/2014/main" id="{9B60F3D3-60C0-47D9-AE9D-DA4B806DB036}"/>
              </a:ext>
            </a:extLst>
          </p:cNvPr>
          <p:cNvSpPr>
            <a:spLocks noGrp="1"/>
          </p:cNvSpPr>
          <p:nvPr>
            <p:ph type="body" sz="quarter" idx="11"/>
          </p:nvPr>
        </p:nvSpPr>
        <p:spPr/>
        <p:txBody>
          <a:bodyPr>
            <a:normAutofit/>
          </a:bodyPr>
          <a:lstStyle/>
          <a:p>
            <a:pPr>
              <a:spcBef>
                <a:spcPts val="0"/>
              </a:spcBef>
              <a:spcAft>
                <a:spcPts val="6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C</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an be toggled on and off in the State Reporting Dashboard at the LEA Office level</a:t>
            </a:r>
          </a:p>
          <a:p>
            <a:pPr>
              <a:spcBef>
                <a:spcPts val="0"/>
              </a:spcBef>
              <a:spcAft>
                <a:spcPts val="600"/>
              </a:spcAft>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6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School level reports do not impact the collection if they are not run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69B979-E44E-4958-974F-18A60AA0FEE5}"/>
              </a:ext>
            </a:extLst>
          </p:cNvPr>
          <p:cNvSpPr>
            <a:spLocks noGrp="1"/>
          </p:cNvSpPr>
          <p:nvPr>
            <p:ph type="sldNum" sz="quarter" idx="12"/>
          </p:nvPr>
        </p:nvSpPr>
        <p:spPr/>
        <p:txBody>
          <a:bodyPr/>
          <a:lstStyle/>
          <a:p>
            <a:fld id="{4944B7B2-FFA2-5148-A472-BF046BD89520}" type="slidenum">
              <a:rPr lang="en-US" smtClean="0"/>
              <a:pPr/>
              <a:t>72</a:t>
            </a:fld>
            <a:endParaRPr lang="en-US" dirty="0"/>
          </a:p>
        </p:txBody>
      </p:sp>
      <p:sp>
        <p:nvSpPr>
          <p:cNvPr id="5" name="Slide Number Placeholder 4">
            <a:extLst>
              <a:ext uri="{FF2B5EF4-FFF2-40B4-BE49-F238E27FC236}">
                <a16:creationId xmlns:a16="http://schemas.microsoft.com/office/drawing/2014/main" id="{852A154D-1B65-43F4-8297-1F3B195B9416}"/>
              </a:ext>
            </a:extLst>
          </p:cNvPr>
          <p:cNvSpPr txBox="1">
            <a:spLocks/>
          </p:cNvSpPr>
          <p:nvPr/>
        </p:nvSpPr>
        <p:spPr>
          <a:xfrm>
            <a:off x="5405437" y="10907713"/>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pic>
        <p:nvPicPr>
          <p:cNvPr id="4098" name="Picture 2">
            <a:extLst>
              <a:ext uri="{FF2B5EF4-FFF2-40B4-BE49-F238E27FC236}">
                <a16:creationId xmlns:a16="http://schemas.microsoft.com/office/drawing/2014/main" id="{DE28660D-1D60-4FF9-BA5C-56AD3AD49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43400"/>
            <a:ext cx="755124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2C727106-991F-4E82-B042-84BB12A9A19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256101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Federal Submission Tool</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endParaRPr lang="en-US" dirty="0"/>
          </a:p>
        </p:txBody>
      </p:sp>
      <p:sp>
        <p:nvSpPr>
          <p:cNvPr id="6" name="Slide Number Placeholder 4">
            <a:extLst>
              <a:ext uri="{FF2B5EF4-FFF2-40B4-BE49-F238E27FC236}">
                <a16:creationId xmlns:a16="http://schemas.microsoft.com/office/drawing/2014/main" id="{0404A225-A84E-4238-94C2-D09C43E590EA}"/>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980724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Accounts</a:t>
            </a:r>
          </a:p>
        </p:txBody>
      </p:sp>
      <p:sp>
        <p:nvSpPr>
          <p:cNvPr id="3" name="Content Placeholder 2"/>
          <p:cNvSpPr>
            <a:spLocks noGrp="1"/>
          </p:cNvSpPr>
          <p:nvPr>
            <p:ph type="body" sz="quarter" idx="11"/>
          </p:nvPr>
        </p:nvSpPr>
        <p:spPr/>
        <p:txBody>
          <a:bodyPr>
            <a:normAutofit/>
          </a:bodyPr>
          <a:lstStyle/>
          <a:p>
            <a:pPr marL="514350" indent="-457200"/>
            <a:r>
              <a:rPr lang="en-US" sz="2800" dirty="0"/>
              <a:t>Accounts will be provided to those listed on the </a:t>
            </a:r>
            <a:r>
              <a:rPr lang="en-US" dirty="0">
                <a:hlinkClick r:id="rId2" tooltip="CRDC PSU Demographics and Contacts List"/>
              </a:rPr>
              <a:t>PSU Demographics and Contacts File  </a:t>
            </a:r>
            <a:r>
              <a:rPr lang="en-US" dirty="0"/>
              <a:t>- submitted October 10, 2021</a:t>
            </a:r>
            <a:endParaRPr lang="en-US" sz="2800" dirty="0"/>
          </a:p>
          <a:p>
            <a:pPr marL="514350" indent="-457200"/>
            <a:r>
              <a:rPr lang="en-US" sz="2800" dirty="0"/>
              <a:t>Logins will be sent by CRDC Partner Support</a:t>
            </a:r>
          </a:p>
          <a:p>
            <a:pPr marL="514350" indent="-457200"/>
            <a:r>
              <a:rPr lang="en-US" dirty="0"/>
              <a:t>Expect accounts in early December</a:t>
            </a:r>
          </a:p>
          <a:p>
            <a:pPr marL="514350" indent="-457200"/>
            <a:r>
              <a:rPr lang="en-US" dirty="0"/>
              <a:t>PSUs may create additional accounts as needed</a:t>
            </a:r>
          </a:p>
        </p:txBody>
      </p:sp>
      <p:sp>
        <p:nvSpPr>
          <p:cNvPr id="4" name="Slide Number Placeholder 3"/>
          <p:cNvSpPr>
            <a:spLocks noGrp="1"/>
          </p:cNvSpPr>
          <p:nvPr>
            <p:ph type="sldNum" sz="quarter" idx="12"/>
          </p:nvPr>
        </p:nvSpPr>
        <p:spPr/>
        <p:txBody>
          <a:bodyPr/>
          <a:lstStyle/>
          <a:p>
            <a:fld id="{43A11CF5-059E-4486-903A-AFB8D989E436}" type="slidenum">
              <a:rPr lang="en-US" smtClean="0"/>
              <a:t>74</a:t>
            </a:fld>
            <a:endParaRPr lang="en-US" dirty="0"/>
          </a:p>
        </p:txBody>
      </p:sp>
      <p:sp>
        <p:nvSpPr>
          <p:cNvPr id="7" name="Slide Number Placeholder 4">
            <a:extLst>
              <a:ext uri="{FF2B5EF4-FFF2-40B4-BE49-F238E27FC236}">
                <a16:creationId xmlns:a16="http://schemas.microsoft.com/office/drawing/2014/main" id="{A9084DA3-5649-42E0-976D-C7CC833CBF47}"/>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228869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9BE5-8C18-4289-B601-13D2BFBBED08}"/>
              </a:ext>
            </a:extLst>
          </p:cNvPr>
          <p:cNvSpPr>
            <a:spLocks noGrp="1"/>
          </p:cNvSpPr>
          <p:nvPr>
            <p:ph type="title"/>
          </p:nvPr>
        </p:nvSpPr>
        <p:spPr/>
        <p:txBody>
          <a:bodyPr/>
          <a:lstStyle/>
          <a:p>
            <a:r>
              <a:rPr lang="en-US" dirty="0"/>
              <a:t>Federal Submission Tool	</a:t>
            </a:r>
          </a:p>
        </p:txBody>
      </p:sp>
      <p:sp>
        <p:nvSpPr>
          <p:cNvPr id="3" name="Text Placeholder 2">
            <a:extLst>
              <a:ext uri="{FF2B5EF4-FFF2-40B4-BE49-F238E27FC236}">
                <a16:creationId xmlns:a16="http://schemas.microsoft.com/office/drawing/2014/main" id="{7676D10C-B9B3-404B-A3C5-B9F78F47742E}"/>
              </a:ext>
            </a:extLst>
          </p:cNvPr>
          <p:cNvSpPr>
            <a:spLocks noGrp="1"/>
          </p:cNvSpPr>
          <p:nvPr>
            <p:ph type="body" sz="quarter" idx="11"/>
          </p:nvPr>
        </p:nvSpPr>
        <p:spPr/>
        <p:txBody>
          <a:bodyPr>
            <a:normAutofit/>
          </a:bodyPr>
          <a:lstStyle/>
          <a:p>
            <a:r>
              <a:rPr lang="en-US" sz="2400" dirty="0"/>
              <a:t>Do not update data until after NCDPI has completed uploads</a:t>
            </a:r>
          </a:p>
          <a:p>
            <a:r>
              <a:rPr lang="en-US" sz="2400" dirty="0"/>
              <a:t>Users may make manual updates or load data files</a:t>
            </a:r>
          </a:p>
          <a:p>
            <a:r>
              <a:rPr lang="en-US" sz="2400" dirty="0"/>
              <a:t>Review warnings</a:t>
            </a:r>
          </a:p>
          <a:p>
            <a:r>
              <a:rPr lang="en-US" sz="2400" dirty="0"/>
              <a:t>Must resolve all errors</a:t>
            </a:r>
          </a:p>
          <a:p>
            <a:r>
              <a:rPr lang="en-US" sz="2400" dirty="0"/>
              <a:t>Certify data before February close date</a:t>
            </a:r>
          </a:p>
          <a:p>
            <a:r>
              <a:rPr lang="en-US" sz="2400" dirty="0"/>
              <a:t>Functional documents are located the </a:t>
            </a:r>
            <a:br>
              <a:rPr lang="en-US" sz="2400" dirty="0"/>
            </a:br>
            <a:r>
              <a:rPr lang="en-US" sz="2400" dirty="0">
                <a:hlinkClick r:id="rId2"/>
              </a:rPr>
              <a:t>Civil Rights Data Collection Resource Center</a:t>
            </a:r>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570BA5E7-520E-4B4E-BCBA-9543DF607567}"/>
              </a:ext>
            </a:extLst>
          </p:cNvPr>
          <p:cNvSpPr>
            <a:spLocks noGrp="1"/>
          </p:cNvSpPr>
          <p:nvPr>
            <p:ph type="sldNum" sz="quarter" idx="12"/>
          </p:nvPr>
        </p:nvSpPr>
        <p:spPr/>
        <p:txBody>
          <a:bodyPr/>
          <a:lstStyle/>
          <a:p>
            <a:fld id="{4944B7B2-FFA2-5148-A472-BF046BD89520}" type="slidenum">
              <a:rPr lang="en-US" smtClean="0"/>
              <a:pPr/>
              <a:t>75</a:t>
            </a:fld>
            <a:endParaRPr lang="en-US" dirty="0"/>
          </a:p>
        </p:txBody>
      </p:sp>
      <p:sp>
        <p:nvSpPr>
          <p:cNvPr id="5" name="Slide Number Placeholder 4">
            <a:extLst>
              <a:ext uri="{FF2B5EF4-FFF2-40B4-BE49-F238E27FC236}">
                <a16:creationId xmlns:a16="http://schemas.microsoft.com/office/drawing/2014/main" id="{49FECF4B-9E76-429F-9D82-34399579F317}"/>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093157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Closing</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r>
              <a:rPr lang="en-US" dirty="0"/>
              <a:t>Reminders, Questions, Discussion</a:t>
            </a:r>
          </a:p>
        </p:txBody>
      </p:sp>
      <p:sp>
        <p:nvSpPr>
          <p:cNvPr id="6" name="Slide Number Placeholder 4">
            <a:extLst>
              <a:ext uri="{FF2B5EF4-FFF2-40B4-BE49-F238E27FC236}">
                <a16:creationId xmlns:a16="http://schemas.microsoft.com/office/drawing/2014/main" id="{0404A225-A84E-4238-94C2-D09C43E590EA}"/>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30738792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 Documentation</a:t>
            </a:r>
          </a:p>
        </p:txBody>
      </p:sp>
      <p:sp>
        <p:nvSpPr>
          <p:cNvPr id="3" name="Content Placeholder 2"/>
          <p:cNvSpPr>
            <a:spLocks noGrp="1"/>
          </p:cNvSpPr>
          <p:nvPr>
            <p:ph type="body" sz="quarter" idx="11"/>
          </p:nvPr>
        </p:nvSpPr>
        <p:spPr/>
        <p:txBody>
          <a:bodyPr>
            <a:normAutofit lnSpcReduction="10000"/>
          </a:bodyPr>
          <a:lstStyle/>
          <a:p>
            <a:r>
              <a:rPr lang="en-US" dirty="0"/>
              <a:t>Federal OCR LEA and School Forms</a:t>
            </a:r>
          </a:p>
          <a:p>
            <a:pPr lvl="1"/>
            <a:r>
              <a:rPr lang="en-US" b="1" u="sng" dirty="0"/>
              <a:t>Must be used </a:t>
            </a:r>
            <a:r>
              <a:rPr lang="en-US" dirty="0"/>
              <a:t>to understand collection dates, business rules, key definitions and to validate PowerSchool CRDC Preview Reports</a:t>
            </a:r>
          </a:p>
          <a:p>
            <a:endParaRPr lang="en-US" dirty="0"/>
          </a:p>
          <a:p>
            <a:r>
              <a:rPr lang="en-US" dirty="0"/>
              <a:t>NC Specific Documentation</a:t>
            </a:r>
          </a:p>
          <a:p>
            <a:pPr lvl="1"/>
            <a:r>
              <a:rPr lang="en-US" dirty="0"/>
              <a:t>CRDC Task List</a:t>
            </a:r>
          </a:p>
          <a:p>
            <a:pPr lvl="1"/>
            <a:r>
              <a:rPr lang="en-US" dirty="0"/>
              <a:t>Preparing for the CRDC</a:t>
            </a:r>
          </a:p>
          <a:p>
            <a:pPr lvl="1"/>
            <a:r>
              <a:rPr lang="en-US" dirty="0"/>
              <a:t>Setting up PowerSchool for the CRDC</a:t>
            </a:r>
          </a:p>
          <a:p>
            <a:pPr lvl="1"/>
            <a:r>
              <a:rPr lang="en-US" dirty="0"/>
              <a:t>Reviewing the PowerSchool CRDC Preview Report</a:t>
            </a:r>
          </a:p>
          <a:p>
            <a:pPr lvl="1"/>
            <a:r>
              <a:rPr lang="en-US" dirty="0"/>
              <a:t>CRDC NC Data Dictionary and Course Code List</a:t>
            </a:r>
          </a:p>
        </p:txBody>
      </p:sp>
      <p:sp>
        <p:nvSpPr>
          <p:cNvPr id="8" name="Slide Number Placeholder 3">
            <a:extLst>
              <a:ext uri="{FF2B5EF4-FFF2-40B4-BE49-F238E27FC236}">
                <a16:creationId xmlns:a16="http://schemas.microsoft.com/office/drawing/2014/main" id="{AB3D7C8D-D6DA-4090-A514-2B742DA4EF32}"/>
              </a:ext>
            </a:extLst>
          </p:cNvPr>
          <p:cNvSpPr txBox="1">
            <a:spLocks/>
          </p:cNvSpPr>
          <p:nvPr/>
        </p:nvSpPr>
        <p:spPr>
          <a:xfrm>
            <a:off x="8686800" y="6477000"/>
            <a:ext cx="381000" cy="320675"/>
          </a:xfrm>
          <a:prstGeom prst="rect">
            <a:avLst/>
          </a:prstGeom>
        </p:spPr>
        <p:txBody>
          <a:bodyPr/>
          <a:lstStyle>
            <a:defPPr>
              <a:defRPr lang="en-US"/>
            </a:defPPr>
            <a:lvl1pPr marL="0" algn="r" defTabSz="457200" rtl="0" eaLnBrk="1" latinLnBrk="0" hangingPunct="1">
              <a:defRPr sz="1000" kern="1200" baseline="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A11CF5-059E-4486-903A-AFB8D989E436}" type="slidenum">
              <a:rPr lang="en-US" smtClean="0"/>
              <a:pPr/>
              <a:t>77</a:t>
            </a:fld>
            <a:endParaRPr lang="en-US" dirty="0"/>
          </a:p>
        </p:txBody>
      </p:sp>
      <p:pic>
        <p:nvPicPr>
          <p:cNvPr id="6" name="Picture 2" descr="C:\Users\tdominguez\AppData\Local\Microsoft\Windows\Temporary Internet Files\Content.IE5\J1VD1HHH\MC900440035[1].png">
            <a:extLst>
              <a:ext uri="{FF2B5EF4-FFF2-40B4-BE49-F238E27FC236}">
                <a16:creationId xmlns:a16="http://schemas.microsoft.com/office/drawing/2014/main" id="{E7B09B53-EE5F-48ED-8CCD-F7CE922E79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314" y="4038600"/>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C10D8832-45CD-4F36-AEDF-845B91B39958}"/>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11/05/2021</a:t>
            </a:r>
          </a:p>
        </p:txBody>
      </p:sp>
    </p:spTree>
    <p:extLst>
      <p:ext uri="{BB962C8B-B14F-4D97-AF65-F5344CB8AC3E}">
        <p14:creationId xmlns:p14="http://schemas.microsoft.com/office/powerpoint/2010/main" val="8501321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 All PSUs Must Run the LEA Level Report</a:t>
            </a:r>
          </a:p>
        </p:txBody>
      </p:sp>
      <p:sp>
        <p:nvSpPr>
          <p:cNvPr id="3" name="Content Placeholder 2"/>
          <p:cNvSpPr>
            <a:spLocks noGrp="1"/>
          </p:cNvSpPr>
          <p:nvPr>
            <p:ph type="body" sz="quarter" idx="11"/>
          </p:nvPr>
        </p:nvSpPr>
        <p:spPr/>
        <p:txBody>
          <a:bodyPr>
            <a:normAutofit/>
          </a:bodyPr>
          <a:lstStyle/>
          <a:p>
            <a:pPr marL="0" indent="0">
              <a:buNone/>
            </a:pPr>
            <a:r>
              <a:rPr lang="en-US" sz="2800" dirty="0">
                <a:solidFill>
                  <a:srgbClr val="FF0000"/>
                </a:solidFill>
                <a:latin typeface="Arial" panose="020B0604020202020204" pitchFamily="34" charset="0"/>
                <a:cs typeface="Times New Roman" panose="02020603050405020304" pitchFamily="18" charset="0"/>
              </a:rPr>
              <a:t>LEA Level Submission reports are critical to NCDPI extracting data and must be run</a:t>
            </a:r>
          </a:p>
          <a:p>
            <a:pPr marL="0" indent="0">
              <a:buNone/>
            </a:pPr>
            <a:endParaRPr lang="en-US" dirty="0">
              <a:solidFill>
                <a:srgbClr val="FF0000"/>
              </a:solidFill>
              <a:latin typeface="Arial" panose="020B0604020202020204" pitchFamily="34" charset="0"/>
              <a:cs typeface="Times New Roman" panose="02020603050405020304" pitchFamily="18" charset="0"/>
            </a:endParaRPr>
          </a:p>
          <a:p>
            <a:pPr marL="0" indent="0">
              <a:buNone/>
            </a:pPr>
            <a:r>
              <a:rPr lang="en-US" sz="2800" dirty="0">
                <a:solidFill>
                  <a:srgbClr val="FF0000"/>
                </a:solidFill>
              </a:rPr>
              <a:t>PSUs which do not collect data required for the CRDC in PowerSchool </a:t>
            </a:r>
            <a:r>
              <a:rPr lang="en-US" sz="2800" b="1" dirty="0">
                <a:solidFill>
                  <a:srgbClr val="FF0000"/>
                </a:solidFill>
              </a:rPr>
              <a:t>are responsible for adding data to the Federal Submission Portal </a:t>
            </a:r>
            <a:r>
              <a:rPr lang="en-US" sz="2800" b="1" u="sng" dirty="0">
                <a:solidFill>
                  <a:srgbClr val="FF0000"/>
                </a:solidFill>
              </a:rPr>
              <a:t>after the NCDPI upload</a:t>
            </a:r>
            <a:endParaRPr lang="en-US" sz="2800" dirty="0">
              <a:solidFill>
                <a:srgbClr val="FF0000"/>
              </a:solidFill>
              <a:latin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78</a:t>
            </a:fld>
            <a:endParaRPr lang="en-US" dirty="0"/>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A3948C48-6DB6-4331-AA73-8881D74B9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064" y="44041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2F5BEB94-1AFE-40D2-9DC5-BAE9A8DBEE94}"/>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11/05/2021</a:t>
            </a:r>
          </a:p>
        </p:txBody>
      </p:sp>
    </p:spTree>
    <p:extLst>
      <p:ext uri="{BB962C8B-B14F-4D97-AF65-F5344CB8AC3E}">
        <p14:creationId xmlns:p14="http://schemas.microsoft.com/office/powerpoint/2010/main" val="1674737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 Do Not Approve</a:t>
            </a:r>
          </a:p>
        </p:txBody>
      </p:sp>
      <p:sp>
        <p:nvSpPr>
          <p:cNvPr id="3" name="Content Placeholder 2"/>
          <p:cNvSpPr>
            <a:spLocks noGrp="1"/>
          </p:cNvSpPr>
          <p:nvPr>
            <p:ph type="body" sz="quarter" idx="11"/>
          </p:nvPr>
        </p:nvSpPr>
        <p:spPr/>
        <p:txBody>
          <a:bodyPr>
            <a:normAutofit/>
          </a:bodyPr>
          <a:lstStyle/>
          <a:p>
            <a:r>
              <a:rPr lang="en-US" dirty="0"/>
              <a:t>Do not approve the PowerSchool CRDC Preview report until notified by NCDPI</a:t>
            </a:r>
          </a:p>
          <a:p>
            <a:endParaRPr lang="en-US" dirty="0"/>
          </a:p>
          <a:p>
            <a:r>
              <a:rPr lang="en-US" dirty="0"/>
              <a:t>There are two known issues pending update</a:t>
            </a:r>
          </a:p>
          <a:p>
            <a:pPr lvl="1"/>
            <a:r>
              <a:rPr lang="en-US" dirty="0"/>
              <a:t>Cross Enrollment Passing Algebra counts</a:t>
            </a:r>
          </a:p>
          <a:p>
            <a:pPr lvl="1"/>
            <a:r>
              <a:rPr lang="en-US" dirty="0"/>
              <a:t>Cross Enrollment AP/IB student aggregate counts</a:t>
            </a:r>
          </a:p>
        </p:txBody>
      </p:sp>
      <p:sp>
        <p:nvSpPr>
          <p:cNvPr id="4" name="Slide Number Placeholder 3"/>
          <p:cNvSpPr>
            <a:spLocks noGrp="1"/>
          </p:cNvSpPr>
          <p:nvPr>
            <p:ph type="sldNum" sz="quarter" idx="12"/>
          </p:nvPr>
        </p:nvSpPr>
        <p:spPr/>
        <p:txBody>
          <a:bodyPr/>
          <a:lstStyle/>
          <a:p>
            <a:fld id="{43A11CF5-059E-4486-903A-AFB8D989E436}" type="slidenum">
              <a:rPr lang="en-US" smtClean="0"/>
              <a:t>79</a:t>
            </a:fld>
            <a:endParaRPr lang="en-US" dirty="0"/>
          </a:p>
        </p:txBody>
      </p:sp>
      <p:sp>
        <p:nvSpPr>
          <p:cNvPr id="7" name="Slide Number Placeholder 4">
            <a:extLst>
              <a:ext uri="{FF2B5EF4-FFF2-40B4-BE49-F238E27FC236}">
                <a16:creationId xmlns:a16="http://schemas.microsoft.com/office/drawing/2014/main" id="{3EA306EB-C5CD-461F-9C94-F4481E7FBC3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74189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r>
              <a:rPr lang="en-US" dirty="0"/>
              <a:t>Overview, Timeline, Collection Changes</a:t>
            </a:r>
          </a:p>
        </p:txBody>
      </p:sp>
      <p:sp>
        <p:nvSpPr>
          <p:cNvPr id="6" name="Slide Number Placeholder 4">
            <a:extLst>
              <a:ext uri="{FF2B5EF4-FFF2-40B4-BE49-F238E27FC236}">
                <a16:creationId xmlns:a16="http://schemas.microsoft.com/office/drawing/2014/main" id="{3D23D066-CC48-4CA8-9704-E769C3BBC9E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5631045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 Approve After November 15, 2021</a:t>
            </a:r>
          </a:p>
        </p:txBody>
      </p:sp>
      <p:sp>
        <p:nvSpPr>
          <p:cNvPr id="3" name="Content Placeholder 2"/>
          <p:cNvSpPr>
            <a:spLocks noGrp="1"/>
          </p:cNvSpPr>
          <p:nvPr>
            <p:ph type="body" sz="quarter" idx="11"/>
          </p:nvPr>
        </p:nvSpPr>
        <p:spPr/>
        <p:txBody>
          <a:bodyPr>
            <a:normAutofit/>
          </a:bodyPr>
          <a:lstStyle/>
          <a:p>
            <a:r>
              <a:rPr lang="en-US" dirty="0"/>
              <a:t>Approve the LEA Level PowerSchool CRDC Preview report after November 15, 2021 – unless notified by NCDPI</a:t>
            </a:r>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80</a:t>
            </a:fld>
            <a:endParaRPr lang="en-US" dirty="0"/>
          </a:p>
        </p:txBody>
      </p:sp>
      <p:pic>
        <p:nvPicPr>
          <p:cNvPr id="8" name="Picture 2" descr="C:\Users\tdominguez\AppData\Local\Microsoft\Windows\Temporary Internet Files\Content.IE5\J1VD1HHH\MC900440035[1].png">
            <a:extLst>
              <a:ext uri="{FF2B5EF4-FFF2-40B4-BE49-F238E27FC236}">
                <a16:creationId xmlns:a16="http://schemas.microsoft.com/office/drawing/2014/main" id="{A3948C48-6DB6-4331-AA73-8881D74B9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064" y="44041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2F5BEB94-1AFE-40D2-9DC5-BAE9A8DBEE94}"/>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Added:  11/05/2021</a:t>
            </a:r>
          </a:p>
        </p:txBody>
      </p:sp>
    </p:spTree>
    <p:extLst>
      <p:ext uri="{BB962C8B-B14F-4D97-AF65-F5344CB8AC3E}">
        <p14:creationId xmlns:p14="http://schemas.microsoft.com/office/powerpoint/2010/main" val="1035952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 Do Not Approve</a:t>
            </a:r>
          </a:p>
        </p:txBody>
      </p:sp>
      <p:sp>
        <p:nvSpPr>
          <p:cNvPr id="3" name="Content Placeholder 2"/>
          <p:cNvSpPr>
            <a:spLocks noGrp="1"/>
          </p:cNvSpPr>
          <p:nvPr>
            <p:ph type="body" sz="quarter" idx="11"/>
          </p:nvPr>
        </p:nvSpPr>
        <p:spPr/>
        <p:txBody>
          <a:bodyPr>
            <a:normAutofit/>
          </a:bodyPr>
          <a:lstStyle/>
          <a:p>
            <a:r>
              <a:rPr lang="en-US" dirty="0"/>
              <a:t>Do not approve the PowerSchool CRDC Preview report until notified by NCDPI</a:t>
            </a:r>
          </a:p>
          <a:p>
            <a:endParaRPr lang="en-US" dirty="0"/>
          </a:p>
          <a:p>
            <a:r>
              <a:rPr lang="en-US" dirty="0"/>
              <a:t>Issues have been reported from the state and are pending update</a:t>
            </a:r>
          </a:p>
          <a:p>
            <a:pPr lvl="1"/>
            <a:r>
              <a:rPr lang="en-US" dirty="0"/>
              <a:t>Out of School Suspensions (DISC)</a:t>
            </a:r>
          </a:p>
          <a:p>
            <a:pPr lvl="1"/>
            <a:r>
              <a:rPr lang="en-US" dirty="0"/>
              <a:t>Course data module (COUR)</a:t>
            </a:r>
          </a:p>
        </p:txBody>
      </p:sp>
      <p:sp>
        <p:nvSpPr>
          <p:cNvPr id="4" name="Slide Number Placeholder 3"/>
          <p:cNvSpPr>
            <a:spLocks noGrp="1"/>
          </p:cNvSpPr>
          <p:nvPr>
            <p:ph type="sldNum" sz="quarter" idx="12"/>
          </p:nvPr>
        </p:nvSpPr>
        <p:spPr/>
        <p:txBody>
          <a:bodyPr/>
          <a:lstStyle/>
          <a:p>
            <a:fld id="{43A11CF5-059E-4486-903A-AFB8D989E436}" type="slidenum">
              <a:rPr lang="en-US" smtClean="0"/>
              <a:t>81</a:t>
            </a:fld>
            <a:endParaRPr lang="en-US" dirty="0"/>
          </a:p>
        </p:txBody>
      </p:sp>
      <p:sp>
        <p:nvSpPr>
          <p:cNvPr id="7" name="Slide Number Placeholder 4">
            <a:extLst>
              <a:ext uri="{FF2B5EF4-FFF2-40B4-BE49-F238E27FC236}">
                <a16:creationId xmlns:a16="http://schemas.microsoft.com/office/drawing/2014/main" id="{3EA306EB-C5CD-461F-9C94-F4481E7FBC3E}"/>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pic>
        <p:nvPicPr>
          <p:cNvPr id="6" name="Picture 2" descr="C:\Users\tdominguez\AppData\Local\Microsoft\Windows\Temporary Internet Files\Content.IE5\J1VD1HHH\MC900440035[1].png">
            <a:extLst>
              <a:ext uri="{FF2B5EF4-FFF2-40B4-BE49-F238E27FC236}">
                <a16:creationId xmlns:a16="http://schemas.microsoft.com/office/drawing/2014/main" id="{DF74FEF3-8F07-4271-BB21-1BBD6AF69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204" y="41910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06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 Do Not Approve</a:t>
            </a:r>
          </a:p>
        </p:txBody>
      </p:sp>
      <p:sp>
        <p:nvSpPr>
          <p:cNvPr id="3" name="Content Placeholder 2"/>
          <p:cNvSpPr>
            <a:spLocks noGrp="1"/>
          </p:cNvSpPr>
          <p:nvPr>
            <p:ph type="body" sz="quarter" idx="11"/>
          </p:nvPr>
        </p:nvSpPr>
        <p:spPr/>
        <p:txBody>
          <a:bodyPr>
            <a:normAutofit/>
          </a:bodyPr>
          <a:lstStyle/>
          <a:p>
            <a:endParaRPr lang="en-US" dirty="0"/>
          </a:p>
          <a:p>
            <a:endParaRPr lang="en-US" dirty="0"/>
          </a:p>
          <a:p>
            <a:pPr marL="0" indent="0" algn="ctr">
              <a:buNone/>
            </a:pPr>
            <a:r>
              <a:rPr lang="en-US" dirty="0"/>
              <a:t>Do not approve the LEA Office Level PowerSchool CRDC Preview report until notified by NCDPI</a:t>
            </a:r>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82</a:t>
            </a:fld>
            <a:endParaRPr lang="en-US" dirty="0"/>
          </a:p>
        </p:txBody>
      </p:sp>
      <p:sp>
        <p:nvSpPr>
          <p:cNvPr id="7" name="Slide Number Placeholder 4">
            <a:extLst>
              <a:ext uri="{FF2B5EF4-FFF2-40B4-BE49-F238E27FC236}">
                <a16:creationId xmlns:a16="http://schemas.microsoft.com/office/drawing/2014/main" id="{3EA306EB-C5CD-461F-9C94-F4481E7FBC3E}"/>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12/03/2021</a:t>
            </a:r>
          </a:p>
        </p:txBody>
      </p:sp>
    </p:spTree>
    <p:extLst>
      <p:ext uri="{BB962C8B-B14F-4D97-AF65-F5344CB8AC3E}">
        <p14:creationId xmlns:p14="http://schemas.microsoft.com/office/powerpoint/2010/main" val="39372578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501E-87AE-4A77-B91D-215979195CB0}"/>
              </a:ext>
            </a:extLst>
          </p:cNvPr>
          <p:cNvSpPr>
            <a:spLocks noGrp="1"/>
          </p:cNvSpPr>
          <p:nvPr>
            <p:ph type="title"/>
          </p:nvPr>
        </p:nvSpPr>
        <p:spPr/>
        <p:txBody>
          <a:bodyPr/>
          <a:lstStyle/>
          <a:p>
            <a:r>
              <a:rPr lang="en-US" dirty="0"/>
              <a:t>Reminder – Non-PS Data Files</a:t>
            </a:r>
          </a:p>
        </p:txBody>
      </p:sp>
      <p:sp>
        <p:nvSpPr>
          <p:cNvPr id="3" name="Text Placeholder 2">
            <a:extLst>
              <a:ext uri="{FF2B5EF4-FFF2-40B4-BE49-F238E27FC236}">
                <a16:creationId xmlns:a16="http://schemas.microsoft.com/office/drawing/2014/main" id="{6CDE80CD-4B05-4F43-AF32-C8A6A79A7CC1}"/>
              </a:ext>
            </a:extLst>
          </p:cNvPr>
          <p:cNvSpPr>
            <a:spLocks noGrp="1"/>
          </p:cNvSpPr>
          <p:nvPr>
            <p:ph type="body" sz="quarter" idx="11"/>
          </p:nvPr>
        </p:nvSpPr>
        <p:spPr/>
        <p:txBody>
          <a:bodyPr/>
          <a:lstStyle/>
          <a:p>
            <a:r>
              <a:rPr lang="en-US" dirty="0"/>
              <a:t>Download the files and review</a:t>
            </a:r>
          </a:p>
          <a:p>
            <a:endParaRPr lang="en-US" dirty="0"/>
          </a:p>
          <a:p>
            <a:r>
              <a:rPr lang="en-US" dirty="0"/>
              <a:t>Prepare to make updates to the Federal Submission Tool as needed</a:t>
            </a:r>
          </a:p>
          <a:p>
            <a:endParaRPr lang="en-US" dirty="0"/>
          </a:p>
        </p:txBody>
      </p:sp>
      <p:sp>
        <p:nvSpPr>
          <p:cNvPr id="4" name="Slide Number Placeholder 3">
            <a:extLst>
              <a:ext uri="{FF2B5EF4-FFF2-40B4-BE49-F238E27FC236}">
                <a16:creationId xmlns:a16="http://schemas.microsoft.com/office/drawing/2014/main" id="{02FA3023-549F-4067-A123-F51455822FB2}"/>
              </a:ext>
            </a:extLst>
          </p:cNvPr>
          <p:cNvSpPr>
            <a:spLocks noGrp="1"/>
          </p:cNvSpPr>
          <p:nvPr>
            <p:ph type="sldNum" sz="quarter" idx="12"/>
          </p:nvPr>
        </p:nvSpPr>
        <p:spPr/>
        <p:txBody>
          <a:bodyPr/>
          <a:lstStyle/>
          <a:p>
            <a:fld id="{4944B7B2-FFA2-5148-A472-BF046BD89520}" type="slidenum">
              <a:rPr lang="en-US" smtClean="0"/>
              <a:pPr/>
              <a:t>83</a:t>
            </a:fld>
            <a:endParaRPr lang="en-US" dirty="0"/>
          </a:p>
        </p:txBody>
      </p:sp>
      <p:sp>
        <p:nvSpPr>
          <p:cNvPr id="5" name="Slide Number Placeholder 4">
            <a:extLst>
              <a:ext uri="{FF2B5EF4-FFF2-40B4-BE49-F238E27FC236}">
                <a16:creationId xmlns:a16="http://schemas.microsoft.com/office/drawing/2014/main" id="{9DD213BE-4369-4F2D-B868-DA7FFE1629B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648644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888" y="2538295"/>
            <a:ext cx="2926080" cy="2926080"/>
          </a:xfrm>
          <a:prstGeom prst="rect">
            <a:avLst/>
          </a:prstGeom>
        </p:spPr>
      </p:pic>
      <p:sp>
        <p:nvSpPr>
          <p:cNvPr id="2" name="Title 1"/>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6E97A133-4AAA-40EB-B25A-58266EADA04A}"/>
              </a:ext>
            </a:extLst>
          </p:cNvPr>
          <p:cNvSpPr>
            <a:spLocks noGrp="1"/>
          </p:cNvSpPr>
          <p:nvPr>
            <p:ph type="body" sz="quarter" idx="11"/>
          </p:nvPr>
        </p:nvSpPr>
        <p:spPr>
          <a:xfrm>
            <a:off x="628650" y="1789113"/>
            <a:ext cx="5086350" cy="4224337"/>
          </a:xfrm>
        </p:spPr>
        <p:txBody>
          <a:bodyPr>
            <a:normAutofit fontScale="92500" lnSpcReduction="10000"/>
          </a:bodyPr>
          <a:lstStyle/>
          <a:p>
            <a:r>
              <a:rPr lang="en-US" dirty="0"/>
              <a:t>You can book a 30-minute appointment with me in the afternoons from November 1 through December 3</a:t>
            </a:r>
          </a:p>
          <a:p>
            <a:endParaRPr lang="en-US" dirty="0"/>
          </a:p>
          <a:p>
            <a:r>
              <a:rPr lang="en-US" dirty="0"/>
              <a:t>I will respond with a Teams Meeting invite</a:t>
            </a:r>
          </a:p>
          <a:p>
            <a:endParaRPr lang="en-US" dirty="0"/>
          </a:p>
          <a:p>
            <a:pPr marL="0" indent="0" algn="ctr">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lgn="ctr">
              <a:buNone/>
            </a:pP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lgn="ctr">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https://calendly.com/terralynne/30min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84</a:t>
            </a:fld>
            <a:endParaRPr lang="en-US" dirty="0"/>
          </a:p>
        </p:txBody>
      </p:sp>
      <p:sp>
        <p:nvSpPr>
          <p:cNvPr id="8" name="Slide Number Placeholder 4">
            <a:extLst>
              <a:ext uri="{FF2B5EF4-FFF2-40B4-BE49-F238E27FC236}">
                <a16:creationId xmlns:a16="http://schemas.microsoft.com/office/drawing/2014/main" id="{BF6D4238-11A9-45B4-B9AA-E70F646EC4F5}"/>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7806907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888" y="2538295"/>
            <a:ext cx="2926080" cy="2926080"/>
          </a:xfrm>
          <a:prstGeom prst="rect">
            <a:avLst/>
          </a:prstGeom>
        </p:spPr>
      </p:pic>
      <p:sp>
        <p:nvSpPr>
          <p:cNvPr id="2" name="Title 1"/>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6E97A133-4AAA-40EB-B25A-58266EADA04A}"/>
              </a:ext>
            </a:extLst>
          </p:cNvPr>
          <p:cNvSpPr>
            <a:spLocks noGrp="1"/>
          </p:cNvSpPr>
          <p:nvPr>
            <p:ph type="body" sz="quarter" idx="11"/>
          </p:nvPr>
        </p:nvSpPr>
        <p:spPr>
          <a:xfrm>
            <a:off x="628650" y="1789113"/>
            <a:ext cx="5086350" cy="4224337"/>
          </a:xfrm>
        </p:spPr>
        <p:txBody>
          <a:bodyPr>
            <a:normAutofit fontScale="92500" lnSpcReduction="10000"/>
          </a:bodyPr>
          <a:lstStyle/>
          <a:p>
            <a:r>
              <a:rPr lang="en-US" dirty="0"/>
              <a:t>You can book a 30-minute appointment with me in the afternoons from November 1 through December 17</a:t>
            </a:r>
          </a:p>
          <a:p>
            <a:endParaRPr lang="en-US" dirty="0"/>
          </a:p>
          <a:p>
            <a:r>
              <a:rPr lang="en-US" dirty="0"/>
              <a:t>I will respond with a Teams Meeting invite</a:t>
            </a:r>
          </a:p>
          <a:p>
            <a:endParaRPr lang="en-US" dirty="0"/>
          </a:p>
          <a:p>
            <a:pPr marL="0" indent="0" algn="ctr">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lgn="ctr">
              <a:buNone/>
            </a:pP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lgn="ctr">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https://calendly.com/terralynne/30min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85</a:t>
            </a:fld>
            <a:endParaRPr lang="en-US" dirty="0"/>
          </a:p>
        </p:txBody>
      </p:sp>
      <p:sp>
        <p:nvSpPr>
          <p:cNvPr id="7" name="Slide Number Placeholder 4">
            <a:extLst>
              <a:ext uri="{FF2B5EF4-FFF2-40B4-BE49-F238E27FC236}">
                <a16:creationId xmlns:a16="http://schemas.microsoft.com/office/drawing/2014/main" id="{A246D4F0-D4FB-4571-A04C-EB0D4B3E6072}"/>
              </a:ext>
            </a:extLst>
          </p:cNvPr>
          <p:cNvSpPr txBox="1">
            <a:spLocks/>
          </p:cNvSpPr>
          <p:nvPr/>
        </p:nvSpPr>
        <p:spPr>
          <a:xfrm>
            <a:off x="3505200" y="63246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a:p>
            <a:pPr algn="ctr"/>
            <a:r>
              <a:rPr lang="en-US" dirty="0">
                <a:solidFill>
                  <a:schemeClr val="bg1"/>
                </a:solidFill>
              </a:rPr>
              <a:t>Updated:  11/19/2021</a:t>
            </a:r>
          </a:p>
        </p:txBody>
      </p:sp>
      <p:pic>
        <p:nvPicPr>
          <p:cNvPr id="9" name="Picture 2" descr="C:\Users\tdominguez\AppData\Local\Microsoft\Windows\Temporary Internet Files\Content.IE5\J1VD1HHH\MC900440035[1].png">
            <a:extLst>
              <a:ext uri="{FF2B5EF4-FFF2-40B4-BE49-F238E27FC236}">
                <a16:creationId xmlns:a16="http://schemas.microsoft.com/office/drawing/2014/main" id="{D8E35077-917B-4385-9F86-6B515A137A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6245" y="1688134"/>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83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t>
            </a:r>
          </a:p>
        </p:txBody>
      </p:sp>
      <p:sp>
        <p:nvSpPr>
          <p:cNvPr id="3" name="Text Placeholder 2">
            <a:extLst>
              <a:ext uri="{FF2B5EF4-FFF2-40B4-BE49-F238E27FC236}">
                <a16:creationId xmlns:a16="http://schemas.microsoft.com/office/drawing/2014/main" id="{B8DB29F8-6DAE-4D25-A5D4-7B1705F46DBA}"/>
              </a:ext>
            </a:extLst>
          </p:cNvPr>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86</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17599297"/>
              </p:ext>
            </p:extLst>
          </p:nvPr>
        </p:nvGraphicFramePr>
        <p:xfrm>
          <a:off x="457200" y="1752600"/>
          <a:ext cx="8229600" cy="3815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Issue / Concern</a:t>
                      </a:r>
                    </a:p>
                  </a:txBody>
                  <a:tcPr/>
                </a:tc>
                <a:tc>
                  <a:txBody>
                    <a:bodyPr/>
                    <a:lstStyle/>
                    <a:p>
                      <a:r>
                        <a:rPr lang="en-US" dirty="0"/>
                        <a:t>Contact</a:t>
                      </a:r>
                    </a:p>
                  </a:txBody>
                  <a:tcPr/>
                </a:tc>
                <a:tc>
                  <a:txBody>
                    <a:bodyPr/>
                    <a:lstStyle/>
                    <a:p>
                      <a:r>
                        <a:rPr lang="en-US" dirty="0"/>
                        <a:t>Contact Info</a:t>
                      </a:r>
                    </a:p>
                  </a:txBody>
                  <a:tcPr/>
                </a:tc>
                <a:extLst>
                  <a:ext uri="{0D108BD9-81ED-4DB2-BD59-A6C34878D82A}">
                    <a16:rowId xmlns:a16="http://schemas.microsoft.com/office/drawing/2014/main" val="10000"/>
                  </a:ext>
                </a:extLst>
              </a:tr>
              <a:tr h="741680">
                <a:tc>
                  <a:txBody>
                    <a:bodyPr/>
                    <a:lstStyle/>
                    <a:p>
                      <a:pPr marL="285750" indent="-285750">
                        <a:buFont typeface="Arial" panose="020B0604020202020204" pitchFamily="34" charset="0"/>
                        <a:buChar char="•"/>
                      </a:pPr>
                      <a:r>
                        <a:rPr lang="en-US" dirty="0"/>
                        <a:t>Data not</a:t>
                      </a:r>
                      <a:r>
                        <a:rPr lang="en-US" baseline="0" dirty="0"/>
                        <a:t> loaded for school</a:t>
                      </a:r>
                      <a:endParaRPr lang="en-US" dirty="0"/>
                    </a:p>
                    <a:p>
                      <a:pPr marL="285750" indent="-285750">
                        <a:buFont typeface="Arial" panose="020B0604020202020204" pitchFamily="34" charset="0"/>
                        <a:buChar char="•"/>
                      </a:pPr>
                      <a:r>
                        <a:rPr lang="en-US" dirty="0"/>
                        <a:t>Questions about data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HBSC Support Center</a:t>
                      </a:r>
                    </a:p>
                    <a:p>
                      <a:endParaRPr lang="en-US" dirty="0"/>
                    </a:p>
                  </a:txBody>
                  <a:tcPr/>
                </a:tc>
                <a:tc>
                  <a:txBody>
                    <a:bodyPr/>
                    <a:lstStyle/>
                    <a:p>
                      <a:pPr algn="ctr"/>
                      <a:r>
                        <a:rPr lang="en-US" sz="1400" b="1" dirty="0"/>
                        <a:t>(919) 716-1840</a:t>
                      </a:r>
                    </a:p>
                    <a:p>
                      <a:pPr algn="ctr"/>
                      <a:r>
                        <a:rPr lang="en-US" sz="1400" b="1" dirty="0"/>
                        <a:t>or</a:t>
                      </a:r>
                    </a:p>
                    <a:p>
                      <a:pPr algn="ctr"/>
                      <a:r>
                        <a:rPr lang="en-US" sz="1800" kern="1200" dirty="0">
                          <a:solidFill>
                            <a:schemeClr val="dk1"/>
                          </a:solidFill>
                          <a:effectLst/>
                          <a:latin typeface="+mn-lt"/>
                          <a:ea typeface="+mn-ea"/>
                          <a:cs typeface="+mn-cs"/>
                        </a:rPr>
                        <a:t> </a:t>
                      </a:r>
                      <a:r>
                        <a:rPr lang="en-US" sz="1800" b="0" i="0" kern="1200" dirty="0">
                          <a:solidFill>
                            <a:schemeClr val="dk1"/>
                          </a:solidFill>
                          <a:effectLst/>
                          <a:latin typeface="+mn-lt"/>
                          <a:ea typeface="+mn-ea"/>
                          <a:cs typeface="+mn-cs"/>
                          <a:hlinkClick r:id="rId2"/>
                        </a:rPr>
                        <a:t>https://ncgov.servicenowservices.com/sp_dpi</a:t>
                      </a:r>
                      <a:endParaRPr lang="en-US" b="1" dirty="0"/>
                    </a:p>
                  </a:txBody>
                  <a:tcPr/>
                </a:tc>
                <a:extLst>
                  <a:ext uri="{0D108BD9-81ED-4DB2-BD59-A6C34878D82A}">
                    <a16:rowId xmlns:a16="http://schemas.microsoft.com/office/drawing/2014/main" val="10001"/>
                  </a:ext>
                </a:extLst>
              </a:tr>
              <a:tr h="314960">
                <a:tc>
                  <a:txBody>
                    <a:bodyPr/>
                    <a:lstStyle/>
                    <a:p>
                      <a:pPr marL="285750" indent="-285750">
                        <a:buFont typeface="Arial" panose="020B0604020202020204" pitchFamily="34" charset="0"/>
                        <a:buChar char="•"/>
                      </a:pPr>
                      <a:endParaRPr lang="en-US" dirty="0"/>
                    </a:p>
                  </a:txBody>
                  <a:tcPr/>
                </a:tc>
                <a:tc>
                  <a:txBody>
                    <a:bodyPr/>
                    <a:lstStyle/>
                    <a:p>
                      <a:endParaRPr lang="en-US" dirty="0"/>
                    </a:p>
                  </a:txBody>
                  <a:tcPr/>
                </a:tc>
                <a:tc>
                  <a:txBody>
                    <a:bodyPr/>
                    <a:lstStyle/>
                    <a:p>
                      <a:pPr algn="ctr"/>
                      <a:endParaRPr lang="en-US" b="1" dirty="0"/>
                    </a:p>
                  </a:txBody>
                  <a:tcPr/>
                </a:tc>
                <a:extLst>
                  <a:ext uri="{0D108BD9-81ED-4DB2-BD59-A6C34878D82A}">
                    <a16:rowId xmlns:a16="http://schemas.microsoft.com/office/drawing/2014/main" val="10002"/>
                  </a:ext>
                </a:extLst>
              </a:tr>
              <a:tr h="741680">
                <a:tc>
                  <a:txBody>
                    <a:bodyPr/>
                    <a:lstStyle/>
                    <a:p>
                      <a:pPr marL="285750" indent="-285750">
                        <a:buFont typeface="Arial" panose="020B0604020202020204" pitchFamily="34" charset="0"/>
                        <a:buChar char="•"/>
                      </a:pPr>
                      <a:r>
                        <a:rPr lang="en-US" dirty="0"/>
                        <a:t>No access to Federal Portal</a:t>
                      </a:r>
                    </a:p>
                    <a:p>
                      <a:pPr marL="285750" indent="-285750">
                        <a:buFont typeface="Arial" panose="020B0604020202020204" pitchFamily="34" charset="0"/>
                        <a:buChar char="•"/>
                      </a:pPr>
                      <a:r>
                        <a:rPr lang="en-US" dirty="0"/>
                        <a:t>Incorrect</a:t>
                      </a:r>
                      <a:r>
                        <a:rPr lang="en-US" baseline="0" dirty="0"/>
                        <a:t> permissions for account</a:t>
                      </a:r>
                      <a:endParaRPr lang="en-US" dirty="0"/>
                    </a:p>
                    <a:p>
                      <a:pPr marL="285750" indent="-285750">
                        <a:buFont typeface="Arial" panose="020B0604020202020204" pitchFamily="34" charset="0"/>
                        <a:buChar char="•"/>
                      </a:pPr>
                      <a:r>
                        <a:rPr lang="en-US" dirty="0"/>
                        <a:t>School</a:t>
                      </a:r>
                      <a:r>
                        <a:rPr lang="en-US" baseline="0" dirty="0"/>
                        <a:t> does not exist in the Federal Portal</a:t>
                      </a:r>
                      <a:endParaRPr lang="en-US" dirty="0"/>
                    </a:p>
                  </a:txBody>
                  <a:tcPr/>
                </a:tc>
                <a:tc>
                  <a:txBody>
                    <a:bodyPr/>
                    <a:lstStyle/>
                    <a:p>
                      <a:pPr algn="ctr"/>
                      <a:endParaRPr lang="en-US" dirty="0"/>
                    </a:p>
                    <a:p>
                      <a:pPr algn="ctr"/>
                      <a:endParaRPr lang="en-US" dirty="0"/>
                    </a:p>
                    <a:p>
                      <a:pPr algn="ctr"/>
                      <a:endParaRPr lang="en-US" dirty="0"/>
                    </a:p>
                    <a:p>
                      <a:pPr algn="ctr"/>
                      <a:r>
                        <a:rPr lang="en-US" dirty="0"/>
                        <a:t>CRDC Partner Support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(855) 255-6901</a:t>
                      </a:r>
                      <a:br>
                        <a:rPr lang="en-US" sz="1400" b="1" dirty="0"/>
                      </a:br>
                      <a:r>
                        <a:rPr lang="en-US" sz="1400" b="1" dirty="0"/>
                        <a:t>or</a:t>
                      </a:r>
                      <a:br>
                        <a:rPr lang="en-US" sz="1400" b="1" dirty="0"/>
                      </a:br>
                      <a:r>
                        <a:rPr lang="en-US" sz="2000" u="sng" dirty="0">
                          <a:hlinkClick r:id="rId3"/>
                        </a:rPr>
                        <a:t>crdc@aemcorp.com</a:t>
                      </a:r>
                      <a:endParaRPr lang="en-US" sz="2000" dirty="0"/>
                    </a:p>
                  </a:txBody>
                  <a:tcPr/>
                </a:tc>
                <a:extLst>
                  <a:ext uri="{0D108BD9-81ED-4DB2-BD59-A6C34878D82A}">
                    <a16:rowId xmlns:a16="http://schemas.microsoft.com/office/drawing/2014/main" val="10003"/>
                  </a:ext>
                </a:extLst>
              </a:tr>
            </a:tbl>
          </a:graphicData>
        </a:graphic>
      </p:graphicFrame>
      <p:sp>
        <p:nvSpPr>
          <p:cNvPr id="8" name="Slide Number Placeholder 4">
            <a:extLst>
              <a:ext uri="{FF2B5EF4-FFF2-40B4-BE49-F238E27FC236}">
                <a16:creationId xmlns:a16="http://schemas.microsoft.com/office/drawing/2014/main" id="{BEFDFC0A-1B4C-4BAC-A17D-1626DD80D107}"/>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057510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6800"/>
            <a:ext cx="8229600" cy="1143000"/>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      </a:t>
            </a:r>
            <a:br>
              <a:rPr lang="en-US" dirty="0"/>
            </a:br>
            <a:r>
              <a:rPr lang="en-US" dirty="0"/>
              <a:t>      </a:t>
            </a:r>
            <a:r>
              <a:rPr lang="en-US" dirty="0">
                <a:solidFill>
                  <a:schemeClr val="bg1"/>
                </a:solidFill>
              </a:rPr>
              <a:t>Thank You!</a:t>
            </a:r>
          </a:p>
        </p:txBody>
      </p:sp>
      <p:sp>
        <p:nvSpPr>
          <p:cNvPr id="4" name="Slide Number Placeholder 3"/>
          <p:cNvSpPr>
            <a:spLocks noGrp="1"/>
          </p:cNvSpPr>
          <p:nvPr>
            <p:ph type="sldNum" sz="quarter" idx="4294967295"/>
          </p:nvPr>
        </p:nvSpPr>
        <p:spPr>
          <a:xfrm>
            <a:off x="8763000" y="6477000"/>
            <a:ext cx="381000" cy="320675"/>
          </a:xfrm>
        </p:spPr>
        <p:txBody>
          <a:bodyPr/>
          <a:lstStyle/>
          <a:p>
            <a:fld id="{43A11CF5-059E-4486-903A-AFB8D989E436}" type="slidenum">
              <a:rPr lang="en-US" smtClean="0"/>
              <a:t>87</a:t>
            </a:fld>
            <a:endParaRPr lang="en-US" dirty="0"/>
          </a:p>
        </p:txBody>
      </p:sp>
      <p:sp>
        <p:nvSpPr>
          <p:cNvPr id="5" name="Slide Number Placeholder 4">
            <a:extLst>
              <a:ext uri="{FF2B5EF4-FFF2-40B4-BE49-F238E27FC236}">
                <a16:creationId xmlns:a16="http://schemas.microsoft.com/office/drawing/2014/main" id="{919DB976-5190-4A78-829D-60E670BFDC74}"/>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206710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type="body" sz="quarter" idx="11"/>
          </p:nvPr>
        </p:nvSpPr>
        <p:spPr/>
        <p:txBody>
          <a:bodyPr>
            <a:normAutofit lnSpcReduction="10000"/>
          </a:bodyPr>
          <a:lstStyle/>
          <a:p>
            <a:r>
              <a:rPr lang="en-US" sz="2400" dirty="0"/>
              <a:t>The CRDC is a bi-annual, national collection submitted to the Office of Civil Rights</a:t>
            </a:r>
            <a:endParaRPr lang="en-US" dirty="0"/>
          </a:p>
          <a:p>
            <a:endParaRPr lang="en-US" sz="2400" dirty="0"/>
          </a:p>
          <a:p>
            <a:r>
              <a:rPr lang="en-US" sz="2400" dirty="0"/>
              <a:t>All public schools and charters are required to submit</a:t>
            </a:r>
          </a:p>
          <a:p>
            <a:endParaRPr lang="en-US" sz="2400" dirty="0"/>
          </a:p>
          <a:p>
            <a:r>
              <a:rPr lang="en-US" sz="2400" dirty="0"/>
              <a:t>Results published nationally at:  </a:t>
            </a:r>
            <a:r>
              <a:rPr lang="en-US" sz="2000" dirty="0">
                <a:hlinkClick r:id="rId2"/>
              </a:rPr>
              <a:t>https://ocrdata.ed.gov/</a:t>
            </a:r>
            <a:endParaRPr lang="en-US" sz="2000" dirty="0"/>
          </a:p>
          <a:p>
            <a:pPr lvl="1"/>
            <a:r>
              <a:rPr lang="en-US" sz="2000" dirty="0"/>
              <a:t>Analyzed by lawmakers, communities, reporters,  researchers</a:t>
            </a:r>
          </a:p>
          <a:p>
            <a:endParaRPr lang="en-US" sz="2400" dirty="0"/>
          </a:p>
          <a:p>
            <a:pPr marL="0" indent="0" algn="ctr">
              <a:buNone/>
            </a:pPr>
            <a:r>
              <a:rPr lang="en-US" sz="2400" dirty="0"/>
              <a:t>Federal support and Submission Tool located at the  </a:t>
            </a:r>
          </a:p>
          <a:p>
            <a:pPr marL="0" indent="0" algn="ctr">
              <a:buNone/>
            </a:pPr>
            <a:r>
              <a:rPr lang="en-US" sz="2400" dirty="0">
                <a:hlinkClick r:id="rId3"/>
              </a:rPr>
              <a:t>Civil Rights Data Collection Resource Center</a:t>
            </a:r>
            <a:endParaRPr lang="en-US" sz="2400" dirty="0"/>
          </a:p>
          <a:p>
            <a:endParaRPr lang="en-US" dirty="0"/>
          </a:p>
          <a:p>
            <a:endParaRPr lang="en-US" sz="3000"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9</a:t>
            </a:fld>
            <a:endParaRPr lang="en-US" dirty="0"/>
          </a:p>
        </p:txBody>
      </p:sp>
      <p:sp>
        <p:nvSpPr>
          <p:cNvPr id="7" name="Slide Number Placeholder 4">
            <a:extLst>
              <a:ext uri="{FF2B5EF4-FFF2-40B4-BE49-F238E27FC236}">
                <a16:creationId xmlns:a16="http://schemas.microsoft.com/office/drawing/2014/main" id="{D8852054-C7E0-4BFE-BF0B-85649CC27C5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10/29/2021</a:t>
            </a:r>
          </a:p>
        </p:txBody>
      </p:sp>
    </p:spTree>
    <p:extLst>
      <p:ext uri="{BB962C8B-B14F-4D97-AF65-F5344CB8AC3E}">
        <p14:creationId xmlns:p14="http://schemas.microsoft.com/office/powerpoint/2010/main" val="1303216191"/>
      </p:ext>
    </p:extLst>
  </p:cSld>
  <p:clrMapOvr>
    <a:masterClrMapping/>
  </p:clrMapOvr>
</p:sld>
</file>

<file path=ppt/theme/theme1.xml><?xml version="1.0" encoding="utf-8"?>
<a:theme xmlns:a="http://schemas.openxmlformats.org/drawingml/2006/main" name="DPI-blue-cub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DPI-blue-cubes</Template>
  <TotalTime>79645</TotalTime>
  <Words>4460</Words>
  <Application>Microsoft Office PowerPoint</Application>
  <PresentationFormat>On-screen Show (4:3)</PresentationFormat>
  <Paragraphs>867</Paragraphs>
  <Slides>87</Slides>
  <Notes>6</Notes>
  <HiddenSlides>15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Arial Narrow</vt:lpstr>
      <vt:lpstr>Calibri</vt:lpstr>
      <vt:lpstr>DPI-blue-cubes</vt:lpstr>
      <vt:lpstr>Office Of Civil Rights Data Collection  (OCR / CRDC)</vt:lpstr>
      <vt:lpstr>About this Presentation</vt:lpstr>
      <vt:lpstr>About this Presentation…</vt:lpstr>
      <vt:lpstr>About this Presentation…</vt:lpstr>
      <vt:lpstr>More About this Presentation</vt:lpstr>
      <vt:lpstr>Agenda</vt:lpstr>
      <vt:lpstr>Questions in WebEx</vt:lpstr>
      <vt:lpstr>Overview </vt:lpstr>
      <vt:lpstr>Overview</vt:lpstr>
      <vt:lpstr>Data Contained in CRDC</vt:lpstr>
      <vt:lpstr>CRDC Federal Survey Forms</vt:lpstr>
      <vt:lpstr>NCDPI Transfers Data</vt:lpstr>
      <vt:lpstr>PSUs Perform the Following:</vt:lpstr>
      <vt:lpstr>PowerPoint Presentation</vt:lpstr>
      <vt:lpstr>Timeline*</vt:lpstr>
      <vt:lpstr>Timeline - Extended</vt:lpstr>
      <vt:lpstr>Key Dates*</vt:lpstr>
      <vt:lpstr>Key Dates*</vt:lpstr>
      <vt:lpstr>More Key Dates*</vt:lpstr>
      <vt:lpstr>More Key Dates*</vt:lpstr>
      <vt:lpstr>NCDPI Data Uploads</vt:lpstr>
      <vt:lpstr>Removed from CRDC</vt:lpstr>
      <vt:lpstr>Added to CRDC</vt:lpstr>
      <vt:lpstr>Optional for SY2021</vt:lpstr>
      <vt:lpstr>NC will not…</vt:lpstr>
      <vt:lpstr>PowerSchool Improvements</vt:lpstr>
      <vt:lpstr>Completing the Collection</vt:lpstr>
      <vt:lpstr>Resources</vt:lpstr>
      <vt:lpstr>Documentation</vt:lpstr>
      <vt:lpstr>CRDC – NCDPI Resources</vt:lpstr>
      <vt:lpstr>CRDC – Federal Level Resources</vt:lpstr>
      <vt:lpstr>Support</vt:lpstr>
      <vt:lpstr>Communication Opportunities</vt:lpstr>
      <vt:lpstr>NC Workgroup Access and Usage</vt:lpstr>
      <vt:lpstr>Non-PowerSchool Data</vt:lpstr>
      <vt:lpstr>Data not Accessible to NCDPI</vt:lpstr>
      <vt:lpstr>Non-PowerSchool Data Files</vt:lpstr>
      <vt:lpstr>Non-PowerSchool Data Files</vt:lpstr>
      <vt:lpstr>Non-PowerSchool Data Files</vt:lpstr>
      <vt:lpstr>Non-PowerSchool Data Files</vt:lpstr>
      <vt:lpstr>Non-PowerSchool Data Files</vt:lpstr>
      <vt:lpstr>About Non-PS Data Files </vt:lpstr>
      <vt:lpstr>CRDC and PowerSchool</vt:lpstr>
      <vt:lpstr>PowerSchool Steps</vt:lpstr>
      <vt:lpstr>PowerSchool Steps</vt:lpstr>
      <vt:lpstr>PowerSchool Setup</vt:lpstr>
      <vt:lpstr>Start Screen &gt; Select LEA Office &gt; Setup &gt; LEA &gt; Civil Rights Data Collection (CRDC)</vt:lpstr>
      <vt:lpstr>Start Screen &gt; Select school &gt; Setup &gt; School &gt; Civil Rights Data Collection (CRDC)</vt:lpstr>
      <vt:lpstr>School Level CRDC Screen Tips</vt:lpstr>
      <vt:lpstr>School CRDC Screens Tips …</vt:lpstr>
      <vt:lpstr>Start Screen &gt; Select school &gt; Setup &gt; School &gt; CRDC EDDIE Grade Levels</vt:lpstr>
      <vt:lpstr>CRDC EDDIE Grade Levels Screen Tips</vt:lpstr>
      <vt:lpstr>PowerSchool Update</vt:lpstr>
      <vt:lpstr>PowerSchool Update</vt:lpstr>
      <vt:lpstr>Reported Issues</vt:lpstr>
      <vt:lpstr>Reported Issues</vt:lpstr>
      <vt:lpstr>Reported Issues …</vt:lpstr>
      <vt:lpstr>CRDC Preview Report</vt:lpstr>
      <vt:lpstr>CRDC Submission Views</vt:lpstr>
      <vt:lpstr>CRDC Submission Views …</vt:lpstr>
      <vt:lpstr>CRDC Submission Views …</vt:lpstr>
      <vt:lpstr>CRDC Validation Views</vt:lpstr>
      <vt:lpstr>CRDC School Setup Validation</vt:lpstr>
      <vt:lpstr>CRDC School Last Date Run</vt:lpstr>
      <vt:lpstr>School CRDC Validation Views</vt:lpstr>
      <vt:lpstr>School CRDC Validation … </vt:lpstr>
      <vt:lpstr>School CRDC Validation …</vt:lpstr>
      <vt:lpstr>Student Detail Validation View Example</vt:lpstr>
      <vt:lpstr>School CRDC Validation … </vt:lpstr>
      <vt:lpstr>School CRDC Validation …</vt:lpstr>
      <vt:lpstr>Previous Year Class Roster</vt:lpstr>
      <vt:lpstr>CRDC School Level Report</vt:lpstr>
      <vt:lpstr>Federal Submission Tool</vt:lpstr>
      <vt:lpstr>Accounts</vt:lpstr>
      <vt:lpstr>Federal Submission Tool </vt:lpstr>
      <vt:lpstr>Closing</vt:lpstr>
      <vt:lpstr>Reminder - Documentation</vt:lpstr>
      <vt:lpstr>Reminder – All PSUs Must Run the LEA Level Report</vt:lpstr>
      <vt:lpstr>Reminder – Do Not Approve</vt:lpstr>
      <vt:lpstr>Reminder – Approve After November 15, 2021</vt:lpstr>
      <vt:lpstr>Reminder – Do Not Approve</vt:lpstr>
      <vt:lpstr>Reminder – Do Not Approve</vt:lpstr>
      <vt:lpstr>Reminder – Non-PS Data Files</vt:lpstr>
      <vt:lpstr>Any Questions?</vt:lpstr>
      <vt:lpstr>Any Questions?</vt:lpstr>
      <vt:lpstr>Support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Civil Rights Data Collection (OCR / CRDC)</dc:title>
  <dc:creator>tdominguez</dc:creator>
  <cp:lastModifiedBy>Terra Dominguez</cp:lastModifiedBy>
  <cp:revision>418</cp:revision>
  <cp:lastPrinted>2015-01-16T15:05:11Z</cp:lastPrinted>
  <dcterms:created xsi:type="dcterms:W3CDTF">2014-10-15T18:34:38Z</dcterms:created>
  <dcterms:modified xsi:type="dcterms:W3CDTF">2021-12-03T13:32:32Z</dcterms:modified>
</cp:coreProperties>
</file>