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295" r:id="rId5"/>
    <p:sldId id="263" r:id="rId6"/>
    <p:sldId id="268" r:id="rId7"/>
    <p:sldId id="277" r:id="rId8"/>
    <p:sldId id="267" r:id="rId9"/>
    <p:sldId id="273" r:id="rId10"/>
    <p:sldId id="276" r:id="rId11"/>
    <p:sldId id="291" r:id="rId12"/>
    <p:sldId id="288" r:id="rId13"/>
    <p:sldId id="294" r:id="rId14"/>
    <p:sldId id="297" r:id="rId15"/>
    <p:sldId id="292" r:id="rId16"/>
    <p:sldId id="293" r:id="rId17"/>
    <p:sldId id="281" r:id="rId18"/>
    <p:sldId id="28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7685326-C7A1-17BC-552A-5AD199E4CC93}" name="Sue Hatley" initials="SH" userId="cab383b67ea302b0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1313"/>
    <a:srgbClr val="003399"/>
    <a:srgbClr val="9900CC"/>
    <a:srgbClr val="FF00FF"/>
    <a:srgbClr val="0000FF"/>
    <a:srgbClr val="00FF00"/>
    <a:srgbClr val="DDB0F8"/>
    <a:srgbClr val="F1FD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8999" autoAdjust="0"/>
    <p:restoredTop sz="68216" autoAdjust="0"/>
  </p:normalViewPr>
  <p:slideViewPr>
    <p:cSldViewPr snapToGrid="0">
      <p:cViewPr varScale="1">
        <p:scale>
          <a:sx n="35" d="100"/>
          <a:sy n="35" d="100"/>
        </p:scale>
        <p:origin x="682" y="24"/>
      </p:cViewPr>
      <p:guideLst/>
    </p:cSldViewPr>
  </p:slideViewPr>
  <p:outlineViewPr>
    <p:cViewPr>
      <p:scale>
        <a:sx n="33" d="100"/>
        <a:sy n="33" d="100"/>
      </p:scale>
      <p:origin x="0" y="-835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4B4205-FC01-421A-B15B-9F6E4CBDF4BB}" type="doc">
      <dgm:prSet loTypeId="urn:microsoft.com/office/officeart/2005/8/layout/vList2" loCatId="list" qsTypeId="urn:microsoft.com/office/officeart/2005/8/quickstyle/simple1#1" qsCatId="simple" csTypeId="urn:microsoft.com/office/officeart/2005/8/colors/colorful5#1" csCatId="colorful" phldr="1"/>
      <dgm:spPr/>
      <dgm:t>
        <a:bodyPr/>
        <a:lstStyle/>
        <a:p>
          <a:endParaRPr lang="en-US"/>
        </a:p>
      </dgm:t>
    </dgm:pt>
    <dgm:pt modelId="{E3380BEB-993F-4541-AC10-1C6613B76259}">
      <dgm:prSet custT="1"/>
      <dgm:spPr>
        <a:noFill/>
      </dgm:spPr>
      <dgm:t>
        <a:bodyPr/>
        <a:lstStyle/>
        <a:p>
          <a:r>
            <a:rPr lang="en-US" sz="2400" b="0" dirty="0">
              <a:solidFill>
                <a:srgbClr val="002060"/>
              </a:solidFill>
              <a:latin typeface="+mn-lt"/>
            </a:rPr>
            <a:t>Comparability is a comparison of the use of funds in Title I and non-Title I Schools or all Title I schools. </a:t>
          </a:r>
        </a:p>
      </dgm:t>
    </dgm:pt>
    <dgm:pt modelId="{3994D23C-6CDA-4FC8-B563-2680C270F848}" type="parTrans" cxnId="{9ABF2C21-AAFE-490A-91EA-D828CB506687}">
      <dgm:prSet/>
      <dgm:spPr/>
      <dgm:t>
        <a:bodyPr/>
        <a:lstStyle/>
        <a:p>
          <a:endParaRPr lang="en-US"/>
        </a:p>
      </dgm:t>
    </dgm:pt>
    <dgm:pt modelId="{438F16C6-F15C-476E-99CC-16ABF4AD2B48}" type="sibTrans" cxnId="{9ABF2C21-AAFE-490A-91EA-D828CB506687}">
      <dgm:prSet/>
      <dgm:spPr/>
      <dgm:t>
        <a:bodyPr/>
        <a:lstStyle/>
        <a:p>
          <a:endParaRPr lang="en-US"/>
        </a:p>
      </dgm:t>
    </dgm:pt>
    <dgm:pt modelId="{ABEBA069-A0AF-400C-8A77-449092227B1C}">
      <dgm:prSet custT="1"/>
      <dgm:spPr>
        <a:noFill/>
      </dgm:spPr>
      <dgm:t>
        <a:bodyPr/>
        <a:lstStyle/>
        <a:p>
          <a:r>
            <a:rPr lang="en-US" sz="2400" b="0" dirty="0">
              <a:solidFill>
                <a:srgbClr val="002060"/>
              </a:solidFill>
              <a:latin typeface="+mn-lt"/>
            </a:rPr>
            <a:t>Comparability ensures the use of Title I funds as supplemental to state and local funds.</a:t>
          </a:r>
        </a:p>
      </dgm:t>
    </dgm:pt>
    <dgm:pt modelId="{1F16C4DE-A3F5-4FA7-BE9B-0A6710EB4093}" type="parTrans" cxnId="{72416A78-58D2-486E-BB78-DED904B8C1B7}">
      <dgm:prSet/>
      <dgm:spPr/>
      <dgm:t>
        <a:bodyPr/>
        <a:lstStyle/>
        <a:p>
          <a:endParaRPr lang="en-US"/>
        </a:p>
      </dgm:t>
    </dgm:pt>
    <dgm:pt modelId="{2A8D33B8-ECBC-4FDF-B020-DEDACB8AC1FC}" type="sibTrans" cxnId="{72416A78-58D2-486E-BB78-DED904B8C1B7}">
      <dgm:prSet/>
      <dgm:spPr/>
      <dgm:t>
        <a:bodyPr/>
        <a:lstStyle/>
        <a:p>
          <a:endParaRPr lang="en-US"/>
        </a:p>
      </dgm:t>
    </dgm:pt>
    <dgm:pt modelId="{4F02187A-25EF-4AFD-8CE7-90D57C35EA45}">
      <dgm:prSet custT="1"/>
      <dgm:spPr>
        <a:noFill/>
      </dgm:spPr>
      <dgm:t>
        <a:bodyPr/>
        <a:lstStyle/>
        <a:p>
          <a:endParaRPr lang="en-US" sz="2400" b="0" dirty="0">
            <a:solidFill>
              <a:srgbClr val="002060"/>
            </a:solidFill>
            <a:latin typeface="+mn-lt"/>
          </a:endParaRPr>
        </a:p>
      </dgm:t>
    </dgm:pt>
    <dgm:pt modelId="{9C57CE3C-A1BA-4415-A1BD-2C9C609154E7}" type="parTrans" cxnId="{A803BDF5-A55F-489E-A49A-8EA975FF620B}">
      <dgm:prSet/>
      <dgm:spPr/>
      <dgm:t>
        <a:bodyPr/>
        <a:lstStyle/>
        <a:p>
          <a:endParaRPr lang="en-US"/>
        </a:p>
      </dgm:t>
    </dgm:pt>
    <dgm:pt modelId="{FDB81924-AE18-4276-8913-6B97BD06B289}" type="sibTrans" cxnId="{A803BDF5-A55F-489E-A49A-8EA975FF620B}">
      <dgm:prSet/>
      <dgm:spPr/>
      <dgm:t>
        <a:bodyPr/>
        <a:lstStyle/>
        <a:p>
          <a:endParaRPr lang="en-US"/>
        </a:p>
      </dgm:t>
    </dgm:pt>
    <dgm:pt modelId="{1A256B58-6C06-4598-A7D7-1DA36FE220E2}" type="pres">
      <dgm:prSet presAssocID="{144B4205-FC01-421A-B15B-9F6E4CBDF4BB}" presName="linear" presStyleCnt="0">
        <dgm:presLayoutVars>
          <dgm:animLvl val="lvl"/>
          <dgm:resizeHandles val="exact"/>
        </dgm:presLayoutVars>
      </dgm:prSet>
      <dgm:spPr/>
    </dgm:pt>
    <dgm:pt modelId="{4926CE34-FD98-4F0C-A2BA-E10D1D032934}" type="pres">
      <dgm:prSet presAssocID="{E3380BEB-993F-4541-AC10-1C6613B76259}" presName="parentText" presStyleLbl="node1" presStyleIdx="0" presStyleCnt="3" custScaleY="89065" custLinFactY="-2976" custLinFactNeighborX="-29" custLinFactNeighborY="-100000">
        <dgm:presLayoutVars>
          <dgm:chMax val="0"/>
          <dgm:bulletEnabled val="1"/>
        </dgm:presLayoutVars>
      </dgm:prSet>
      <dgm:spPr/>
    </dgm:pt>
    <dgm:pt modelId="{231FC06C-F347-4834-915E-6E921EDC0C53}" type="pres">
      <dgm:prSet presAssocID="{438F16C6-F15C-476E-99CC-16ABF4AD2B48}" presName="spacer" presStyleCnt="0"/>
      <dgm:spPr/>
    </dgm:pt>
    <dgm:pt modelId="{099587BC-7C0F-4037-B133-3F323377A4E0}" type="pres">
      <dgm:prSet presAssocID="{ABEBA069-A0AF-400C-8A77-449092227B1C}" presName="parentText" presStyleLbl="node1" presStyleIdx="1" presStyleCnt="3" custScaleY="96660" custLinFactNeighborX="0" custLinFactNeighborY="38656">
        <dgm:presLayoutVars>
          <dgm:chMax val="0"/>
          <dgm:bulletEnabled val="1"/>
        </dgm:presLayoutVars>
      </dgm:prSet>
      <dgm:spPr/>
    </dgm:pt>
    <dgm:pt modelId="{A6FB2559-B0C6-421C-BB48-F2B7C40E65CB}" type="pres">
      <dgm:prSet presAssocID="{2A8D33B8-ECBC-4FDF-B020-DEDACB8AC1FC}" presName="spacer" presStyleCnt="0"/>
      <dgm:spPr/>
    </dgm:pt>
    <dgm:pt modelId="{9524BC11-76E1-4B37-AEC9-7495117F2B01}" type="pres">
      <dgm:prSet presAssocID="{4F02187A-25EF-4AFD-8CE7-90D57C35EA4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9ABF2C21-AAFE-490A-91EA-D828CB506687}" srcId="{144B4205-FC01-421A-B15B-9F6E4CBDF4BB}" destId="{E3380BEB-993F-4541-AC10-1C6613B76259}" srcOrd="0" destOrd="0" parTransId="{3994D23C-6CDA-4FC8-B563-2680C270F848}" sibTransId="{438F16C6-F15C-476E-99CC-16ABF4AD2B48}"/>
    <dgm:cxn modelId="{36E4C855-7910-429C-9256-4382489337DA}" type="presOf" srcId="{E3380BEB-993F-4541-AC10-1C6613B76259}" destId="{4926CE34-FD98-4F0C-A2BA-E10D1D032934}" srcOrd="0" destOrd="0" presId="urn:microsoft.com/office/officeart/2005/8/layout/vList2"/>
    <dgm:cxn modelId="{8B90E377-A377-47F4-AFBA-B1005044A781}" type="presOf" srcId="{ABEBA069-A0AF-400C-8A77-449092227B1C}" destId="{099587BC-7C0F-4037-B133-3F323377A4E0}" srcOrd="0" destOrd="0" presId="urn:microsoft.com/office/officeart/2005/8/layout/vList2"/>
    <dgm:cxn modelId="{72416A78-58D2-486E-BB78-DED904B8C1B7}" srcId="{144B4205-FC01-421A-B15B-9F6E4CBDF4BB}" destId="{ABEBA069-A0AF-400C-8A77-449092227B1C}" srcOrd="1" destOrd="0" parTransId="{1F16C4DE-A3F5-4FA7-BE9B-0A6710EB4093}" sibTransId="{2A8D33B8-ECBC-4FDF-B020-DEDACB8AC1FC}"/>
    <dgm:cxn modelId="{9B99B359-6C36-4FC4-AFA0-1579C6A09747}" type="presOf" srcId="{144B4205-FC01-421A-B15B-9F6E4CBDF4BB}" destId="{1A256B58-6C06-4598-A7D7-1DA36FE220E2}" srcOrd="0" destOrd="0" presId="urn:microsoft.com/office/officeart/2005/8/layout/vList2"/>
    <dgm:cxn modelId="{A8C49FE8-0D84-4A87-9512-D2966219B96A}" type="presOf" srcId="{4F02187A-25EF-4AFD-8CE7-90D57C35EA45}" destId="{9524BC11-76E1-4B37-AEC9-7495117F2B01}" srcOrd="0" destOrd="0" presId="urn:microsoft.com/office/officeart/2005/8/layout/vList2"/>
    <dgm:cxn modelId="{A803BDF5-A55F-489E-A49A-8EA975FF620B}" srcId="{144B4205-FC01-421A-B15B-9F6E4CBDF4BB}" destId="{4F02187A-25EF-4AFD-8CE7-90D57C35EA45}" srcOrd="2" destOrd="0" parTransId="{9C57CE3C-A1BA-4415-A1BD-2C9C609154E7}" sibTransId="{FDB81924-AE18-4276-8913-6B97BD06B289}"/>
    <dgm:cxn modelId="{329B2ADB-7326-4B5F-8BAD-1FEDEBAFE393}" type="presParOf" srcId="{1A256B58-6C06-4598-A7D7-1DA36FE220E2}" destId="{4926CE34-FD98-4F0C-A2BA-E10D1D032934}" srcOrd="0" destOrd="0" presId="urn:microsoft.com/office/officeart/2005/8/layout/vList2"/>
    <dgm:cxn modelId="{1666EF32-2043-4C19-91C0-AD9D34C6C6BC}" type="presParOf" srcId="{1A256B58-6C06-4598-A7D7-1DA36FE220E2}" destId="{231FC06C-F347-4834-915E-6E921EDC0C53}" srcOrd="1" destOrd="0" presId="urn:microsoft.com/office/officeart/2005/8/layout/vList2"/>
    <dgm:cxn modelId="{25E054D8-1342-4A65-BD7E-61E250B99EB8}" type="presParOf" srcId="{1A256B58-6C06-4598-A7D7-1DA36FE220E2}" destId="{099587BC-7C0F-4037-B133-3F323377A4E0}" srcOrd="2" destOrd="0" presId="urn:microsoft.com/office/officeart/2005/8/layout/vList2"/>
    <dgm:cxn modelId="{37239465-A8C9-42E3-815E-807F5AC100B0}" type="presParOf" srcId="{1A256B58-6C06-4598-A7D7-1DA36FE220E2}" destId="{A6FB2559-B0C6-421C-BB48-F2B7C40E65CB}" srcOrd="3" destOrd="0" presId="urn:microsoft.com/office/officeart/2005/8/layout/vList2"/>
    <dgm:cxn modelId="{E90075F5-8265-45F0-99B9-00847D73F53B}" type="presParOf" srcId="{1A256B58-6C06-4598-A7D7-1DA36FE220E2}" destId="{9524BC11-76E1-4B37-AEC9-7495117F2B0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26CE34-FD98-4F0C-A2BA-E10D1D032934}">
      <dsp:nvSpPr>
        <dsp:cNvPr id="0" name=""/>
        <dsp:cNvSpPr/>
      </dsp:nvSpPr>
      <dsp:spPr>
        <a:xfrm>
          <a:off x="0" y="809821"/>
          <a:ext cx="6013190" cy="1067069"/>
        </a:xfrm>
        <a:prstGeom prst="roundRect">
          <a:avLst/>
        </a:prstGeom>
        <a:noFill/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rgbClr val="002060"/>
              </a:solidFill>
              <a:latin typeface="+mn-lt"/>
            </a:rPr>
            <a:t>Comparability is a comparison of the use of funds in Title I and non-Title I Schools or all Title I schools. </a:t>
          </a:r>
        </a:p>
      </dsp:txBody>
      <dsp:txXfrm>
        <a:off x="52090" y="861911"/>
        <a:ext cx="5909010" cy="962889"/>
      </dsp:txXfrm>
    </dsp:sp>
    <dsp:sp modelId="{099587BC-7C0F-4037-B133-3F323377A4E0}">
      <dsp:nvSpPr>
        <dsp:cNvPr id="0" name=""/>
        <dsp:cNvSpPr/>
      </dsp:nvSpPr>
      <dsp:spPr>
        <a:xfrm>
          <a:off x="0" y="2352437"/>
          <a:ext cx="6013190" cy="1158064"/>
        </a:xfrm>
        <a:prstGeom prst="roundRect">
          <a:avLst/>
        </a:prstGeom>
        <a:noFill/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>
              <a:solidFill>
                <a:srgbClr val="002060"/>
              </a:solidFill>
              <a:latin typeface="+mn-lt"/>
            </a:rPr>
            <a:t>Comparability ensures the use of Title I funds as supplemental to state and local funds.</a:t>
          </a:r>
        </a:p>
      </dsp:txBody>
      <dsp:txXfrm>
        <a:off x="56532" y="2408969"/>
        <a:ext cx="5900126" cy="1045000"/>
      </dsp:txXfrm>
    </dsp:sp>
    <dsp:sp modelId="{9524BC11-76E1-4B37-AEC9-7495117F2B01}">
      <dsp:nvSpPr>
        <dsp:cNvPr id="0" name=""/>
        <dsp:cNvSpPr/>
      </dsp:nvSpPr>
      <dsp:spPr>
        <a:xfrm>
          <a:off x="0" y="3623570"/>
          <a:ext cx="6013190" cy="1198080"/>
        </a:xfrm>
        <a:prstGeom prst="roundRect">
          <a:avLst/>
        </a:prstGeom>
        <a:noFill/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0" kern="1200" dirty="0">
            <a:solidFill>
              <a:srgbClr val="002060"/>
            </a:solidFill>
            <a:latin typeface="+mn-lt"/>
          </a:endParaRPr>
        </a:p>
      </dsp:txBody>
      <dsp:txXfrm>
        <a:off x="58485" y="3682055"/>
        <a:ext cx="5896220" cy="10811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DCBEF-3165-4495-BB55-DF4393AD978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3EAFFF-DDBF-44AD-ADA4-8BFA3D217B9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225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330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key focus for today’s session covers three main objectives.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First, we will explore comparability</a:t>
            </a:r>
            <a:r>
              <a:rPr lang="en-US" baseline="0" dirty="0"/>
              <a:t> basics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Next, we will review and discuss methods for demonstrating comparability effectively. </a:t>
            </a:r>
          </a:p>
          <a:p>
            <a:endParaRPr lang="en-US" dirty="0"/>
          </a:p>
          <a:p>
            <a:r>
              <a:rPr lang="en-US" dirty="0"/>
              <a:t>Finally, we will explore</a:t>
            </a:r>
            <a:r>
              <a:rPr lang="en-US" baseline="0" dirty="0"/>
              <a:t> resources available for comparability reporting.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487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Comparability is a federal requirement. It provides a profile of compliance. Likewise, it provides a benefit for individual public-school units to level the educational  opportunities.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Comparison isn’t limited to Title l and non-Title l schools. The profile report also requires public school units serving all Title l schools to compare higher poverty Title l schools to lower Title l poverty schools.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What is the goal? To assure that all students receive quality teaching, impactful learning experiences, additional support and resources regardless of the school attended.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729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There are criteria exemptions for reporting. These include: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 PSU that has only one school serving one grouping of grade spans. For example: one K-2, one 3-5, one 6-8, one 9-12 or elementary, middle, and high.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 PSU identified as a single site providing services to one elementary, one middle, and/or one high school. To clarify, a single site can have more than one campus location, however, the school serves defined grade spans at different locations. For example, an elementary campus, a middle campus, and a high school campus. Three campuses but the PSU only serve one grade span grouping at each campus.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 PSU with a school that has 100 or less students will be exempt from profile reporting.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862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Supplement-Supplant is complex in that it provides for on-going research, interpretation, and reading. Here are 3 easy rules to remember.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1) Ensure federal funds are value added by providing additional resources for the most disadvantaged. Some questions to ask, reflect, and answer: 1) How are federal funds providing additional services and resources? What opportunities are or will be provided? What does the data indicate? How are the services funded with Title l positively impacting student outcomes.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2) Demonstrate the use of funds through documented actions, services, and resources provided for the purpose of Title l funds in the current year.  “This Year’s Students – This Year’s Funds”. </a:t>
            </a:r>
            <a:r>
              <a:rPr lang="en-US" i="1" dirty="0"/>
              <a:t>Eddy 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228600" indent="-228600">
              <a:buFont typeface="Arial" panose="020B0604020202020204" pitchFamily="34" charset="0"/>
              <a:buAutoNum type="arabicParenR" startAt="3"/>
            </a:pPr>
            <a:r>
              <a:rPr lang="en-US" dirty="0"/>
              <a:t>Maintain compliance. Have a consistent process and timeline for all things comparability including funds expended and remaining, activities, resources (both human and material) impacting comparable services. Simple actions such as a comparability review (dated/signed), schedules demonstrating use of funds including  personnel, purchased services, resources, materials and how these are used are a few of the most basic actions to demonstrate the use of Title l funds.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9685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student to staff ratio compares the student enrollment to staff based on data collection on one specific date. The base salaries to enrollment ratio compares salaries to enrollment.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profile for the enrollment reported will not change as a PSU works through the reporting process.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Only like (consistent) instructional staff positions or like instructional salaries across all schools will be compared and included in the profile report.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like positions or base salaries to include will be determined by the PSU.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All positions and salaries paid with federal funds will be excluded in the staff count.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positions included will provide direct instructional services and/or direct support services that lead to students’ academic success. All staff counts must be certified, licensed, or credentialed.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highlight>
                  <a:srgbClr val="FFFF00"/>
                </a:highlight>
              </a:rPr>
              <a:t>A note to remember, a PSU cannot select a minimal number of instructional staff or salaries to include. For example, selecting one or two specific departments or support services only to report. </a:t>
            </a: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</a:rPr>
              <a:t>(Check with Melissa or Alex on this.)</a:t>
            </a:r>
            <a:endParaRPr lang="en-US" dirty="0">
              <a:highlight>
                <a:srgbClr val="FFFF00"/>
              </a:highlight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7376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There are a few state and local exclusions that are allowable for comparability reporting.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Excessive costs for unique student needs may be excluded.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Additional payments beyond base pay may be excluded.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Specific programs that support the purpose of Title l may be excluded.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Contact your program administrator prior to the consideration for exemption of these exclusions.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It is important to note that documentation to support these exclusions is necessary.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Keep all documentation on file for monitoring or auditing purposes.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677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232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775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2507C-54C5-3B5D-1901-94FEA79238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3F183B-CB34-24A4-7716-3CD20AF30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BD83E0-820D-70B5-099D-0E57F8E8E0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07A0A-00DA-3D64-5FC5-BBD480BF79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3457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3928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Please consider a brief email making us aware that the comparability report is ready for review.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997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are here to assist and support through the comparability process.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EAFFF-DDBF-44AD-ADA4-8BFA3D217B9B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738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A1F31-1A7C-C978-F527-2F6BCB643E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63E8E3-61DB-BF7B-7C23-E3C6340D3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C94DA5-688B-EEDB-1F79-ACC38E337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13080-E5B3-BB72-BA2E-B72FEE00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3EBFE-8B08-65C5-841A-CC0F4A72F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117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08F41-1366-0FDA-BCCD-32C3753BD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70081-050C-E5AA-B0D2-8C3BA41E1D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BF653-2D00-D1D6-8C4F-5417053A4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0EE7C-EB54-ADC5-0033-6ADCB31B3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C45F39-2C85-4CD0-042C-1CE369A06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838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B4FB4-E177-132C-403B-233BD9034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AAC35-63C0-312A-55BF-632887C1E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5E7A2-5511-B647-29E1-8C002144A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3B80B-FFE4-8806-C895-86EB87D48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C9BBB-13A2-3888-0357-0D942E012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724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A1DB5-68CE-A7E3-5D67-03AFD6F9B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390E4-8F25-D582-7258-56E912722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7B947B-0409-B7BA-CD37-BA4EB59D6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4BD82-E731-3A78-2281-6ED87153D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73F42-152A-895C-4545-351562484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27F603-01FA-DEC7-9C27-F6412ADAD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028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B6FD6-FCEB-977D-090A-B03B0BF4B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914B89-9016-A9DA-C5F1-3CC51D2915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AA2AF0-EF2C-5B12-33D0-3F41976EBE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A84FBE-5DD3-FEA3-627E-E82D2D1DC5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D0AB2E-DD86-A3F3-0732-E60D274E86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215C8F-93A2-8394-5254-553DF8126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A1F552-D801-605B-90A3-BE882EB02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9C6770-3B18-8054-7572-7383CAA2B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43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39010-F6EC-30A2-5462-130E9AB0E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A9A381-7884-A48A-2FB4-82A362202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219630-217A-AE38-263C-76F2E93A1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5B827F-696F-F5BF-A678-F5513007C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989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774C86-CEB0-D306-3D9A-D4BD78697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8B5605-CFE9-577D-94E0-59C4C6EE2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FFFAF4-DBD6-8C02-2F26-4133F18D4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333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1A896-0AC8-F387-8D4E-1E2EB1E29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6897E-124D-9E2F-3F04-2474D87A8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57D6B3-FBDE-DE75-797C-91957E6591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E6C4A5-C6F2-F47A-25E1-7DF96B9DF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7B7D43-9D29-B1F9-B693-4083575AF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0B3860-1E93-D0F8-9F59-663E8D837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51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72941-EACB-47F9-9B49-865E6C7E7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B4EDCB-79F5-9ED3-CD32-BB1C229E04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32B98C-C8FF-9E62-09F9-862BC4ADC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0662F1-0E8B-E17B-0F0E-B2BC980DE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F08253-4547-D37B-8149-C8DF8D286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EF08BB-BD92-30E6-CDDA-28EDFCAE2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56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8BB23-846B-711A-AB81-862B885D1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AD526E-5BEA-3381-B76C-EF2709D38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AC7F6D-02F4-369B-ACDA-71C98CB0E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81EDE9-55C5-5C3F-2FD2-16A71120C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BF298A-9917-B010-2D5B-F78990CB4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280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E99B00-B301-FF29-7A4C-1A8104FC1D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FE27E-D729-6206-0F45-3CE0C4B54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E0B71-6C61-B134-3EB6-E636E30E6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6C7D5-D6F7-734B-E9AF-14F2794C1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4AC7E9-0B0D-7073-5C69-271B1378C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51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13CDFE-1CE6-5B58-2B20-459618EA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8B8848-DB98-2EB4-44DF-AA9D03DAA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A4D76-9F2B-CF0E-5C1F-2B05FA26CE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164419-28C7-4B6F-94BF-93A904530CAE}" type="datetimeFigureOut">
              <a:rPr lang="en-US" smtClean="0"/>
              <a:t>9/18/2026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12FE5D-5507-EAE1-E5A2-B42E00237B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5B7D8B-0E0E-2AF3-D04A-D6FB48491F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74631D-BAD7-43BC-9132-A43CDC5A2C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937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package" Target="../embeddings/Microsoft_Word_Document1.docx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.emf"/><Relationship Id="rId5" Type="http://schemas.openxmlformats.org/officeDocument/2006/relationships/package" Target="../embeddings/Microsoft_Word_Document.docx"/><Relationship Id="rId4" Type="http://schemas.openxmlformats.org/officeDocument/2006/relationships/image" Target="../media/image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judi.godfrey@dpi.nc.gov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sue.Hatley@dpi.nc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F0B6C-BC81-544B-BA13-3A42F683B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433512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</a:rPr>
              <a:t>        Determining Comparability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BCF839-F100-DAB5-11AE-99328D213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010150"/>
            <a:ext cx="10515600" cy="1079500"/>
          </a:xfrm>
        </p:spPr>
        <p:txBody>
          <a:bodyPr/>
          <a:lstStyle/>
          <a:p>
            <a:r>
              <a:rPr lang="en-US" dirty="0"/>
              <a:t>						</a:t>
            </a:r>
            <a:r>
              <a:rPr lang="en-US"/>
              <a:t>           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Office of Federal Programs</a:t>
            </a:r>
          </a:p>
          <a:p>
            <a:r>
              <a:rPr lang="en-US" dirty="0">
                <a:solidFill>
                  <a:srgbClr val="002060"/>
                </a:solidFill>
              </a:rPr>
              <a:t>                                                                                                     Updated August 2026	</a:t>
            </a:r>
          </a:p>
        </p:txBody>
      </p:sp>
    </p:spTree>
    <p:extLst>
      <p:ext uri="{BB962C8B-B14F-4D97-AF65-F5344CB8AC3E}">
        <p14:creationId xmlns:p14="http://schemas.microsoft.com/office/powerpoint/2010/main" val="382431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037A2-5082-FD75-E20E-8BF59018AFD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00501" y="493776"/>
            <a:ext cx="10792923" cy="67665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latin typeface="Arial Narrow" panose="020B0606020202030204" pitchFamily="34" charset="0"/>
              </a:rPr>
              <a:t>    </a:t>
            </a:r>
            <a:r>
              <a:rPr lang="en-US" sz="3600" dirty="0">
                <a:solidFill>
                  <a:srgbClr val="002060"/>
                </a:solidFill>
                <a:latin typeface="+mn-lt"/>
              </a:rPr>
              <a:t>Title I, Part A: Key Objectives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EB127-D94C-3B1B-4911-FE465D905BCD}"/>
              </a:ext>
            </a:extLst>
          </p:cNvPr>
          <p:cNvSpPr>
            <a:spLocks noGrp="1"/>
          </p:cNvSpPr>
          <p:nvPr>
            <p:ph sz="half" idx="4294967295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1111201" y="888206"/>
            <a:ext cx="6656832" cy="5081587"/>
          </a:xfrm>
        </p:spPr>
        <p:txBody>
          <a:bodyPr>
            <a:no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endParaRPr lang="en-US" sz="2400" b="1" dirty="0"/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002060"/>
                </a:solidFill>
              </a:rPr>
              <a:t>Understanding Comparability Basics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>
                <a:solidFill>
                  <a:srgbClr val="002060"/>
                </a:solidFill>
              </a:rPr>
              <a:t>Discover the principles of comparability and  importance in fair resource allocation among schools.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002060"/>
                </a:solidFill>
              </a:rPr>
              <a:t>Demonstrating Comparability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>
                <a:solidFill>
                  <a:srgbClr val="002060"/>
                </a:solidFill>
              </a:rPr>
              <a:t>Learn effective methods for showing that schools meet comparability requirements in practice.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002060"/>
                </a:solidFill>
              </a:rPr>
              <a:t>Identifying Helpful Resources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>
                <a:solidFill>
                  <a:srgbClr val="002060"/>
                </a:solidFill>
              </a:rPr>
              <a:t>Explore tools and materials that support compliance with Title I, Part A regulations and guidelines.</a:t>
            </a:r>
          </a:p>
        </p:txBody>
      </p:sp>
    </p:spTree>
    <p:extLst>
      <p:ext uri="{BB962C8B-B14F-4D97-AF65-F5344CB8AC3E}">
        <p14:creationId xmlns:p14="http://schemas.microsoft.com/office/powerpoint/2010/main" val="1363993035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C7CCC60B-4D42-4FE4-BCB2-A713F52D0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5609A4-4FB7-B263-6DF9-0FE0F1F82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3223" y="731521"/>
            <a:ext cx="4368151" cy="5394958"/>
          </a:xfrm>
        </p:spPr>
        <p:txBody>
          <a:bodyPr>
            <a:normAutofit/>
          </a:bodyPr>
          <a:lstStyle/>
          <a:p>
            <a:r>
              <a:rPr lang="en-US" dirty="0">
                <a:latin typeface="+mn-lt"/>
              </a:rPr>
              <a:t>    </a:t>
            </a:r>
            <a:endParaRPr lang="en-US" sz="3600" dirty="0">
              <a:latin typeface="+mn-lt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8DEC1BF-1096-A08E-401B-9BB6027B90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2911590"/>
              </p:ext>
            </p:extLst>
          </p:nvPr>
        </p:nvGraphicFramePr>
        <p:xfrm>
          <a:off x="972457" y="731521"/>
          <a:ext cx="6013190" cy="58514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A42A661-4CB0-7D57-ACEA-E68E6C6D0C19}"/>
              </a:ext>
            </a:extLst>
          </p:cNvPr>
          <p:cNvSpPr txBox="1"/>
          <p:nvPr/>
        </p:nvSpPr>
        <p:spPr>
          <a:xfrm>
            <a:off x="972457" y="465339"/>
            <a:ext cx="5397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Comparability Basics</a:t>
            </a:r>
          </a:p>
        </p:txBody>
      </p:sp>
    </p:spTree>
    <p:extLst>
      <p:ext uri="{BB962C8B-B14F-4D97-AF65-F5344CB8AC3E}">
        <p14:creationId xmlns:p14="http://schemas.microsoft.com/office/powerpoint/2010/main" val="4087033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8AA00-21E3-3711-4073-F3F5BC808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386" y="577516"/>
            <a:ext cx="5269711" cy="890337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  <a:latin typeface="+mn-lt"/>
              </a:rPr>
              <a:t>Comparability</a:t>
            </a:r>
            <a:r>
              <a:rPr lang="en-US" sz="3600" dirty="0">
                <a:solidFill>
                  <a:srgbClr val="002060"/>
                </a:solidFill>
                <a:latin typeface="Arial Narrow" panose="020B0606020202030204" pitchFamily="34" charset="0"/>
              </a:rPr>
              <a:t> Exemptions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9836AF-1AD5-00BA-B917-6246AB0C5B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0147" y="1467853"/>
            <a:ext cx="4396152" cy="579756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1800" dirty="0">
              <a:solidFill>
                <a:srgbClr val="002060"/>
              </a:solidFill>
            </a:endParaRPr>
          </a:p>
          <a:p>
            <a:endParaRPr lang="en-US" sz="18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PSUs are exempt when there is one school per grade spans. 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PSUs that are single-site units are exempt. 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Schools with fewer than 100 students are excluded from calculations.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381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1C8177-6DEB-2379-9FAD-5437C2D6D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298" y="391491"/>
            <a:ext cx="5388702" cy="1081314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  	                                          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sz="3600" dirty="0">
                <a:latin typeface="+mn-lt"/>
              </a:rPr>
            </a:br>
            <a:r>
              <a:rPr lang="en-US" sz="3600" dirty="0">
                <a:latin typeface="+mn-lt"/>
              </a:rPr>
              <a:t>           			</a:t>
            </a:r>
            <a:r>
              <a:rPr lang="en-US" sz="3600" b="1" dirty="0">
                <a:latin typeface="+mn-lt"/>
              </a:rPr>
              <a:t>      </a:t>
            </a:r>
            <a:r>
              <a:rPr lang="en-US" sz="3600" kern="1200" dirty="0">
                <a:solidFill>
                  <a:srgbClr val="002060"/>
                </a:solidFill>
                <a:latin typeface="+mn-lt"/>
              </a:rPr>
              <a:t>Supplement</a:t>
            </a:r>
            <a:r>
              <a:rPr lang="en-US" sz="3600" b="1" kern="12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3600" kern="1200" dirty="0">
                <a:solidFill>
                  <a:srgbClr val="002060"/>
                </a:solidFill>
                <a:latin typeface="+mn-lt"/>
              </a:rPr>
              <a:t>–</a:t>
            </a:r>
            <a:r>
              <a:rPr lang="en-US" sz="3600" b="1" kern="1200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3600" kern="1200" dirty="0">
                <a:solidFill>
                  <a:srgbClr val="002060"/>
                </a:solidFill>
                <a:latin typeface="+mn-lt"/>
              </a:rPr>
              <a:t>Supplant</a:t>
            </a:r>
            <a:r>
              <a:rPr lang="en-US" sz="3600" b="1" kern="1200" dirty="0">
                <a:solidFill>
                  <a:srgbClr val="002060"/>
                </a:solidFill>
                <a:latin typeface="+mn-lt"/>
              </a:rPr>
              <a:t> </a:t>
            </a:r>
            <a:br>
              <a:rPr lang="en-US" sz="3600" kern="1200" dirty="0">
                <a:solidFill>
                  <a:schemeClr val="tx1"/>
                </a:solidFill>
                <a:latin typeface="+mn-lt"/>
              </a:rPr>
            </a:br>
            <a:endParaRPr lang="en-US" sz="3600" kern="1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1EC56D-88CA-B33D-DA17-649C52A3A800}"/>
              </a:ext>
            </a:extLst>
          </p:cNvPr>
          <p:cNvSpPr>
            <a:spLocks noGrp="1"/>
          </p:cNvSpPr>
          <p:nvPr>
            <p:ph sz="half" idx="2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914401" y="1472807"/>
            <a:ext cx="10570302" cy="4836553"/>
          </a:xfrm>
        </p:spPr>
        <p:txBody>
          <a:bodyPr>
            <a:noAutofit/>
          </a:bodyPr>
          <a:lstStyle/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002060"/>
                </a:solidFill>
              </a:rPr>
              <a:t>Federal Funds Must Enhance Education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>
                <a:solidFill>
                  <a:srgbClr val="002060"/>
                </a:solidFill>
              </a:rPr>
              <a:t>Federal funds under Title I are meant to supplement, </a:t>
            </a:r>
            <a:r>
              <a:rPr lang="en-US" b="1" u="sng" dirty="0">
                <a:solidFill>
                  <a:srgbClr val="002060"/>
                </a:solidFill>
              </a:rPr>
              <a:t>not replace</a:t>
            </a:r>
            <a:r>
              <a:rPr lang="en-US" dirty="0">
                <a:solidFill>
                  <a:srgbClr val="002060"/>
                </a:solidFill>
              </a:rPr>
              <a:t>, state and local education funding for schools.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002060"/>
                </a:solidFill>
              </a:rPr>
              <a:t>Schools Must Demonstrate Additional Services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>
                <a:solidFill>
                  <a:srgbClr val="002060"/>
                </a:solidFill>
              </a:rPr>
              <a:t>Schools must show that Title I funds provide additional resources and educational services. </a:t>
            </a:r>
          </a:p>
          <a:p>
            <a:pPr marL="0" indent="0">
              <a:spcBef>
                <a:spcPts val="2500"/>
              </a:spcBef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002060"/>
                </a:solidFill>
              </a:rPr>
              <a:t>Compliance Shall Maintain Funding</a:t>
            </a:r>
          </a:p>
          <a:p>
            <a:pPr marL="0" lvl="1" indent="0">
              <a:buFont typeface="Arial" panose="020B0604020202020204" pitchFamily="34" charset="0"/>
              <a:buNone/>
            </a:pPr>
            <a:r>
              <a:rPr lang="en-US" dirty="0">
                <a:solidFill>
                  <a:srgbClr val="002060"/>
                </a:solidFill>
              </a:rPr>
              <a:t>Adhering to the requirements is vital in keeping federal support and sustaining programs.</a:t>
            </a:r>
          </a:p>
        </p:txBody>
      </p:sp>
    </p:spTree>
    <p:extLst>
      <p:ext uri="{BB962C8B-B14F-4D97-AF65-F5344CB8AC3E}">
        <p14:creationId xmlns:p14="http://schemas.microsoft.com/office/powerpoint/2010/main" val="105061898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719C4-8F83-B0CA-8FA8-5F639DC54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387" y="220563"/>
            <a:ext cx="10515600" cy="1085723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002060"/>
                </a:solidFill>
                <a:latin typeface="+mn-lt"/>
              </a:rPr>
              <a:t>Comparability Comparison Profiles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EA18FE-3577-94C5-FAEB-19B0F36BC3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306286"/>
            <a:ext cx="5332412" cy="60617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Student-to-Staff Ratio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2BA290-7CF8-D77A-DFAB-AC5CD7078F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086" y="2130753"/>
            <a:ext cx="5402489" cy="3420961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sz="2400" dirty="0">
                <a:solidFill>
                  <a:srgbClr val="002060"/>
                </a:solidFill>
              </a:rPr>
              <a:t>Students to classroom teachers or instructional staff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FTE counts by “like” positions as determined by PSU</a:t>
            </a:r>
          </a:p>
          <a:p>
            <a:r>
              <a:rPr lang="en-US" sz="2400" dirty="0">
                <a:solidFill>
                  <a:srgbClr val="002060"/>
                </a:solidFill>
              </a:rPr>
              <a:t>Excludes all federal positions</a:t>
            </a:r>
          </a:p>
          <a:p>
            <a:r>
              <a:rPr lang="en-US" sz="2400" dirty="0">
                <a:solidFill>
                  <a:srgbClr val="002060"/>
                </a:solidFill>
              </a:rPr>
              <a:t>Most common due to ease and tracking</a:t>
            </a:r>
          </a:p>
          <a:p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BD3FB8-B4E7-1124-2162-28AB9DD047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175657"/>
            <a:ext cx="5157787" cy="736799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Salary-to-Student Ratio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138F66-5D56-0D69-AFCA-0DC2F8DEFB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130752"/>
            <a:ext cx="5183188" cy="3205524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Salary by classroom teachers or instructional staff</a:t>
            </a:r>
          </a:p>
          <a:p>
            <a:r>
              <a:rPr lang="en-US" sz="2400" dirty="0">
                <a:solidFill>
                  <a:srgbClr val="002060"/>
                </a:solidFill>
              </a:rPr>
              <a:t>Base salaries by “like” positions</a:t>
            </a:r>
          </a:p>
          <a:p>
            <a:r>
              <a:rPr lang="en-US" sz="2400" dirty="0">
                <a:solidFill>
                  <a:srgbClr val="002060"/>
                </a:solidFill>
              </a:rPr>
              <a:t>Excludes all federal paid salaries</a:t>
            </a:r>
          </a:p>
          <a:p>
            <a:r>
              <a:rPr lang="en-US" sz="2400" dirty="0">
                <a:solidFill>
                  <a:srgbClr val="002060"/>
                </a:solidFill>
              </a:rPr>
              <a:t>An alternative method for reporting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457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6F7C0-470A-4173-53FD-9E6751A42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2578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</a:rPr>
              <a:t>State and Local Exclusions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C964B-AA44-0351-B0A7-FBDB9C91D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52438" cy="43985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</a:rPr>
              <a:t>State/local allowable exclusions from calculations include: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Language instruction for emergent bilingual students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Excess costs of providing services to students experiencing disability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Staff salary differentials for years of employment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Staff bonus pay</a:t>
            </a:r>
          </a:p>
          <a:p>
            <a:pPr marL="0" indent="0"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r>
              <a:rPr lang="en-US" sz="2400" dirty="0">
                <a:solidFill>
                  <a:srgbClr val="002060"/>
                </a:solidFill>
              </a:rPr>
              <a:t>Supplemental programs that meet the intent and purpose of Title I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393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CB4B6-7615-C79A-28AC-6426E08D9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505" y="445456"/>
            <a:ext cx="3932237" cy="846083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</a:rPr>
              <a:t>Cover Sheet – </a:t>
            </a:r>
            <a:r>
              <a:rPr lang="en-US" sz="3600" dirty="0">
                <a:solidFill>
                  <a:srgbClr val="002060"/>
                </a:solidFill>
                <a:highlight>
                  <a:srgbClr val="FFFF00"/>
                </a:highlight>
              </a:rPr>
              <a:t>Tab 1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E4E529-C87C-D1CC-DB92-2C285B6CCF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742264"/>
            <a:ext cx="6172200" cy="484573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4BEEFA-4DB1-3C1F-972E-661261B267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291539"/>
            <a:ext cx="3932237" cy="4845736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rgbClr val="002060"/>
                </a:solidFill>
              </a:rPr>
              <a:t>Complete  Highlighted  Profile</a:t>
            </a:r>
          </a:p>
          <a:p>
            <a:endParaRPr lang="en-US" sz="2600" dirty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rgbClr val="002060"/>
                </a:solidFill>
              </a:rPr>
              <a:t>PSU Name and Number Must Be Entered</a:t>
            </a:r>
          </a:p>
          <a:p>
            <a:endParaRPr lang="en-US" sz="2600" dirty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rgbClr val="002060"/>
                </a:solidFill>
              </a:rPr>
              <a:t>Dropdowns</a:t>
            </a:r>
          </a:p>
          <a:p>
            <a:r>
              <a:rPr lang="en-US" sz="2600" dirty="0">
                <a:solidFill>
                  <a:srgbClr val="002060"/>
                </a:solidFill>
              </a:rPr>
              <a:t>	</a:t>
            </a:r>
            <a:r>
              <a:rPr lang="en-US" sz="2400" dirty="0">
                <a:solidFill>
                  <a:srgbClr val="002060"/>
                </a:solidFill>
              </a:rPr>
              <a:t>School</a:t>
            </a:r>
            <a:r>
              <a:rPr lang="en-US" sz="2600" dirty="0">
                <a:solidFill>
                  <a:srgbClr val="002060"/>
                </a:solidFill>
              </a:rPr>
              <a:t> Type</a:t>
            </a:r>
          </a:p>
          <a:p>
            <a:r>
              <a:rPr lang="en-US" sz="2600" dirty="0">
                <a:solidFill>
                  <a:srgbClr val="002060"/>
                </a:solidFill>
              </a:rPr>
              <a:t>	Size/Enrollment</a:t>
            </a:r>
          </a:p>
          <a:p>
            <a:r>
              <a:rPr lang="en-US" sz="2600" dirty="0">
                <a:solidFill>
                  <a:srgbClr val="002060"/>
                </a:solidFill>
              </a:rPr>
              <a:t>	Staff Type</a:t>
            </a:r>
          </a:p>
          <a:p>
            <a:endParaRPr lang="en-US" sz="2600" dirty="0">
              <a:solidFill>
                <a:srgbClr val="002060"/>
              </a:solidFill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A41C652-5CD4-5ADA-76BB-BA4E23520F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8877104"/>
              </p:ext>
            </p:extLst>
          </p:nvPr>
        </p:nvGraphicFramePr>
        <p:xfrm>
          <a:off x="7646988" y="1538288"/>
          <a:ext cx="5819775" cy="178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5956042" imgH="1829790" progId="Word.Document.12">
                  <p:embed/>
                </p:oleObj>
              </mc:Choice>
              <mc:Fallback>
                <p:oleObj name="Document" r:id="rId3" imgW="5956042" imgH="1829790" progId="Word.Document.12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BA41C652-5CD4-5ADA-76BB-BA4E23520FE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46988" y="1538288"/>
                        <a:ext cx="5819775" cy="178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70765FA0-51B0-A30A-EE78-49F1A8B25B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2024" y="719137"/>
            <a:ext cx="6580187" cy="490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247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71948-5850-DC24-A736-9CB20CD5A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712" y="-877800"/>
            <a:ext cx="12694388" cy="173903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Student-to-Staff Ratio </a:t>
            </a:r>
            <a:r>
              <a:rPr lang="en-US" sz="3600" dirty="0">
                <a:solidFill>
                  <a:srgbClr val="002060"/>
                </a:solidFill>
                <a:highlight>
                  <a:srgbClr val="FFFF00"/>
                </a:highlight>
              </a:rPr>
              <a:t>Title I Schools – Tab 1continued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7993B-2164-919D-D631-435150AFFA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025" y="1244009"/>
            <a:ext cx="6700505" cy="4617041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D3E8A9-7699-A65D-8DAF-4D800E876E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987425"/>
            <a:ext cx="3932237" cy="5530333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Page 1 is a continuation of the Cover Sheet.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Enter Title I School Name, Grade Span, Enrollment, Number of Staff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Entries will tabulate and provide comparability results of Yes/No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Scroll for additional page access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Information entered will provide on-going results. 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07DFDF1E-3732-975D-EFCD-105B663494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318691"/>
              </p:ext>
            </p:extLst>
          </p:nvPr>
        </p:nvGraphicFramePr>
        <p:xfrm>
          <a:off x="4772025" y="1244009"/>
          <a:ext cx="6580187" cy="5403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956042" imgH="3260078" progId="Word.Document.12">
                  <p:embed/>
                </p:oleObj>
              </mc:Choice>
              <mc:Fallback>
                <p:oleObj name="Document" r:id="rId2" imgW="5956042" imgH="3260078" progId="Word.Document.12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07DFDF1E-3732-975D-EFCD-105B663494B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772025" y="1244009"/>
                        <a:ext cx="6580187" cy="54030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8643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D8578-D13A-E38C-E735-700AEEDE3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036" y="286603"/>
            <a:ext cx="10931857" cy="702409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Student-to-Staff Ratio </a:t>
            </a:r>
            <a:r>
              <a:rPr lang="en-US" sz="3600" dirty="0">
                <a:solidFill>
                  <a:srgbClr val="002060"/>
                </a:solidFill>
                <a:highlight>
                  <a:srgbClr val="FFFF00"/>
                </a:highlight>
              </a:rPr>
              <a:t>Non-Title I Schools – Tab 2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61FA7C-10C4-DE6A-18BF-00E8453D91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222048"/>
            <a:ext cx="3759508" cy="5042273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Page 1  is a continuation of the Cover Sheet. 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Enter Title l School Name, Grade Span, Enrollment, Number of Staff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Entries will tabulate and provide comparability results of Yes/No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Information entered will provide on-going results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Scroll for additional pages</a:t>
            </a:r>
          </a:p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89CA58-9777-6397-BCA9-A7B0D83441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99025" y="1222048"/>
            <a:ext cx="6169025" cy="457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93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C91214-85C8-7B1C-B95D-36510BE0B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DBEBB-F211-DF03-C717-26C7828A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505" y="445456"/>
            <a:ext cx="3932237" cy="846083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</a:rPr>
              <a:t>Cover Sheet – </a:t>
            </a:r>
            <a:r>
              <a:rPr lang="en-US" sz="3600" dirty="0">
                <a:solidFill>
                  <a:srgbClr val="002060"/>
                </a:solidFill>
                <a:highlight>
                  <a:srgbClr val="FFFF00"/>
                </a:highlight>
              </a:rPr>
              <a:t>Tab 1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5C9438-0F5A-56BD-5CCD-8448E5C1BF78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B79670-30A3-B189-B50F-0876A53D20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291539"/>
            <a:ext cx="3932237" cy="5107674"/>
          </a:xfrm>
        </p:spPr>
        <p:txBody>
          <a:bodyPr>
            <a:normAutofit/>
          </a:bodyPr>
          <a:lstStyle/>
          <a:p>
            <a:r>
              <a:rPr lang="en-US" sz="2600" dirty="0">
                <a:solidFill>
                  <a:srgbClr val="002060"/>
                </a:solidFill>
              </a:rPr>
              <a:t>Complete  Highlighted  Profile</a:t>
            </a:r>
          </a:p>
          <a:p>
            <a:endParaRPr lang="en-US" sz="2600" dirty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rgbClr val="002060"/>
                </a:solidFill>
              </a:rPr>
              <a:t>PSU Name and Number Must Be Entered</a:t>
            </a:r>
          </a:p>
          <a:p>
            <a:endParaRPr lang="en-US" sz="2600" dirty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rgbClr val="002060"/>
                </a:solidFill>
              </a:rPr>
              <a:t>Dropdowns</a:t>
            </a:r>
          </a:p>
          <a:p>
            <a:r>
              <a:rPr lang="en-US" sz="2600" dirty="0">
                <a:solidFill>
                  <a:srgbClr val="002060"/>
                </a:solidFill>
              </a:rPr>
              <a:t>	School Type</a:t>
            </a:r>
          </a:p>
          <a:p>
            <a:r>
              <a:rPr lang="en-US" sz="2600" dirty="0">
                <a:solidFill>
                  <a:srgbClr val="002060"/>
                </a:solidFill>
              </a:rPr>
              <a:t>	Size/Enrollment</a:t>
            </a:r>
          </a:p>
          <a:p>
            <a:r>
              <a:rPr lang="en-US" sz="2600" dirty="0">
                <a:solidFill>
                  <a:srgbClr val="002060"/>
                </a:solidFill>
              </a:rPr>
              <a:t>	Staff Type</a:t>
            </a:r>
          </a:p>
          <a:p>
            <a:endParaRPr lang="en-US" sz="2600" dirty="0">
              <a:solidFill>
                <a:srgbClr val="002060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D15599E3-55A2-0AE3-78B8-03F3999F9A3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98848" y="500974"/>
          <a:ext cx="6353138" cy="5479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5956042" imgH="3272675" progId="Word.Document.12">
                  <p:embed/>
                </p:oleObj>
              </mc:Choice>
              <mc:Fallback>
                <p:oleObj name="Document" r:id="rId3" imgW="5956042" imgH="3272675" progId="Word.Document.12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D15599E3-55A2-0AE3-78B8-03F3999F9A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98848" y="500974"/>
                        <a:ext cx="6353138" cy="54795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AC1C0589-5866-8752-EC61-D91E6F3A5B8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6988" y="1538288"/>
          <a:ext cx="5819775" cy="178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5956042" imgH="1829790" progId="Word.Document.12">
                  <p:embed/>
                </p:oleObj>
              </mc:Choice>
              <mc:Fallback>
                <p:oleObj name="Document" r:id="rId5" imgW="5956042" imgH="1829790" progId="Word.Document.12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AC1C0589-5866-8752-EC61-D91E6F3A5B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46988" y="1538288"/>
                        <a:ext cx="5819775" cy="178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5B3BBA54-1A50-2EB6-5CEF-C56928CC2C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7123" y="724002"/>
            <a:ext cx="6172200" cy="556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464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B4E4E-A30B-78BE-D187-D4836E14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16" y="167950"/>
            <a:ext cx="11063772" cy="662473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</a:rPr>
              <a:t>Salary-to-Student Ratio Title I Schools – </a:t>
            </a:r>
            <a:r>
              <a:rPr lang="en-US" sz="3600" dirty="0">
                <a:solidFill>
                  <a:srgbClr val="002060"/>
                </a:solidFill>
                <a:highlight>
                  <a:srgbClr val="FFFF00"/>
                </a:highlight>
              </a:rPr>
              <a:t>Tab 1 continued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CF15B9-BEFF-48AB-42DA-B76003A799BA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EDE576-A17E-E088-224A-CE6DA8EFF2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995363"/>
            <a:ext cx="3932237" cy="5446077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Page 1  is a continuation of the Cover Sheet.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Enter Title I School Name, Grade Span, Enrollment, Base Salary Total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Entries will calculate and provide comparability results of Yes/No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Information entered will provide on-going results</a:t>
            </a:r>
          </a:p>
          <a:p>
            <a:endParaRPr lang="en-US" sz="24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Scroll for additional pages</a:t>
            </a:r>
          </a:p>
          <a:p>
            <a:endParaRPr lang="en-US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D1B9527F-E136-6F9F-4723-36F8053E50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8344148"/>
              </p:ext>
            </p:extLst>
          </p:nvPr>
        </p:nvGraphicFramePr>
        <p:xfrm>
          <a:off x="5183188" y="987425"/>
          <a:ext cx="5956300" cy="5169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956042" imgH="3482863" progId="Word.Document.12">
                  <p:embed/>
                </p:oleObj>
              </mc:Choice>
              <mc:Fallback>
                <p:oleObj name="Document" r:id="rId2" imgW="5956042" imgH="3482863" progId="Word.Document.12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D1B9527F-E136-6F9F-4723-36F8053E507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183188" y="987425"/>
                        <a:ext cx="5956300" cy="51695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42968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12980-573F-52CD-63C6-26F893B53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10514012" cy="880281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</a:rPr>
              <a:t>Salary-to-Student Ratio </a:t>
            </a:r>
            <a:r>
              <a:rPr lang="en-US" dirty="0">
                <a:solidFill>
                  <a:srgbClr val="002060"/>
                </a:solidFill>
                <a:highlight>
                  <a:srgbClr val="FFFF00"/>
                </a:highlight>
              </a:rPr>
              <a:t>Non-Title I Schools – Tab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52B47-2DE4-CA77-B447-0D6554291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3434" y="1546983"/>
            <a:ext cx="6341954" cy="431406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6A8BF2-8DBD-EE9B-CE08-387E712DC2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337481"/>
            <a:ext cx="3932237" cy="5031279"/>
          </a:xfrm>
        </p:spPr>
        <p:txBody>
          <a:bodyPr>
            <a:normAutofit/>
          </a:bodyPr>
          <a:lstStyle/>
          <a:p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Information will pre-populate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Enter Non-Title School Name, Grade Span, Enrollment and Base Salary Total 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The Salary-to-Student Ratio will calculate</a:t>
            </a:r>
          </a:p>
          <a:p>
            <a:endParaRPr lang="en-US" sz="2000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2060"/>
                </a:solidFill>
              </a:rPr>
              <a:t>The Salary-to- Student Ratio will populate to Tab 1 – Title I Schools.</a:t>
            </a:r>
          </a:p>
          <a:p>
            <a:endParaRPr lang="en-US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7199D980-A9C2-673C-0A03-C36806B8DB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9416764"/>
              </p:ext>
            </p:extLst>
          </p:nvPr>
        </p:nvGraphicFramePr>
        <p:xfrm>
          <a:off x="4772024" y="1480943"/>
          <a:ext cx="6580187" cy="46760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5956042" imgH="4282946" progId="Word.Document.12">
                  <p:embed/>
                </p:oleObj>
              </mc:Choice>
              <mc:Fallback>
                <p:oleObj name="Document" r:id="rId3" imgW="5956042" imgH="4282946" progId="Word.Document.12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7199D980-A9C2-673C-0A03-C36806B8DB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72024" y="1480943"/>
                        <a:ext cx="6580187" cy="46760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0130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6DAEB-7845-99ED-D638-BBDD5DF84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11"/>
            <a:ext cx="8117115" cy="81586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+mn-lt"/>
              </a:rPr>
              <a:t>How Do I Submit?           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ADEF3-E8E4-240D-D420-6FC3B1642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0210"/>
            <a:ext cx="7870371" cy="587102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02060"/>
                </a:solidFill>
              </a:rPr>
              <a:t>Download the completed Profile Reports 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18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02060"/>
                </a:solidFill>
              </a:rPr>
              <a:t>Print and Scan all completed reports as </a:t>
            </a:r>
            <a:r>
              <a:rPr lang="en-US" sz="1800" u="sng" dirty="0">
                <a:solidFill>
                  <a:srgbClr val="002060"/>
                </a:solidFill>
              </a:rPr>
              <a:t>one</a:t>
            </a:r>
            <a:r>
              <a:rPr lang="en-US" sz="1800" dirty="0">
                <a:solidFill>
                  <a:srgbClr val="002060"/>
                </a:solidFill>
              </a:rPr>
              <a:t> document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18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02060"/>
                </a:solidFill>
              </a:rPr>
              <a:t>Sign into CCIP, Title I, Sections, History Log, Create Comment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18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02060"/>
                </a:solidFill>
              </a:rPr>
              <a:t>Click Attachment and Upload Profile Report as </a:t>
            </a:r>
            <a:r>
              <a:rPr lang="en-US" sz="1800" u="sng" dirty="0">
                <a:solidFill>
                  <a:srgbClr val="002060"/>
                </a:solidFill>
              </a:rPr>
              <a:t>one</a:t>
            </a:r>
            <a:r>
              <a:rPr lang="en-US" sz="1800" dirty="0">
                <a:solidFill>
                  <a:srgbClr val="002060"/>
                </a:solidFill>
              </a:rPr>
              <a:t> document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18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02060"/>
                </a:solidFill>
              </a:rPr>
              <a:t>Check “Send Email to North Carolina CCIP Contact”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18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02060"/>
                </a:solidFill>
              </a:rPr>
              <a:t>Click Judi Godfrey and Dr. Sue Hatley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18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02060"/>
                </a:solidFill>
              </a:rPr>
              <a:t>Save and Go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1800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02060"/>
                </a:solidFill>
              </a:rPr>
              <a:t>Do not change the status on the Sections Page</a:t>
            </a:r>
          </a:p>
        </p:txBody>
      </p:sp>
    </p:spTree>
    <p:extLst>
      <p:ext uri="{BB962C8B-B14F-4D97-AF65-F5344CB8AC3E}">
        <p14:creationId xmlns:p14="http://schemas.microsoft.com/office/powerpoint/2010/main" val="973812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81F80-9F72-5FEB-4EAA-6F256BBEF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Contacts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419E39-E071-F9D8-0276-51B1D25AA7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002060"/>
                </a:solidFill>
              </a:rPr>
              <a:t>Judi Godfrey</a:t>
            </a:r>
          </a:p>
          <a:p>
            <a:pPr marL="0" indent="0">
              <a:buNone/>
            </a:pPr>
            <a:r>
              <a:rPr lang="en-US" sz="3600" b="1" dirty="0">
                <a:hlinkClick r:id="rId3"/>
              </a:rPr>
              <a:t>judi.godfrey@dpi.nc.gov</a:t>
            </a:r>
            <a:endParaRPr lang="en-US" sz="3600" b="1" dirty="0"/>
          </a:p>
          <a:p>
            <a:pPr marL="0" indent="0">
              <a:buNone/>
            </a:pPr>
            <a:endParaRPr lang="en-US" sz="3600" b="1" dirty="0"/>
          </a:p>
          <a:p>
            <a:pPr marL="0" indent="0">
              <a:buNone/>
            </a:pPr>
            <a:endParaRPr lang="en-US" sz="3600" b="1" dirty="0"/>
          </a:p>
          <a:p>
            <a:pPr marL="0" indent="0">
              <a:buNone/>
            </a:pPr>
            <a:r>
              <a:rPr lang="en-US" sz="3600" b="1" dirty="0">
                <a:solidFill>
                  <a:srgbClr val="002060"/>
                </a:solidFill>
              </a:rPr>
              <a:t>Sue Hatley</a:t>
            </a:r>
          </a:p>
          <a:p>
            <a:pPr marL="0" indent="0">
              <a:buNone/>
            </a:pPr>
            <a:r>
              <a:rPr lang="en-US" sz="3600" b="1" dirty="0">
                <a:hlinkClick r:id="rId4"/>
              </a:rPr>
              <a:t>sue.hatley@dpi.nc.gov</a:t>
            </a:r>
            <a:endParaRPr lang="en-US" sz="3600" b="1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17653855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45B0E1"/>
      </a:accent4>
      <a:accent5>
        <a:srgbClr val="00B0F0"/>
      </a:accent5>
      <a:accent6>
        <a:srgbClr val="4EA72E"/>
      </a:accent6>
      <a:hlink>
        <a:srgbClr val="0070C0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CA3E5C7B371A47AC6F693A16331DF8" ma:contentTypeVersion="26" ma:contentTypeDescription="Create a new document." ma:contentTypeScope="" ma:versionID="ae59994de44896a9b157565ea768f51d">
  <xsd:schema xmlns:xsd="http://www.w3.org/2001/XMLSchema" xmlns:xs="http://www.w3.org/2001/XMLSchema" xmlns:p="http://schemas.microsoft.com/office/2006/metadata/properties" xmlns:ns1="http://schemas.microsoft.com/sharepoint/v3" xmlns:ns2="c2193ac7-f074-497f-a938-4c812096122a" xmlns:ns3="a663bc7e-d16f-4815-8c52-72575c0867ae" targetNamespace="http://schemas.microsoft.com/office/2006/metadata/properties" ma:root="true" ma:fieldsID="5dda8237f862acd6e3bd38809397056a" ns1:_="" ns2:_="" ns3:_="">
    <xsd:import namespace="http://schemas.microsoft.com/sharepoint/v3"/>
    <xsd:import namespace="c2193ac7-f074-497f-a938-4c812096122a"/>
    <xsd:import namespace="a663bc7e-d16f-4815-8c52-72575c0867a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_ip_UnifiedCompliancePolicyProperties" minOccurs="0"/>
                <xsd:element ref="ns1:_ip_UnifiedCompliancePolicyUIAction" minOccurs="0"/>
                <xsd:element ref="ns2:date" minOccurs="0"/>
                <xsd:element ref="ns2:MediaLengthInSeconds" minOccurs="0"/>
                <xsd:element ref="ns2:Date0" minOccurs="0"/>
                <xsd:element ref="ns2:lcf76f155ced4ddcb4097134ff3c332f" minOccurs="0"/>
                <xsd:element ref="ns3:TaxCatchAll" minOccurs="0"/>
                <xsd:element ref="ns2:order0" minOccurs="0"/>
                <xsd:element ref="ns2:MediaServiceObjectDetectorVersions" minOccurs="0"/>
                <xsd:element ref="ns2:MediaServiceSearchProperties" minOccurs="0"/>
                <xsd:element ref="ns2:_Flow_SignoffStatu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193ac7-f074-497f-a938-4c812096122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date" ma:index="22" nillable="true" ma:displayName="date" ma:format="DateOnly" ma:internalName="date">
      <xsd:simpleType>
        <xsd:restriction base="dms:DateTime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Date0" ma:index="24" nillable="true" ma:displayName="Date" ma:format="DateTime" ma:internalName="Date0">
      <xsd:simpleType>
        <xsd:restriction base="dms:DateTime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6f04b984-fa73-4293-9547-6fa4c72eeb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order0" ma:index="28" nillable="true" ma:displayName="order" ma:format="Dropdown" ma:internalName="order0" ma:percentage="FALSE">
      <xsd:simpleType>
        <xsd:restriction base="dms:Number"/>
      </xsd:simpleType>
    </xsd:element>
    <xsd:element name="MediaServiceObjectDetectorVersions" ma:index="2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Flow_SignoffStatus" ma:index="31" nillable="true" ma:displayName="Sign-off status" ma:internalName="_x0024_Resources_x003a_core_x002c_Signoff_Status">
      <xsd:simpleType>
        <xsd:restriction base="dms:Text"/>
      </xsd:simpleType>
    </xsd:element>
    <xsd:element name="MediaServiceBillingMetadata" ma:index="3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63bc7e-d16f-4815-8c52-72575c0867a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7840795a-9655-47c9-aae7-7ade5dfbd823}" ma:internalName="TaxCatchAll" ma:showField="CatchAllData" ma:web="a663bc7e-d16f-4815-8c52-72575c0867a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c2193ac7-f074-497f-a938-4c812096122a">
      <Terms xmlns="http://schemas.microsoft.com/office/infopath/2007/PartnerControls"/>
    </lcf76f155ced4ddcb4097134ff3c332f>
    <TaxCatchAll xmlns="a663bc7e-d16f-4815-8c52-72575c0867ae" xsi:nil="true"/>
    <_Flow_SignoffStatus xmlns="c2193ac7-f074-497f-a938-4c812096122a" xsi:nil="true"/>
    <_ip_UnifiedCompliancePolicyProperties xmlns="http://schemas.microsoft.com/sharepoint/v3" xsi:nil="true"/>
    <order0 xmlns="c2193ac7-f074-497f-a938-4c812096122a" xsi:nil="true"/>
    <date xmlns="c2193ac7-f074-497f-a938-4c812096122a" xsi:nil="true"/>
    <Date0 xmlns="c2193ac7-f074-497f-a938-4c812096122a" xsi:nil="true"/>
  </documentManagement>
</p:properties>
</file>

<file path=customXml/itemProps1.xml><?xml version="1.0" encoding="utf-8"?>
<ds:datastoreItem xmlns:ds="http://schemas.openxmlformats.org/officeDocument/2006/customXml" ds:itemID="{CC006F09-23BF-44B5-B596-DEC40988FC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2193ac7-f074-497f-a938-4c812096122a"/>
    <ds:schemaRef ds:uri="a663bc7e-d16f-4815-8c52-72575c0867a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02BEC9D-5ADA-4C1C-8BB8-A4BB8BDC17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1D31E5-8F4F-46F7-BA8E-09C7B864B98D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c2193ac7-f074-497f-a938-4c812096122a"/>
    <ds:schemaRef ds:uri="a663bc7e-d16f-4815-8c52-72575c0867a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2471</TotalTime>
  <Words>1498</Words>
  <Application>Microsoft Office PowerPoint</Application>
  <PresentationFormat>Widescreen</PresentationFormat>
  <Paragraphs>209</Paragraphs>
  <Slides>15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Aptos</vt:lpstr>
      <vt:lpstr>Aptos Display</vt:lpstr>
      <vt:lpstr>Arial</vt:lpstr>
      <vt:lpstr>Arial Narrow</vt:lpstr>
      <vt:lpstr>Wingdings</vt:lpstr>
      <vt:lpstr>Office Theme</vt:lpstr>
      <vt:lpstr>Document</vt:lpstr>
      <vt:lpstr>        Determining Comparability</vt:lpstr>
      <vt:lpstr>    Title I, Part A: Key Objectives</vt:lpstr>
      <vt:lpstr>    </vt:lpstr>
      <vt:lpstr>Comparability Exemptions</vt:lpstr>
      <vt:lpstr>                                                                     Supplement – Supplant  </vt:lpstr>
      <vt:lpstr>Comparability Comparison Profiles </vt:lpstr>
      <vt:lpstr>State and Local Exclusions</vt:lpstr>
      <vt:lpstr>Cover Sheet – Tab 1</vt:lpstr>
      <vt:lpstr>Student-to-Staff Ratio Title I Schools – Tab 1continued</vt:lpstr>
      <vt:lpstr>Student-to-Staff Ratio Non-Title I Schools – Tab 2 </vt:lpstr>
      <vt:lpstr>Cover Sheet – Tab 1</vt:lpstr>
      <vt:lpstr>Salary-to-Student Ratio Title I Schools – Tab 1 continued</vt:lpstr>
      <vt:lpstr>Salary-to-Student Ratio Non-Title I Schools – Tab 2</vt:lpstr>
      <vt:lpstr>How Do I Submit?                 </vt:lpstr>
      <vt:lpstr>Contacts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Sue Hatley</dc:creator>
  <cp:lastModifiedBy>Alessandro Montanari</cp:lastModifiedBy>
  <cp:revision>21</cp:revision>
  <dcterms:created xsi:type="dcterms:W3CDTF">2025-08-21T13:27:45Z</dcterms:created>
  <dcterms:modified xsi:type="dcterms:W3CDTF">2026-09-18T11:50:28Z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0x0101003ACA3E5C7B371A47AC6F693A16331DF8</vt:lpwstr>
  </property>
  <property fmtid="{D5CDD505-2E9C-101B-9397-08002B2CF9AE}" pid="3" name="MediaServiceImageTags">
    <vt:lpwstr/>
  </property>
</Properties>
</file>