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h5aAzQQ5P0lZ9c5NNiSDMtmsG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314584a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314584a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d314584a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d4df064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d4df0640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cd4df0640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d4df0640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d4df0640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cd4df06405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d4df0640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d4df06405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cd4df06405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d4df0640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d4df06405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cd4df06405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d4df0640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d4df06405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cd4df06405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d4df064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d4df064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cd4df0640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31454e45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31454e457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d31454e457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31454e4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31454e457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d31454e457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31454e4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31454e45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d31454e457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31454e45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31454e457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d31454e457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31454e45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31454e45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d31454e45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31454e45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31454e457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31454e457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 u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3887391" y="705681"/>
            <a:ext cx="4629150" cy="515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629841" y="2156790"/>
            <a:ext cx="2949178" cy="371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53" name="Google Shape;53;p15"/>
          <p:cNvCxnSpPr/>
          <p:nvPr/>
        </p:nvCxnSpPr>
        <p:spPr>
          <a:xfrm>
            <a:off x="629841" y="2067339"/>
            <a:ext cx="2949178" cy="0"/>
          </a:xfrm>
          <a:prstGeom prst="straightConnector1">
            <a:avLst/>
          </a:prstGeom>
          <a:noFill/>
          <a:ln w="9525" cap="flat" cmpd="sng">
            <a:solidFill>
              <a:srgbClr val="1C37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 u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3887391" y="705681"/>
            <a:ext cx="4629150" cy="515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2"/>
          </p:nvPr>
        </p:nvSpPr>
        <p:spPr>
          <a:xfrm>
            <a:off x="629841" y="2156790"/>
            <a:ext cx="2949178" cy="371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59" name="Google Shape;59;p16"/>
          <p:cNvCxnSpPr/>
          <p:nvPr/>
        </p:nvCxnSpPr>
        <p:spPr>
          <a:xfrm>
            <a:off x="629841" y="2067339"/>
            <a:ext cx="2949178" cy="0"/>
          </a:xfrm>
          <a:prstGeom prst="straightConnector1">
            <a:avLst/>
          </a:prstGeom>
          <a:noFill/>
          <a:ln w="9525" cap="flat" cmpd="sng">
            <a:solidFill>
              <a:srgbClr val="1C37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2986" y="3058269"/>
            <a:ext cx="4855545" cy="41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 sz="2400">
                <a:solidFill>
                  <a:srgbClr val="1C37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2400"/>
              <a:buNone/>
              <a:defRPr sz="2400">
                <a:solidFill>
                  <a:srgbClr val="1C37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200"/>
              <a:buFont typeface="Arial"/>
              <a:buNone/>
              <a:defRPr sz="4200" b="1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ncpublicschools.gov/conferences-profdev/training-materials/ecprocessesecatscoursesguid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page@dpi.nc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dpi.az1.qualtrics.com/jfe/form/SV_4HC7iTwKOT1LcQ6" TargetMode="External"/><Relationship Id="rId5" Type="http://schemas.openxmlformats.org/officeDocument/2006/relationships/hyperlink" Target="https://www.youtube.com/watch?v=v5qRncWqEC4" TargetMode="External"/><Relationship Id="rId4" Type="http://schemas.openxmlformats.org/officeDocument/2006/relationships/hyperlink" Target="https://content.govdelivery.com/attachments/NCSBE/2021/03/17/file_attachments/1726800/Weekly_Updates.03.17.2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page@dpi.nc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rginia.madorin@dpi.nc.gov" TargetMode="External"/><Relationship Id="rId5" Type="http://schemas.openxmlformats.org/officeDocument/2006/relationships/hyperlink" Target="mailto:antwan.campbell@dpi.nc.gov" TargetMode="External"/><Relationship Id="rId4" Type="http://schemas.openxmlformats.org/officeDocument/2006/relationships/hyperlink" Target="mailto:nancy.woytovich@dpi.nc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EEE20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ncpublicschools.gov/ecats/special-education/copy_of_TipSheet.Homebound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ec.ncpublicschools.gov/conferences-profdev/training-materials/2018/hbdocument09132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799925" y="1140300"/>
            <a:ext cx="7811100" cy="4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EC Director and Coordinator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April Webinar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3366" b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3366" b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2566" b="0"/>
              <a:t>April 20, 2021</a:t>
            </a:r>
            <a:endParaRPr sz="2566" b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566" b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br>
              <a:rPr lang="en-US"/>
            </a:br>
            <a:r>
              <a:rPr lang="en-US"/>
              <a:t> </a:t>
            </a:r>
            <a:br>
              <a:rPr lang="en-US"/>
            </a:b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314584a92_0_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 Process and ECATS - User Guide</a:t>
            </a:r>
            <a:endParaRPr/>
          </a:p>
        </p:txBody>
      </p:sp>
      <p:sp>
        <p:nvSpPr>
          <p:cNvPr id="144" name="Google Shape;144;gd314584a92_0_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d314584a92_0_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CANVAS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All essential EC processes - Initial Referral to Disciplinary Change in Placement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Awarding CEUs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Local Management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Found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HERE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Breadcrumbs: ECD&gt;Conferences,PD &amp; Webinars&gt;Training Materials 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46" name="Google Shape;146;gd314584a9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6875" y="1170050"/>
            <a:ext cx="4947826" cy="4517899"/>
          </a:xfrm>
          <a:prstGeom prst="rect">
            <a:avLst/>
          </a:prstGeom>
          <a:noFill/>
          <a:ln w="38100" cap="flat" cmpd="tri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d4df06405_0_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317 Data Collection</a:t>
            </a:r>
            <a:endParaRPr/>
          </a:p>
        </p:txBody>
      </p:sp>
      <p:sp>
        <p:nvSpPr>
          <p:cNvPr id="153" name="Google Shape;153;gcd4df06405_0_6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Should have received individual student surveys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Tom Page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thomas.page@dpi.nc.gov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Information sent in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EC Director Weekly Updates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b="1"/>
              <a:t>Due date:  July 16, 2021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u="sng">
                <a:solidFill>
                  <a:schemeClr val="hlink"/>
                </a:solidFill>
                <a:hlinkClick r:id="rId5"/>
              </a:rPr>
              <a:t>Video tutorial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u="sng">
                <a:solidFill>
                  <a:schemeClr val="hlink"/>
                </a:solidFill>
                <a:hlinkClick r:id="rId6"/>
              </a:rPr>
              <a:t>Primary/Secondary contacts survey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d4df06405_0_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317 Data Collection</a:t>
            </a:r>
            <a:endParaRPr/>
          </a:p>
        </p:txBody>
      </p:sp>
      <p:sp>
        <p:nvSpPr>
          <p:cNvPr id="160" name="Google Shape;160;gcd4df06405_0_12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Tom Page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thomas.page@dpi.nc.gov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Regional Consultants for DHH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Nancy Woytowich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nancy.woytowich@dpi.nc.gov</a:t>
            </a:r>
            <a:r>
              <a:rPr lang="en-US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Antwan Campbell  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antwan.campbell@dpi.nc.gov</a:t>
            </a:r>
            <a:r>
              <a:rPr lang="en-US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Virginia Madorin    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virginia.madorin@dpi.nc.gov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d4df06405_0_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Extraordinarily Exceptional Educator Recognition</a:t>
            </a:r>
            <a:endParaRPr/>
          </a:p>
        </p:txBody>
      </p:sp>
      <p:sp>
        <p:nvSpPr>
          <p:cNvPr id="167" name="Google Shape;167;gcd4df06405_0_18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EEE spring recognition survey is open through April 30, 2021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https://bit.ly/EEE2021</a:t>
            </a:r>
            <a:endParaRPr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EEE spring virtual recognition board available May 15, 2021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d4df06405_0_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ECATS Translation</a:t>
            </a:r>
            <a:endParaRPr/>
          </a:p>
        </p:txBody>
      </p:sp>
      <p:sp>
        <p:nvSpPr>
          <p:cNvPr id="174" name="Google Shape;174;gcd4df06405_0_26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Updates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d4df06405_0_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Staff Update</a:t>
            </a:r>
            <a:endParaRPr/>
          </a:p>
        </p:txBody>
      </p:sp>
      <p:sp>
        <p:nvSpPr>
          <p:cNvPr id="181" name="Google Shape;181;gcd4df06405_0_32"/>
          <p:cNvSpPr txBox="1">
            <a:spLocks noGrp="1"/>
          </p:cNvSpPr>
          <p:nvPr>
            <p:ph type="body" idx="1"/>
          </p:nvPr>
        </p:nvSpPr>
        <p:spPr>
          <a:xfrm>
            <a:off x="201725" y="1618400"/>
            <a:ext cx="60393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Dottie Snyder is retiring May 1, 2021!</a:t>
            </a:r>
            <a:endParaRPr sz="2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Consultant for Deaf-blind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NC Deaf-blind Project Director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New contact: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Sherri Vernelson, Section Chief, SSAT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sherri.vernelson@dpi.nc.gov</a:t>
            </a:r>
            <a:endParaRPr sz="2400"/>
          </a:p>
        </p:txBody>
      </p:sp>
      <p:pic>
        <p:nvPicPr>
          <p:cNvPr id="182" name="Google Shape;182;gcd4df06405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277" y="2416912"/>
            <a:ext cx="2584475" cy="20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628650" y="103575"/>
            <a:ext cx="78867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2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07500" y="1010850"/>
            <a:ext cx="8529000" cy="4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2068"/>
              <a:buNone/>
            </a:pPr>
            <a:endParaRPr sz="1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ct val="100000"/>
              <a:buChar char="•"/>
            </a:pPr>
            <a:r>
              <a:rPr lang="en-US" sz="11600"/>
              <a:t>Additional information HB 82 (Summer Learning)</a:t>
            </a:r>
            <a:endParaRPr sz="1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ct val="100000"/>
              <a:buChar char="•"/>
            </a:pPr>
            <a:r>
              <a:rPr lang="en-US" sz="11600"/>
              <a:t>Homebound/Modified Day Placements </a:t>
            </a:r>
            <a:endParaRPr sz="1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1600"/>
              <a:t>Reminder: EC Processes and ECATS - </a:t>
            </a:r>
            <a:r>
              <a:rPr lang="en-US" sz="11600" i="1"/>
              <a:t>User Guide</a:t>
            </a:r>
            <a:endParaRPr sz="116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1600"/>
              <a:t>HB 317</a:t>
            </a:r>
            <a:endParaRPr sz="1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1600"/>
              <a:t>Extraordinarily Exceptional Educator Recognition</a:t>
            </a:r>
            <a:endParaRPr sz="1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1600"/>
              <a:t>ECATS Translation</a:t>
            </a:r>
            <a:endParaRPr sz="1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1600"/>
              <a:t>Staff Update</a:t>
            </a:r>
            <a:endParaRPr sz="116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700"/>
              <a:buNone/>
            </a:pPr>
            <a:endParaRPr sz="11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700"/>
              <a:buNone/>
            </a:pPr>
            <a:endParaRPr sz="11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4df06405_0_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82</a:t>
            </a:r>
            <a:endParaRPr/>
          </a:p>
        </p:txBody>
      </p:sp>
      <p:sp>
        <p:nvSpPr>
          <p:cNvPr id="88" name="Google Shape;88;gcd4df06405_0_0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Initial Guidance (4.14.21)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9" name="Google Shape;89;gcd4df0640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76" y="2597763"/>
            <a:ext cx="8237450" cy="26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31454e457_0_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82</a:t>
            </a:r>
            <a:endParaRPr/>
          </a:p>
        </p:txBody>
      </p:sp>
      <p:sp>
        <p:nvSpPr>
          <p:cNvPr id="96" name="Google Shape;96;gd31454e457_0_17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EC Office Hours (4.16.21)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7" name="Google Shape;97;gd31454e457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900" y="2354750"/>
            <a:ext cx="4236201" cy="35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31454e457_0_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82</a:t>
            </a:r>
            <a:endParaRPr/>
          </a:p>
        </p:txBody>
      </p:sp>
      <p:sp>
        <p:nvSpPr>
          <p:cNvPr id="104" name="Google Shape;104;gd31454e457_0_11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Who are “At-Risk Students?”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gd31454e457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80935"/>
            <a:ext cx="9143999" cy="291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31454e457_0_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82: Essential Questions</a:t>
            </a:r>
            <a:endParaRPr/>
          </a:p>
        </p:txBody>
      </p:sp>
      <p:sp>
        <p:nvSpPr>
          <p:cNvPr id="112" name="Google Shape;112;gd31454e457_0_26"/>
          <p:cNvSpPr txBox="1">
            <a:spLocks noGrp="1"/>
          </p:cNvSpPr>
          <p:nvPr>
            <p:ph type="body" idx="1"/>
          </p:nvPr>
        </p:nvSpPr>
        <p:spPr>
          <a:xfrm>
            <a:off x="628650" y="1789113"/>
            <a:ext cx="7886700" cy="422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Of the At-Risk EC Students Identified…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•</a:t>
            </a:r>
            <a:r>
              <a:rPr lang="en-US">
                <a:solidFill>
                  <a:srgbClr val="1C3766"/>
                </a:solidFill>
              </a:rPr>
              <a:t>Are the </a:t>
            </a:r>
            <a:r>
              <a:rPr lang="en-US" u="sng">
                <a:solidFill>
                  <a:srgbClr val="1C3766"/>
                </a:solidFill>
              </a:rPr>
              <a:t>learning losses</a:t>
            </a:r>
            <a:r>
              <a:rPr lang="en-US">
                <a:solidFill>
                  <a:srgbClr val="1C3766"/>
                </a:solidFill>
              </a:rPr>
              <a:t> because of missed general education instruction?</a:t>
            </a:r>
            <a:endParaRPr>
              <a:solidFill>
                <a:srgbClr val="1C37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•</a:t>
            </a:r>
            <a:r>
              <a:rPr lang="en-US">
                <a:solidFill>
                  <a:srgbClr val="1C3766"/>
                </a:solidFill>
              </a:rPr>
              <a:t>Are the </a:t>
            </a:r>
            <a:r>
              <a:rPr lang="en-US" u="sng">
                <a:solidFill>
                  <a:srgbClr val="1C3766"/>
                </a:solidFill>
              </a:rPr>
              <a:t>learning losses</a:t>
            </a:r>
            <a:r>
              <a:rPr lang="en-US">
                <a:solidFill>
                  <a:srgbClr val="1C3766"/>
                </a:solidFill>
              </a:rPr>
              <a:t> because of missed special education instruction?</a:t>
            </a:r>
            <a:endParaRPr>
              <a:solidFill>
                <a:srgbClr val="1C3766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•</a:t>
            </a:r>
            <a:r>
              <a:rPr lang="en-US" sz="2400">
                <a:solidFill>
                  <a:srgbClr val="1C3766"/>
                </a:solidFill>
              </a:rPr>
              <a:t>Does the learning loss meet the criteria of Extended School Year?</a:t>
            </a:r>
            <a:endParaRPr sz="2400">
              <a:solidFill>
                <a:srgbClr val="1C3766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•</a:t>
            </a:r>
            <a:r>
              <a:rPr lang="en-US" sz="2400">
                <a:solidFill>
                  <a:srgbClr val="1C3766"/>
                </a:solidFill>
              </a:rPr>
              <a:t>Is the learning loss because of a failure to provide FAPE?</a:t>
            </a:r>
            <a:endParaRPr sz="2400">
              <a:solidFill>
                <a:srgbClr val="1C3766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•</a:t>
            </a:r>
            <a:r>
              <a:rPr lang="en-US" sz="2400">
                <a:solidFill>
                  <a:srgbClr val="1C3766"/>
                </a:solidFill>
              </a:rPr>
              <a:t>Is the student in need of future (recovery services) that include specially designed instruction?</a:t>
            </a:r>
            <a:endParaRPr sz="2400">
              <a:solidFill>
                <a:srgbClr val="1C37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31454e457_0_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82</a:t>
            </a:r>
            <a:endParaRPr/>
          </a:p>
        </p:txBody>
      </p:sp>
      <p:sp>
        <p:nvSpPr>
          <p:cNvPr id="119" name="Google Shape;119;gd31454e457_0_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•</a:t>
            </a:r>
            <a:r>
              <a:rPr lang="en-US" sz="2800">
                <a:solidFill>
                  <a:srgbClr val="FF0000"/>
                </a:solidFill>
              </a:rPr>
              <a:t>Is not intended to be a one size fits all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•</a:t>
            </a:r>
            <a:r>
              <a:rPr lang="en-US" sz="2800">
                <a:solidFill>
                  <a:srgbClr val="FF0000"/>
                </a:solidFill>
              </a:rPr>
              <a:t>Remember the criteria for the program 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gd31454e457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800" y="1104225"/>
            <a:ext cx="5591699" cy="464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31454e457_0_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2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 82: Next Steps/Updates</a:t>
            </a:r>
            <a:endParaRPr/>
          </a:p>
        </p:txBody>
      </p:sp>
      <p:sp>
        <p:nvSpPr>
          <p:cNvPr id="127" name="Google Shape;127;gd31454e457_0_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SBE Meeting (4.19.21)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NCDPI Guidance Document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Template for Summer Learning Choice Program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NCDPI Internal Meeting (4.21.21)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Operationalizing HB 82 (?)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TA for PSUs (?)</a:t>
            </a:r>
            <a:endParaRPr/>
          </a:p>
        </p:txBody>
      </p:sp>
      <p:sp>
        <p:nvSpPr>
          <p:cNvPr id="128" name="Google Shape;128;gd31454e457_0_4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FF0000"/>
                </a:solidFill>
              </a:rPr>
              <a:t>Any new information, as a result of these meetings, will be pushed out to PSUs with an opportunity for EC Office Hours if substantively different from initial EC Guidance (4.16.21).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29" name="Google Shape;129;gd31454e457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000" y="1646125"/>
            <a:ext cx="36863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31454e457_0_52"/>
          <p:cNvSpPr txBox="1">
            <a:spLocks noGrp="1"/>
          </p:cNvSpPr>
          <p:nvPr>
            <p:ph type="title"/>
          </p:nvPr>
        </p:nvSpPr>
        <p:spPr>
          <a:xfrm>
            <a:off x="629850" y="189375"/>
            <a:ext cx="3333300" cy="186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Homebound and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Modified Day Placements</a:t>
            </a:r>
            <a:endParaRPr/>
          </a:p>
        </p:txBody>
      </p:sp>
      <p:sp>
        <p:nvSpPr>
          <p:cNvPr id="136" name="Google Shape;136;gd31454e457_0_52"/>
          <p:cNvSpPr txBox="1">
            <a:spLocks noGrp="1"/>
          </p:cNvSpPr>
          <p:nvPr>
            <p:ph type="body" idx="1"/>
          </p:nvPr>
        </p:nvSpPr>
        <p:spPr>
          <a:xfrm>
            <a:off x="629850" y="2057400"/>
            <a:ext cx="348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Priority Monitoring Area in 2021-2022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Technical Assistance will be front loaded prior to monitoring activity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Important Resources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Documenting in ECATS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Guidance Document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gd31454e457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925" y="250225"/>
            <a:ext cx="4192650" cy="52686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EC Director and Coordinator April Webinar   April 20, 2021      </vt:lpstr>
      <vt:lpstr>Agenda</vt:lpstr>
      <vt:lpstr>HB 82</vt:lpstr>
      <vt:lpstr>HB 82</vt:lpstr>
      <vt:lpstr>HB 82</vt:lpstr>
      <vt:lpstr>HB 82: Essential Questions</vt:lpstr>
      <vt:lpstr>HB 82</vt:lpstr>
      <vt:lpstr>HB 82: Next Steps/Updates</vt:lpstr>
      <vt:lpstr>Homebound and  Modified Day Placements</vt:lpstr>
      <vt:lpstr>EC Process and ECATS - User Guide</vt:lpstr>
      <vt:lpstr>HB 317 Data Collection</vt:lpstr>
      <vt:lpstr>HB 317 Data Collection</vt:lpstr>
      <vt:lpstr>Extraordinarily Exceptional Educator Recognition</vt:lpstr>
      <vt:lpstr>ECATS Translation</vt:lpstr>
      <vt:lpstr>Staff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Director and Coordinator April Webinar   April 20, 2021      </dc:title>
  <dc:creator>Laura Weakland</dc:creator>
  <cp:lastModifiedBy>Kelly Breest</cp:lastModifiedBy>
  <cp:revision>1</cp:revision>
  <dcterms:created xsi:type="dcterms:W3CDTF">2019-09-26T21:27:00Z</dcterms:created>
  <dcterms:modified xsi:type="dcterms:W3CDTF">2021-06-02T19:08:26Z</dcterms:modified>
</cp:coreProperties>
</file>